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4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5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6.xml" ContentType="application/vnd.openxmlformats-officedocument.presentationml.tags+xml"/>
  <Override PartName="/ppt/notesSlides/notesSlide20.xml" ContentType="application/vnd.openxmlformats-officedocument.presentationml.notesSlide+xml"/>
  <Override PartName="/ppt/tags/tag7.xml" ContentType="application/vnd.openxmlformats-officedocument.presentationml.tag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39"/>
  </p:notesMasterIdLst>
  <p:handoutMasterIdLst>
    <p:handoutMasterId r:id="rId40"/>
  </p:handoutMasterIdLst>
  <p:sldIdLst>
    <p:sldId id="258" r:id="rId2"/>
    <p:sldId id="665" r:id="rId3"/>
    <p:sldId id="652" r:id="rId4"/>
    <p:sldId id="670" r:id="rId5"/>
    <p:sldId id="688" r:id="rId6"/>
    <p:sldId id="684" r:id="rId7"/>
    <p:sldId id="686" r:id="rId8"/>
    <p:sldId id="687" r:id="rId9"/>
    <p:sldId id="689" r:id="rId10"/>
    <p:sldId id="690" r:id="rId11"/>
    <p:sldId id="691" r:id="rId12"/>
    <p:sldId id="692" r:id="rId13"/>
    <p:sldId id="701" r:id="rId14"/>
    <p:sldId id="696" r:id="rId15"/>
    <p:sldId id="698" r:id="rId16"/>
    <p:sldId id="697" r:id="rId17"/>
    <p:sldId id="699" r:id="rId18"/>
    <p:sldId id="704" r:id="rId19"/>
    <p:sldId id="714" r:id="rId20"/>
    <p:sldId id="705" r:id="rId21"/>
    <p:sldId id="702" r:id="rId22"/>
    <p:sldId id="715" r:id="rId23"/>
    <p:sldId id="707" r:id="rId24"/>
    <p:sldId id="708" r:id="rId25"/>
    <p:sldId id="716" r:id="rId26"/>
    <p:sldId id="717" r:id="rId27"/>
    <p:sldId id="718" r:id="rId28"/>
    <p:sldId id="719" r:id="rId29"/>
    <p:sldId id="722" r:id="rId30"/>
    <p:sldId id="721" r:id="rId31"/>
    <p:sldId id="723" r:id="rId32"/>
    <p:sldId id="725" r:id="rId33"/>
    <p:sldId id="724" r:id="rId34"/>
    <p:sldId id="726" r:id="rId35"/>
    <p:sldId id="727" r:id="rId36"/>
    <p:sldId id="728" r:id="rId37"/>
    <p:sldId id="279" r:id="rId38"/>
  </p:sldIdLst>
  <p:sldSz cx="12192000" cy="6858000"/>
  <p:notesSz cx="9144000" cy="6858000"/>
  <p:custDataLst>
    <p:tags r:id="rId41"/>
  </p:custDataLst>
  <p:defaultTextStyle>
    <a:defPPr>
      <a:defRPr lang="en-US"/>
    </a:defPPr>
    <a:lvl1pPr marL="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609600" rtl="0" eaLnBrk="1" latinLnBrk="0" hangingPunct="1">
      <a:defRPr sz="2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Tarzan Chen" initials="TC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600"/>
    <a:srgbClr val="D91F14"/>
    <a:srgbClr val="E73A1C"/>
    <a:srgbClr val="0070C0"/>
    <a:srgbClr val="FFFEA1"/>
    <a:srgbClr val="104E87"/>
    <a:srgbClr val="C5E6FF"/>
    <a:srgbClr val="17B04C"/>
    <a:srgbClr val="DBEEF4"/>
    <a:srgbClr val="FBFD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875" autoAdjust="0"/>
    <p:restoredTop sz="95588" autoAdjust="0"/>
  </p:normalViewPr>
  <p:slideViewPr>
    <p:cSldViewPr snapToGrid="0" snapToObjects="1">
      <p:cViewPr varScale="1">
        <p:scale>
          <a:sx n="118" d="100"/>
          <a:sy n="118" d="100"/>
        </p:scale>
        <p:origin x="1448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49" d="100"/>
        <a:sy n="149" d="100"/>
      </p:scale>
      <p:origin x="0" y="-31770"/>
    </p:cViewPr>
  </p:sorterViewPr>
  <p:notesViewPr>
    <p:cSldViewPr snapToGrid="0" snapToObjects="1">
      <p:cViewPr varScale="1">
        <p:scale>
          <a:sx n="108" d="100"/>
          <a:sy n="108" d="100"/>
        </p:scale>
        <p:origin x="1788" y="9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handoutMaster" Target="handoutMasters/handoutMaster1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tags" Target="tags/tag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AB7612-775A-407D-B3CA-96BCDEF041C7}" type="datetimeFigureOut">
              <a:rPr lang="zh-CN" altLang="en-US" smtClean="0"/>
              <a:t>2022/10/18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0B7A01-109C-43B6-BFB6-6AE260045A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CD7CE4F-55EC-46C0-A1F9-6BD8F4BE0E6B}" type="datetimeFigureOut">
              <a:rPr lang="zh-CN" altLang="en-US" smtClean="0"/>
              <a:t>2022/10/18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286000" y="514350"/>
            <a:ext cx="4572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ABDA6A-29CD-4D28-B6EA-E8D4FFDF6043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4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80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6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2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800" algn="l" defTabSz="121920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381500" y="385763"/>
            <a:ext cx="3429000" cy="1928812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修改：</a:t>
            </a:r>
            <a:r>
              <a:rPr kumimoji="1" lang="en-US" altLang="zh-CN" dirty="0"/>
              <a:t>x:1 -1 </a:t>
            </a:r>
            <a:r>
              <a:rPr kumimoji="1" lang="zh-CN" altLang="en-US" dirty="0"/>
              <a:t>改为 </a:t>
            </a:r>
            <a:r>
              <a:rPr kumimoji="1" lang="en-US" altLang="zh-CN" dirty="0"/>
              <a:t>x:1 1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修改：</a:t>
            </a:r>
            <a:r>
              <a:rPr kumimoji="1" lang="en-US" altLang="zh-CN" dirty="0"/>
              <a:t>x:1 -1 </a:t>
            </a:r>
            <a:r>
              <a:rPr kumimoji="1" lang="zh-CN" altLang="en-US" dirty="0"/>
              <a:t>改为 </a:t>
            </a:r>
            <a:r>
              <a:rPr kumimoji="1" lang="en-US" altLang="zh-CN" dirty="0"/>
              <a:t>x:1 1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修改：</a:t>
            </a:r>
            <a:r>
              <a:rPr kumimoji="1" lang="en-US" altLang="zh-CN" dirty="0"/>
              <a:t>x:1 -1 </a:t>
            </a:r>
            <a:r>
              <a:rPr kumimoji="1" lang="zh-CN" altLang="en-US" dirty="0"/>
              <a:t>改为 </a:t>
            </a:r>
            <a:r>
              <a:rPr kumimoji="1" lang="en-US" altLang="zh-CN" dirty="0"/>
              <a:t>x:1 1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修改：</a:t>
            </a:r>
            <a:r>
              <a:rPr kumimoji="1" lang="en-US" altLang="zh-CN" dirty="0"/>
              <a:t>x:1 -1 </a:t>
            </a:r>
            <a:r>
              <a:rPr kumimoji="1" lang="zh-CN" altLang="en-US" dirty="0"/>
              <a:t>改为 </a:t>
            </a:r>
            <a:r>
              <a:rPr kumimoji="1" lang="en-US" altLang="zh-CN" dirty="0"/>
              <a:t>x:1 1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修改：</a:t>
            </a:r>
            <a:r>
              <a:rPr kumimoji="1" lang="en-US" altLang="zh-CN" dirty="0"/>
              <a:t>x:1 -1 </a:t>
            </a:r>
            <a:r>
              <a:rPr kumimoji="1" lang="zh-CN" altLang="en-US" dirty="0"/>
              <a:t>改为 </a:t>
            </a:r>
            <a:r>
              <a:rPr kumimoji="1" lang="en-US" altLang="zh-CN" dirty="0"/>
              <a:t>x:1 1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修改：</a:t>
            </a:r>
            <a:r>
              <a:rPr kumimoji="1" lang="en-US" altLang="zh-CN" dirty="0"/>
              <a:t>x:1 -1 </a:t>
            </a:r>
            <a:r>
              <a:rPr kumimoji="1" lang="zh-CN" altLang="en-US" dirty="0"/>
              <a:t>改为 </a:t>
            </a:r>
            <a:r>
              <a:rPr kumimoji="1" lang="en-US" altLang="zh-CN" dirty="0"/>
              <a:t>x:1 1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修改：</a:t>
            </a:r>
            <a:r>
              <a:rPr kumimoji="1" lang="en-US" altLang="zh-CN" dirty="0"/>
              <a:t>x:1 -1 </a:t>
            </a:r>
            <a:r>
              <a:rPr kumimoji="1" lang="zh-CN" altLang="en-US" dirty="0"/>
              <a:t>改为 </a:t>
            </a:r>
            <a:r>
              <a:rPr kumimoji="1" lang="en-US" altLang="zh-CN" dirty="0"/>
              <a:t>x:1 1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修改：</a:t>
            </a:r>
            <a:r>
              <a:rPr kumimoji="1" lang="en-US" altLang="zh-CN" dirty="0"/>
              <a:t>x:1 -1 </a:t>
            </a:r>
            <a:r>
              <a:rPr kumimoji="1" lang="zh-CN" altLang="en-US" dirty="0"/>
              <a:t>改为 </a:t>
            </a:r>
            <a:r>
              <a:rPr kumimoji="1" lang="en-US" altLang="zh-CN" dirty="0"/>
              <a:t>x:1 1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86834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修改：</a:t>
            </a:r>
            <a:r>
              <a:rPr kumimoji="1" lang="en-US" altLang="zh-CN" dirty="0"/>
              <a:t>x:1 -1 </a:t>
            </a:r>
            <a:r>
              <a:rPr kumimoji="1" lang="zh-CN" altLang="en-US" dirty="0"/>
              <a:t>改为 </a:t>
            </a:r>
            <a:r>
              <a:rPr kumimoji="1" lang="en-US" altLang="zh-CN" dirty="0"/>
              <a:t>x:1 1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01484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修改：</a:t>
            </a:r>
            <a:r>
              <a:rPr kumimoji="1" lang="en-US" altLang="zh-CN" dirty="0"/>
              <a:t>x:1 -1 </a:t>
            </a:r>
            <a:r>
              <a:rPr kumimoji="1" lang="zh-CN" altLang="en-US" dirty="0"/>
              <a:t>改为 </a:t>
            </a:r>
            <a:r>
              <a:rPr kumimoji="1" lang="en-US" altLang="zh-CN" dirty="0"/>
              <a:t>x:1 1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65836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修改：</a:t>
            </a:r>
            <a:r>
              <a:rPr kumimoji="1" lang="en-US" altLang="zh-CN" dirty="0"/>
              <a:t>x:1 -1 </a:t>
            </a:r>
            <a:r>
              <a:rPr kumimoji="1" lang="zh-CN" altLang="en-US" dirty="0"/>
              <a:t>改为 </a:t>
            </a:r>
            <a:r>
              <a:rPr kumimoji="1" lang="en-US" altLang="zh-CN" dirty="0"/>
              <a:t>x:1 1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修改：</a:t>
            </a:r>
            <a:r>
              <a:rPr kumimoji="1" lang="en-US" altLang="zh-CN" dirty="0"/>
              <a:t>x:1 -1 </a:t>
            </a:r>
            <a:r>
              <a:rPr kumimoji="1" lang="zh-CN" altLang="en-US" dirty="0"/>
              <a:t>改为 </a:t>
            </a:r>
            <a:r>
              <a:rPr kumimoji="1" lang="en-US" altLang="zh-CN" dirty="0"/>
              <a:t>x:1 1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8171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修改：</a:t>
            </a:r>
            <a:r>
              <a:rPr kumimoji="1" lang="en-US" altLang="zh-CN" dirty="0"/>
              <a:t>x:1 -1 </a:t>
            </a:r>
            <a:r>
              <a:rPr kumimoji="1" lang="zh-CN" altLang="en-US" dirty="0"/>
              <a:t>改为 </a:t>
            </a:r>
            <a:r>
              <a:rPr kumimoji="1" lang="en-US" altLang="zh-CN" dirty="0"/>
              <a:t>x:1 1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601599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修改：</a:t>
            </a:r>
            <a:r>
              <a:rPr kumimoji="1" lang="en-US" altLang="zh-CN" dirty="0"/>
              <a:t>x:1 -1 </a:t>
            </a:r>
            <a:r>
              <a:rPr kumimoji="1" lang="zh-CN" altLang="en-US" dirty="0"/>
              <a:t>改为 </a:t>
            </a:r>
            <a:r>
              <a:rPr kumimoji="1" lang="en-US" altLang="zh-CN" dirty="0"/>
              <a:t>x:1 1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430078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修改：</a:t>
            </a:r>
            <a:r>
              <a:rPr kumimoji="1" lang="en-US" altLang="zh-CN" dirty="0"/>
              <a:t>x:1 -1 </a:t>
            </a:r>
            <a:r>
              <a:rPr kumimoji="1" lang="zh-CN" altLang="en-US" dirty="0"/>
              <a:t>改为 </a:t>
            </a:r>
            <a:r>
              <a:rPr kumimoji="1" lang="en-US" altLang="zh-CN" dirty="0"/>
              <a:t>x:1 1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38424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修改：</a:t>
            </a:r>
            <a:r>
              <a:rPr kumimoji="1" lang="en-US" altLang="zh-CN" dirty="0"/>
              <a:t>x:1 -1 </a:t>
            </a:r>
            <a:r>
              <a:rPr kumimoji="1" lang="zh-CN" altLang="en-US" dirty="0"/>
              <a:t>改为 </a:t>
            </a:r>
            <a:r>
              <a:rPr kumimoji="1" lang="en-US" altLang="zh-CN" dirty="0"/>
              <a:t>x:1 1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4579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修改：</a:t>
            </a:r>
            <a:r>
              <a:rPr kumimoji="1" lang="en-US" altLang="zh-CN" dirty="0"/>
              <a:t>x:1 -1 </a:t>
            </a:r>
            <a:r>
              <a:rPr kumimoji="1" lang="zh-CN" altLang="en-US" dirty="0"/>
              <a:t>改为 </a:t>
            </a:r>
            <a:r>
              <a:rPr kumimoji="1" lang="en-US" altLang="zh-CN" dirty="0"/>
              <a:t>x:1 1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962804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修改：</a:t>
            </a:r>
            <a:r>
              <a:rPr kumimoji="1" lang="en-US" altLang="zh-CN" dirty="0"/>
              <a:t>x:1 -1 </a:t>
            </a:r>
            <a:r>
              <a:rPr kumimoji="1" lang="zh-CN" altLang="en-US" dirty="0"/>
              <a:t>改为 </a:t>
            </a:r>
            <a:r>
              <a:rPr kumimoji="1" lang="en-US" altLang="zh-CN" dirty="0"/>
              <a:t>x:1 1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20675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修改：</a:t>
            </a:r>
            <a:r>
              <a:rPr kumimoji="1" lang="en-US" altLang="zh-CN" dirty="0"/>
              <a:t>x:1 -1 </a:t>
            </a:r>
            <a:r>
              <a:rPr kumimoji="1" lang="zh-CN" altLang="en-US" dirty="0"/>
              <a:t>改为 </a:t>
            </a:r>
            <a:r>
              <a:rPr kumimoji="1" lang="en-US" altLang="zh-CN" dirty="0"/>
              <a:t>x:1 1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83496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修改：</a:t>
            </a:r>
            <a:r>
              <a:rPr kumimoji="1" lang="en-US" altLang="zh-CN" dirty="0"/>
              <a:t>x:1 -1 </a:t>
            </a:r>
            <a:r>
              <a:rPr kumimoji="1" lang="zh-CN" altLang="en-US" dirty="0"/>
              <a:t>改为 </a:t>
            </a:r>
            <a:r>
              <a:rPr kumimoji="1" lang="en-US" altLang="zh-CN" dirty="0"/>
              <a:t>x:1 1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9513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修改：</a:t>
            </a:r>
            <a:r>
              <a:rPr kumimoji="1" lang="en-US" altLang="zh-CN" dirty="0"/>
              <a:t>x:1 -1 </a:t>
            </a:r>
            <a:r>
              <a:rPr kumimoji="1" lang="zh-CN" altLang="en-US" dirty="0"/>
              <a:t>改为 </a:t>
            </a:r>
            <a:r>
              <a:rPr kumimoji="1" lang="en-US" altLang="zh-CN" dirty="0"/>
              <a:t>x:1 1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30668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修改：</a:t>
            </a:r>
            <a:r>
              <a:rPr kumimoji="1" lang="en-US" altLang="zh-CN" dirty="0"/>
              <a:t>x:1 -1 </a:t>
            </a:r>
            <a:r>
              <a:rPr kumimoji="1" lang="zh-CN" altLang="en-US" dirty="0"/>
              <a:t>改为 </a:t>
            </a:r>
            <a:r>
              <a:rPr kumimoji="1" lang="en-US" altLang="zh-CN" dirty="0"/>
              <a:t>x:1 1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1309498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修改：</a:t>
            </a:r>
            <a:r>
              <a:rPr kumimoji="1" lang="en-US" altLang="zh-CN" dirty="0"/>
              <a:t>x:1 -1 </a:t>
            </a:r>
            <a:r>
              <a:rPr kumimoji="1" lang="zh-CN" altLang="en-US" dirty="0"/>
              <a:t>改为 </a:t>
            </a:r>
            <a:r>
              <a:rPr kumimoji="1" lang="en-US" altLang="zh-CN" dirty="0"/>
              <a:t>x:1 1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76872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修改：</a:t>
            </a:r>
            <a:r>
              <a:rPr kumimoji="1" lang="en-US" altLang="zh-CN" dirty="0"/>
              <a:t>x:1 -1 </a:t>
            </a:r>
            <a:r>
              <a:rPr kumimoji="1" lang="zh-CN" altLang="en-US" dirty="0"/>
              <a:t>改为 </a:t>
            </a:r>
            <a:r>
              <a:rPr kumimoji="1" lang="en-US" altLang="zh-CN" dirty="0"/>
              <a:t>x:1 1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923650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修改：</a:t>
            </a:r>
            <a:r>
              <a:rPr kumimoji="1" lang="en-US" altLang="zh-CN" dirty="0"/>
              <a:t>x:1 -1 </a:t>
            </a:r>
            <a:r>
              <a:rPr kumimoji="1" lang="zh-CN" altLang="en-US" dirty="0"/>
              <a:t>改为 </a:t>
            </a:r>
            <a:r>
              <a:rPr kumimoji="1" lang="en-US" altLang="zh-CN" dirty="0"/>
              <a:t>x:1 1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665536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修改：</a:t>
            </a:r>
            <a:r>
              <a:rPr kumimoji="1" lang="en-US" altLang="zh-CN" dirty="0"/>
              <a:t>x:1 -1 </a:t>
            </a:r>
            <a:r>
              <a:rPr kumimoji="1" lang="zh-CN" altLang="en-US" dirty="0"/>
              <a:t>改为 </a:t>
            </a:r>
            <a:r>
              <a:rPr kumimoji="1" lang="en-US" altLang="zh-CN" dirty="0"/>
              <a:t>x:1 1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64027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修改：</a:t>
            </a:r>
            <a:r>
              <a:rPr kumimoji="1" lang="en-US" altLang="zh-CN" dirty="0"/>
              <a:t>x:1 -1 </a:t>
            </a:r>
            <a:r>
              <a:rPr kumimoji="1" lang="zh-CN" altLang="en-US" dirty="0"/>
              <a:t>改为 </a:t>
            </a:r>
            <a:r>
              <a:rPr kumimoji="1" lang="en-US" altLang="zh-CN" dirty="0"/>
              <a:t>x:1 1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修改：</a:t>
            </a:r>
            <a:r>
              <a:rPr kumimoji="1" lang="en-US" altLang="zh-CN" dirty="0"/>
              <a:t>x:1 -1 </a:t>
            </a:r>
            <a:r>
              <a:rPr kumimoji="1" lang="zh-CN" altLang="en-US" dirty="0"/>
              <a:t>改为 </a:t>
            </a:r>
            <a:r>
              <a:rPr kumimoji="1" lang="en-US" altLang="zh-CN" dirty="0"/>
              <a:t>x:1 1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修改：</a:t>
            </a:r>
            <a:r>
              <a:rPr kumimoji="1" lang="en-US" altLang="zh-CN" dirty="0"/>
              <a:t>x:1 -1 </a:t>
            </a:r>
            <a:r>
              <a:rPr kumimoji="1" lang="zh-CN" altLang="en-US" dirty="0"/>
              <a:t>改为 </a:t>
            </a:r>
            <a:r>
              <a:rPr kumimoji="1" lang="en-US" altLang="zh-CN" dirty="0"/>
              <a:t>x:1 1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修改：</a:t>
            </a:r>
            <a:r>
              <a:rPr kumimoji="1" lang="en-US" altLang="zh-CN" dirty="0"/>
              <a:t>x:1 -1 </a:t>
            </a:r>
            <a:r>
              <a:rPr kumimoji="1" lang="zh-CN" altLang="en-US" dirty="0"/>
              <a:t>改为 </a:t>
            </a:r>
            <a:r>
              <a:rPr kumimoji="1" lang="en-US" altLang="zh-CN" dirty="0"/>
              <a:t>x:1 1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修改：</a:t>
            </a:r>
            <a:r>
              <a:rPr kumimoji="1" lang="en-US" altLang="zh-CN" dirty="0"/>
              <a:t>x:1 -1 </a:t>
            </a:r>
            <a:r>
              <a:rPr kumimoji="1" lang="zh-CN" altLang="en-US" dirty="0"/>
              <a:t>改为 </a:t>
            </a:r>
            <a:r>
              <a:rPr kumimoji="1" lang="en-US" altLang="zh-CN" dirty="0"/>
              <a:t>x:1 1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2286000" y="514350"/>
            <a:ext cx="4572000" cy="257175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修改：</a:t>
            </a:r>
            <a:r>
              <a:rPr kumimoji="1" lang="en-US" altLang="zh-CN" dirty="0"/>
              <a:t>x:1 -1 </a:t>
            </a:r>
            <a:r>
              <a:rPr kumimoji="1" lang="zh-CN" altLang="en-US" dirty="0"/>
              <a:t>改为 </a:t>
            </a:r>
            <a:r>
              <a:rPr kumimoji="1" lang="en-US" altLang="zh-CN" dirty="0"/>
              <a:t>x:1 1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ABDA6A-29CD-4D28-B6EA-E8D4FFDF6043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microsoft.com/office/2007/relationships/hdphoto" Target="../media/hdphoto3.wdp"/><Relationship Id="rId4" Type="http://schemas.openxmlformats.org/officeDocument/2006/relationships/image" Target="../media/image7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0640752" y="6121220"/>
            <a:ext cx="1079445" cy="392407"/>
          </a:xfrm>
          <a:prstGeom prst="rect">
            <a:avLst/>
          </a:prstGeom>
          <a:noFill/>
        </p:spPr>
        <p:txBody>
          <a:bodyPr wrap="none" lIns="68571" tIns="34286" rIns="68571" bIns="34286">
            <a:spAutoFit/>
          </a:bodyPr>
          <a:lstStyle/>
          <a:p>
            <a:pPr algn="ctr"/>
            <a:r>
              <a:rPr lang="en-US" altLang="zh-CN" sz="2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</a:t>
            </a:r>
            <a:r>
              <a:rPr lang="en-US" altLang="zh-CN" sz="2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en-US" altLang="zh-CN" sz="21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ISE</a:t>
            </a:r>
            <a:endParaRPr lang="zh-CN" altLang="en-US" sz="21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Blank">
    <p:bg>
      <p:bgPr>
        <a:solidFill>
          <a:schemeClr val="accent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0640752" y="6121220"/>
            <a:ext cx="1079445" cy="392407"/>
          </a:xfrm>
          <a:prstGeom prst="rect">
            <a:avLst/>
          </a:prstGeom>
          <a:noFill/>
        </p:spPr>
        <p:txBody>
          <a:bodyPr wrap="none" lIns="68571" tIns="34286" rIns="68571" bIns="34286">
            <a:spAutoFit/>
          </a:bodyPr>
          <a:lstStyle/>
          <a:p>
            <a:pPr algn="ctr"/>
            <a:r>
              <a:rPr lang="en-US" altLang="zh-CN" sz="2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</a:t>
            </a:r>
            <a:r>
              <a:rPr lang="en-US" altLang="zh-CN" sz="2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en-US" altLang="zh-CN" sz="21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ISE</a:t>
            </a:r>
            <a:endParaRPr lang="zh-CN" altLang="en-US" sz="21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0640752" y="6121220"/>
            <a:ext cx="1079445" cy="392407"/>
          </a:xfrm>
          <a:prstGeom prst="rect">
            <a:avLst/>
          </a:prstGeom>
          <a:noFill/>
        </p:spPr>
        <p:txBody>
          <a:bodyPr wrap="none" lIns="68571" tIns="34286" rIns="68571" bIns="34286">
            <a:spAutoFit/>
          </a:bodyPr>
          <a:lstStyle/>
          <a:p>
            <a:pPr algn="ctr"/>
            <a:r>
              <a:rPr lang="en-US" altLang="zh-CN" sz="2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</a:t>
            </a:r>
            <a:r>
              <a:rPr lang="en-US" altLang="zh-CN" sz="2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en-US" altLang="zh-CN" sz="21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ISE</a:t>
            </a:r>
            <a:endParaRPr lang="zh-CN" altLang="en-US" sz="21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0640752" y="6121220"/>
            <a:ext cx="1079445" cy="392407"/>
          </a:xfrm>
          <a:prstGeom prst="rect">
            <a:avLst/>
          </a:prstGeom>
          <a:noFill/>
        </p:spPr>
        <p:txBody>
          <a:bodyPr wrap="none" lIns="68571" tIns="34286" rIns="68571" bIns="34286">
            <a:spAutoFit/>
          </a:bodyPr>
          <a:lstStyle/>
          <a:p>
            <a:pPr algn="ctr"/>
            <a:r>
              <a:rPr lang="en-US" altLang="zh-CN" sz="2100" b="1" cap="none" spc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</a:t>
            </a:r>
            <a:r>
              <a:rPr lang="en-US" altLang="zh-CN" sz="2100" b="0" cap="none" spc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-ISE</a:t>
            </a:r>
            <a:endParaRPr lang="zh-CN" altLang="en-US" sz="2100" b="0" cap="none" spc="0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6" name="组合 5"/>
          <p:cNvGrpSpPr/>
          <p:nvPr userDrawn="1"/>
        </p:nvGrpSpPr>
        <p:grpSpPr>
          <a:xfrm>
            <a:off x="2099388" y="2320928"/>
            <a:ext cx="7993224" cy="1758944"/>
            <a:chOff x="2099388" y="2202959"/>
            <a:chExt cx="7993224" cy="1758944"/>
          </a:xfrm>
        </p:grpSpPr>
        <p:sp>
          <p:nvSpPr>
            <p:cNvPr id="8" name="文本框 7"/>
            <p:cNvSpPr txBox="1"/>
            <p:nvPr/>
          </p:nvSpPr>
          <p:spPr>
            <a:xfrm>
              <a:off x="3667544" y="2202959"/>
              <a:ext cx="485691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endParaRPr kumimoji="1" lang="zh-CN" altLang="en-US" sz="4000" b="1" dirty="0">
                <a:solidFill>
                  <a:schemeClr val="bg1"/>
                </a:solidFill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2099388" y="3038702"/>
              <a:ext cx="7993224" cy="9232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endParaRPr kumimoji="1" lang="zh-CN" altLang="en-US" sz="60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bg>
      <p:bgPr>
        <a:solidFill>
          <a:srgbClr val="FFFF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0640752" y="6121220"/>
            <a:ext cx="1079445" cy="392407"/>
          </a:xfrm>
          <a:prstGeom prst="rect">
            <a:avLst/>
          </a:prstGeom>
          <a:noFill/>
        </p:spPr>
        <p:txBody>
          <a:bodyPr wrap="none" lIns="68571" tIns="34286" rIns="68571" bIns="34286">
            <a:spAutoFit/>
          </a:bodyPr>
          <a:lstStyle/>
          <a:p>
            <a:pPr algn="ctr"/>
            <a:r>
              <a:rPr lang="en-US" altLang="zh-CN" sz="2100" b="1" cap="none" spc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</a:t>
            </a:r>
            <a:r>
              <a:rPr lang="en-US" altLang="zh-CN" sz="2100" b="0" cap="none" spc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-ISE</a:t>
            </a:r>
            <a:endParaRPr lang="zh-CN" altLang="en-US" sz="2100" b="0" cap="none" spc="0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自定义版式"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0640752" y="6121220"/>
            <a:ext cx="1079445" cy="392407"/>
          </a:xfrm>
          <a:prstGeom prst="rect">
            <a:avLst/>
          </a:prstGeom>
          <a:noFill/>
        </p:spPr>
        <p:txBody>
          <a:bodyPr wrap="none" lIns="68571" tIns="34286" rIns="68571" bIns="34286">
            <a:spAutoFit/>
          </a:bodyPr>
          <a:lstStyle/>
          <a:p>
            <a:pPr algn="ctr"/>
            <a:r>
              <a:rPr lang="en-US" altLang="zh-CN" sz="2100" b="1" cap="none" spc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</a:t>
            </a:r>
            <a:r>
              <a:rPr lang="en-US" altLang="zh-CN" sz="2100" b="0" cap="none" spc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-ISE</a:t>
            </a:r>
            <a:endParaRPr lang="zh-CN" altLang="en-US" sz="2100" b="0" cap="none" spc="0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自定义版式">
    <p:bg>
      <p:bgPr>
        <a:solidFill>
          <a:srgbClr val="DCFF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0640752" y="6121220"/>
            <a:ext cx="1079445" cy="392407"/>
          </a:xfrm>
          <a:prstGeom prst="rect">
            <a:avLst/>
          </a:prstGeom>
          <a:noFill/>
        </p:spPr>
        <p:txBody>
          <a:bodyPr wrap="none" lIns="68571" tIns="34286" rIns="68571" bIns="34286">
            <a:spAutoFit/>
          </a:bodyPr>
          <a:lstStyle/>
          <a:p>
            <a:pPr algn="ctr"/>
            <a:r>
              <a:rPr lang="en-US" altLang="zh-CN" sz="2100" b="1" cap="none" spc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</a:t>
            </a:r>
            <a:r>
              <a:rPr lang="en-US" altLang="zh-CN" sz="2100" b="0" cap="none" spc="0" dirty="0">
                <a:ln w="0"/>
                <a:solidFill>
                  <a:sysClr val="windowText" lastClr="0000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-ISE</a:t>
            </a:r>
            <a:endParaRPr lang="zh-CN" altLang="en-US" sz="2100" b="0" cap="none" spc="0" dirty="0">
              <a:ln w="0"/>
              <a:solidFill>
                <a:sysClr val="windowText" lastClr="000000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bg>
      <p:bgPr>
        <a:solidFill>
          <a:srgbClr val="FFDCD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140" descr="C:\Users\jsj\Downloads\0d8f7c2d25304e7e4049bd14797fd8bf.jpg"/>
          <p:cNvPicPr>
            <a:picLocks noChangeAspect="1" noChangeArrowheads="1"/>
          </p:cNvPicPr>
          <p:nvPr userDrawn="1"/>
        </p:nvPicPr>
        <p:blipFill rotWithShape="1">
          <a:blip r:embed="rId2" cstate="print"/>
          <a:srcRect/>
          <a:stretch>
            <a:fillRect/>
          </a:stretch>
        </p:blipFill>
        <p:spPr bwMode="auto">
          <a:xfrm>
            <a:off x="1" y="4"/>
            <a:ext cx="12192000" cy="685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898" y="1451"/>
            <a:ext cx="12188203" cy="685509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 userDrawn="1"/>
        </p:nvPicPr>
        <p:blipFill>
          <a:blip r:embed="rId3">
            <a:alphaModFix amt="3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100000"/>
                    </a14:imgEffect>
                    <a14:imgEffect>
                      <a14:colorTemperature colorTemp="9671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3673" y="1189617"/>
            <a:ext cx="3585974" cy="358597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 userDrawn="1"/>
        </p:nvSpPr>
        <p:spPr>
          <a:xfrm>
            <a:off x="10816259" y="6217100"/>
            <a:ext cx="1079445" cy="392407"/>
          </a:xfrm>
          <a:prstGeom prst="rect">
            <a:avLst/>
          </a:prstGeom>
          <a:noFill/>
        </p:spPr>
        <p:txBody>
          <a:bodyPr wrap="none" lIns="68571" tIns="34286" rIns="68571" bIns="34286">
            <a:spAutoFit/>
          </a:bodyPr>
          <a:lstStyle/>
          <a:p>
            <a:pPr algn="ctr"/>
            <a:r>
              <a:rPr lang="en-US" altLang="zh-CN" sz="2100" b="1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</a:t>
            </a:r>
            <a:r>
              <a:rPr lang="en-US" altLang="zh-CN" sz="2100" b="0" cap="none" spc="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en-US" altLang="zh-CN" sz="21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n-US" altLang="zh-CN" sz="2100" b="0" cap="none" spc="0" dirty="0">
                <a:ln w="0"/>
                <a:solidFill>
                  <a:srgbClr val="FF15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altLang="zh-CN" sz="2100" b="0" cap="none" spc="0" dirty="0">
                <a:ln w="0"/>
                <a:solidFill>
                  <a:srgbClr val="FFD57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endParaRPr lang="zh-CN" altLang="en-US" sz="2100" b="0" cap="none" spc="0" dirty="0">
              <a:ln w="0"/>
              <a:solidFill>
                <a:srgbClr val="FFD57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内容占位符 2"/>
          <p:cNvSpPr>
            <a:spLocks noGrp="1"/>
          </p:cNvSpPr>
          <p:nvPr>
            <p:ph sz="half" idx="1"/>
          </p:nvPr>
        </p:nvSpPr>
        <p:spPr>
          <a:xfrm>
            <a:off x="0" y="1317604"/>
            <a:ext cx="8341682" cy="5540396"/>
          </a:xfrm>
          <a:prstGeom prst="rect">
            <a:avLst/>
          </a:prstGeom>
        </p:spPr>
        <p:txBody>
          <a:bodyPr/>
          <a:lstStyle>
            <a:lvl1pPr>
              <a:defRPr sz="2400" b="0">
                <a:solidFill>
                  <a:schemeClr val="bg2">
                    <a:lumMod val="2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defRPr>
            </a:lvl1pPr>
            <a:lvl2pPr marL="742950" indent="-285750">
              <a:buFont typeface="Menlo-BoldItalic" charset="0"/>
              <a:buChar char="▸"/>
              <a:defRPr sz="2200" b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defRPr>
            </a:lvl2pPr>
            <a:lvl3pPr marL="1143000" indent="-228600">
              <a:lnSpc>
                <a:spcPct val="130000"/>
              </a:lnSpc>
              <a:spcBef>
                <a:spcPts val="0"/>
              </a:spcBef>
              <a:buFont typeface="Consolas-BoldItalic" charset="0"/>
              <a:buChar char="⁃"/>
              <a:defRPr sz="1800" b="0" i="0">
                <a:solidFill>
                  <a:schemeClr val="bg2">
                    <a:lumMod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defRPr>
            </a:lvl3pPr>
            <a:lvl4pPr>
              <a:defRPr>
                <a:solidFill>
                  <a:schemeClr val="accent6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defRPr>
            </a:lvl4pPr>
            <a:lvl5pPr>
              <a:defRPr>
                <a:solidFill>
                  <a:schemeClr val="accent6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en-US" altLang="zh-CN" dirty="0"/>
              <a:t>second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</a:p>
        </p:txBody>
      </p:sp>
      <p:sp>
        <p:nvSpPr>
          <p:cNvPr id="3" name="同侧圆角矩形 2"/>
          <p:cNvSpPr/>
          <p:nvPr userDrawn="1"/>
        </p:nvSpPr>
        <p:spPr>
          <a:xfrm rot="5400000">
            <a:off x="3962168" y="-3785793"/>
            <a:ext cx="729012" cy="8653347"/>
          </a:xfrm>
          <a:prstGeom prst="round2SameRect">
            <a:avLst>
              <a:gd name="adj1" fmla="val 39292"/>
              <a:gd name="adj2" fmla="val 0"/>
            </a:avLst>
          </a:prstGeom>
          <a:solidFill>
            <a:schemeClr val="accent4"/>
          </a:solidFill>
          <a:ln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4"/>
          <p:cNvSpPr>
            <a:spLocks noGrp="1"/>
          </p:cNvSpPr>
          <p:nvPr>
            <p:ph type="title"/>
          </p:nvPr>
        </p:nvSpPr>
        <p:spPr>
          <a:xfrm>
            <a:off x="296296" y="248493"/>
            <a:ext cx="816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kumimoji="1" lang="zh-CN" altLang="en-US" sz="2800" b="1" dirty="0">
                <a:latin typeface="+mn-ea"/>
                <a:ea typeface="+mn-ea"/>
                <a:cs typeface="Century Gothic" panose="020B0502020202020204" charset="0"/>
              </a:defRPr>
            </a:lvl1pPr>
          </a:lstStyle>
          <a:p>
            <a:pPr marL="0" lvl="0" algn="l" defTabSz="457200"/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0592366" y="273456"/>
            <a:ext cx="1303338" cy="534847"/>
          </a:xfrm>
          <a:prstGeom prst="rect">
            <a:avLst/>
          </a:prstGeom>
          <a:blipFill dpi="0" rotWithShape="1">
            <a:blip r:embed="rId2">
              <a:alphaModFix amt="70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>
            <a:alphaModFix amt="3000"/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556564">
            <a:off x="9013553" y="1148866"/>
            <a:ext cx="6356893" cy="6356893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10816259" y="6217100"/>
            <a:ext cx="1079445" cy="392407"/>
          </a:xfrm>
          <a:prstGeom prst="rect">
            <a:avLst/>
          </a:prstGeom>
          <a:noFill/>
        </p:spPr>
        <p:txBody>
          <a:bodyPr wrap="none" lIns="68571" tIns="34286" rIns="68571" bIns="34286">
            <a:spAutoFit/>
          </a:bodyPr>
          <a:lstStyle/>
          <a:p>
            <a:pPr algn="ctr"/>
            <a:r>
              <a:rPr lang="en-US" altLang="zh-CN" sz="2100" b="1" cap="none" spc="0" dirty="0">
                <a:ln w="0"/>
                <a:solidFill>
                  <a:srgbClr val="0070C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</a:t>
            </a:r>
            <a:r>
              <a:rPr lang="en-US" altLang="zh-CN" sz="2100" b="0" cap="none" spc="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en-US" altLang="zh-CN" sz="2100" b="0" cap="none" spc="0" dirty="0">
                <a:ln w="0"/>
                <a:solidFill>
                  <a:srgbClr val="00B05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</a:t>
            </a:r>
            <a:r>
              <a:rPr lang="en-US" altLang="zh-CN" sz="2100" b="0" cap="none" spc="0" dirty="0">
                <a:ln w="0"/>
                <a:solidFill>
                  <a:srgbClr val="FF150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</a:t>
            </a:r>
            <a:r>
              <a:rPr lang="en-US" altLang="zh-CN" sz="2100" b="0" cap="none" spc="0" dirty="0">
                <a:ln w="0"/>
                <a:solidFill>
                  <a:srgbClr val="FFD579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</a:t>
            </a:r>
            <a:endParaRPr lang="zh-CN" altLang="en-US" sz="2100" b="0" cap="none" spc="0" dirty="0">
              <a:ln w="0"/>
              <a:solidFill>
                <a:srgbClr val="FFD579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内容占位符 2"/>
          <p:cNvSpPr>
            <a:spLocks noGrp="1"/>
          </p:cNvSpPr>
          <p:nvPr>
            <p:ph sz="half" idx="1"/>
          </p:nvPr>
        </p:nvSpPr>
        <p:spPr>
          <a:xfrm>
            <a:off x="311664" y="1069111"/>
            <a:ext cx="8341682" cy="5540396"/>
          </a:xfrm>
          <a:prstGeom prst="rect">
            <a:avLst/>
          </a:prstGeom>
        </p:spPr>
        <p:txBody>
          <a:bodyPr/>
          <a:lstStyle>
            <a:lvl1pPr>
              <a:defRPr sz="2400" b="0">
                <a:solidFill>
                  <a:schemeClr val="bg2">
                    <a:lumMod val="2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defRPr>
            </a:lvl1pPr>
            <a:lvl2pPr marL="742950" indent="-285750">
              <a:buFont typeface="Menlo-BoldItalic" charset="0"/>
              <a:buChar char="▸"/>
              <a:defRPr sz="2200" b="0">
                <a:solidFill>
                  <a:schemeClr val="bg2">
                    <a:lumMod val="25000"/>
                  </a:schemeClr>
                </a:solidFill>
                <a:latin typeface="PingFang SC" panose="020B0400000000000000" pitchFamily="34" charset="-122"/>
                <a:ea typeface="PingFang SC" panose="020B0400000000000000" pitchFamily="34" charset="-122"/>
                <a:cs typeface="Arial" panose="020B0604020202020204" pitchFamily="34" charset="0"/>
              </a:defRPr>
            </a:lvl2pPr>
            <a:lvl3pPr marL="1143000" indent="-228600">
              <a:lnSpc>
                <a:spcPct val="130000"/>
              </a:lnSpc>
              <a:spcBef>
                <a:spcPts val="0"/>
              </a:spcBef>
              <a:buFont typeface="Consolas-BoldItalic" charset="0"/>
              <a:buChar char="⁃"/>
              <a:defRPr sz="1800" b="0" i="0">
                <a:solidFill>
                  <a:schemeClr val="bg2">
                    <a:lumMod val="2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Arial" panose="020B0604020202020204" pitchFamily="34" charset="0"/>
              </a:defRPr>
            </a:lvl3pPr>
            <a:lvl4pPr>
              <a:defRPr>
                <a:solidFill>
                  <a:schemeClr val="accent6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defRPr>
            </a:lvl4pPr>
            <a:lvl5pPr>
              <a:defRPr>
                <a:solidFill>
                  <a:schemeClr val="accent6">
                    <a:lumMod val="75000"/>
                  </a:schemeClr>
                </a:solidFill>
                <a:latin typeface="Lantinghei SC Demibold" charset="-122"/>
                <a:ea typeface="Lantinghei SC Demibold" charset="-122"/>
                <a:cs typeface="Lantinghei SC Demibold" charset="-122"/>
              </a:defRPr>
            </a:lvl5pPr>
          </a:lstStyle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en-US" altLang="zh-CN" dirty="0"/>
              <a:t>second</a:t>
            </a:r>
            <a:endParaRPr kumimoji="1" lang="zh-CN" altLang="en-US" dirty="0"/>
          </a:p>
          <a:p>
            <a:pPr lvl="2"/>
            <a:r>
              <a:rPr kumimoji="1" lang="zh-CN" altLang="en-US" dirty="0"/>
              <a:t>三级</a:t>
            </a:r>
          </a:p>
        </p:txBody>
      </p:sp>
      <p:sp>
        <p:nvSpPr>
          <p:cNvPr id="3" name="同侧圆角矩形 2"/>
          <p:cNvSpPr/>
          <p:nvPr userDrawn="1"/>
        </p:nvSpPr>
        <p:spPr>
          <a:xfrm rot="5400000">
            <a:off x="3962168" y="-3785793"/>
            <a:ext cx="729012" cy="8653347"/>
          </a:xfrm>
          <a:prstGeom prst="round2SameRect">
            <a:avLst>
              <a:gd name="adj1" fmla="val 39292"/>
              <a:gd name="adj2" fmla="val 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标题 4"/>
          <p:cNvSpPr>
            <a:spLocks noGrp="1"/>
          </p:cNvSpPr>
          <p:nvPr>
            <p:ph type="title"/>
          </p:nvPr>
        </p:nvSpPr>
        <p:spPr>
          <a:xfrm>
            <a:off x="296296" y="248493"/>
            <a:ext cx="816748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>
              <a:defRPr kumimoji="1" lang="zh-CN" altLang="en-US" sz="2800" b="1" dirty="0">
                <a:latin typeface="+mn-ea"/>
                <a:ea typeface="+mn-ea"/>
                <a:cs typeface="Century Gothic" panose="020B0502020202020204" charset="0"/>
              </a:defRPr>
            </a:lvl1pPr>
          </a:lstStyle>
          <a:p>
            <a:pPr marL="0" lvl="0" algn="l" defTabSz="457200"/>
            <a:r>
              <a:rPr kumimoji="1" lang="zh-CN" altLang="en-US" dirty="0"/>
              <a:t>单击此处编辑母版标题样式</a:t>
            </a:r>
          </a:p>
        </p:txBody>
      </p:sp>
      <p:sp>
        <p:nvSpPr>
          <p:cNvPr id="8" name="矩形 7"/>
          <p:cNvSpPr/>
          <p:nvPr userDrawn="1"/>
        </p:nvSpPr>
        <p:spPr>
          <a:xfrm>
            <a:off x="10592366" y="273456"/>
            <a:ext cx="1303338" cy="534847"/>
          </a:xfrm>
          <a:prstGeom prst="rect">
            <a:avLst/>
          </a:prstGeom>
          <a:blipFill dpi="0" rotWithShape="1">
            <a:blip r:embed="rId4">
              <a:alphaModFix amt="70000"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47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0640752" y="6121220"/>
            <a:ext cx="1079445" cy="392407"/>
          </a:xfrm>
          <a:prstGeom prst="rect">
            <a:avLst/>
          </a:prstGeom>
          <a:noFill/>
        </p:spPr>
        <p:txBody>
          <a:bodyPr wrap="none" lIns="68571" tIns="34286" rIns="68571" bIns="34286">
            <a:spAutoFit/>
          </a:bodyPr>
          <a:lstStyle/>
          <a:p>
            <a:pPr algn="ctr"/>
            <a:r>
              <a:rPr lang="en-US" altLang="zh-CN" sz="2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</a:t>
            </a:r>
            <a:r>
              <a:rPr lang="en-US" altLang="zh-CN" sz="2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en-US" altLang="zh-CN" sz="21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ISE</a:t>
            </a:r>
            <a:endParaRPr lang="zh-CN" altLang="en-US" sz="21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0640752" y="6121220"/>
            <a:ext cx="1079445" cy="392407"/>
          </a:xfrm>
          <a:prstGeom prst="rect">
            <a:avLst/>
          </a:prstGeom>
          <a:noFill/>
        </p:spPr>
        <p:txBody>
          <a:bodyPr wrap="none" lIns="68571" tIns="34286" rIns="68571" bIns="34286">
            <a:spAutoFit/>
          </a:bodyPr>
          <a:lstStyle/>
          <a:p>
            <a:pPr algn="ctr"/>
            <a:r>
              <a:rPr lang="en-US" altLang="zh-CN" sz="2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</a:t>
            </a:r>
            <a:r>
              <a:rPr lang="en-US" altLang="zh-CN" sz="2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en-US" altLang="zh-CN" sz="21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ISE</a:t>
            </a:r>
            <a:endParaRPr lang="zh-CN" altLang="en-US" sz="21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Slide">
    <p:bg>
      <p:bgPr>
        <a:solidFill>
          <a:srgbClr val="0070C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0640752" y="6121220"/>
            <a:ext cx="1079445" cy="392407"/>
          </a:xfrm>
          <a:prstGeom prst="rect">
            <a:avLst/>
          </a:prstGeom>
          <a:noFill/>
        </p:spPr>
        <p:txBody>
          <a:bodyPr wrap="none" lIns="68571" tIns="34286" rIns="68571" bIns="34286">
            <a:spAutoFit/>
          </a:bodyPr>
          <a:lstStyle/>
          <a:p>
            <a:pPr algn="ctr"/>
            <a:r>
              <a:rPr lang="en-US" altLang="zh-CN" sz="2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</a:t>
            </a:r>
            <a:r>
              <a:rPr lang="en-US" altLang="zh-CN" sz="2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en-US" altLang="zh-CN" sz="21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ISE</a:t>
            </a:r>
            <a:endParaRPr lang="zh-CN" altLang="en-US" sz="21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Blank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0640752" y="6121220"/>
            <a:ext cx="1079445" cy="392407"/>
          </a:xfrm>
          <a:prstGeom prst="rect">
            <a:avLst/>
          </a:prstGeom>
          <a:noFill/>
        </p:spPr>
        <p:txBody>
          <a:bodyPr wrap="none" lIns="68571" tIns="34286" rIns="68571" bIns="34286">
            <a:spAutoFit/>
          </a:bodyPr>
          <a:lstStyle/>
          <a:p>
            <a:pPr algn="ctr"/>
            <a:r>
              <a:rPr lang="en-US" altLang="zh-CN" sz="21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NEU</a:t>
            </a:r>
            <a:r>
              <a:rPr lang="en-US" altLang="zh-CN" sz="2100" b="0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-</a:t>
            </a:r>
            <a:r>
              <a:rPr lang="en-US" altLang="zh-CN" sz="2100" b="0" cap="none" spc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ISE</a:t>
            </a:r>
            <a:endParaRPr lang="zh-CN" altLang="en-US" sz="2100" b="0" cap="none" spc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 panose="020B0604020202020204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 panose="020B0604020202020204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 panose="020B0604020202020204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6765" indent="-228600" algn="l" defTabSz="457200" rtl="0" eaLnBrk="1" latinLnBrk="0" hangingPunct="1">
        <a:spcBef>
          <a:spcPct val="20000"/>
        </a:spcBef>
        <a:buFont typeface="Arial" panose="020B0604020202020204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3965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165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65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65" indent="-228600" algn="l" defTabSz="457200" rtl="0" eaLnBrk="1" latinLnBrk="0" hangingPunct="1">
        <a:spcBef>
          <a:spcPct val="200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365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565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5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965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3.xml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7.png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2.xml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2.xml"/><Relationship Id="rId9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image" Target="../media/image40.png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5" Type="http://schemas.openxmlformats.org/officeDocument/2006/relationships/tags" Target="../tags/tag4.xml"/><Relationship Id="rId10" Type="http://schemas.openxmlformats.org/officeDocument/2006/relationships/image" Target="../media/image37.png"/><Relationship Id="rId4" Type="http://schemas.openxmlformats.org/officeDocument/2006/relationships/image" Target="../media/image32.png"/><Relationship Id="rId9" Type="http://schemas.openxmlformats.org/officeDocument/2006/relationships/image" Target="../media/image36.png"/><Relationship Id="rId14" Type="http://schemas.openxmlformats.org/officeDocument/2006/relationships/image" Target="../media/image8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0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89.png"/><Relationship Id="rId18" Type="http://schemas.openxmlformats.org/officeDocument/2006/relationships/image" Target="../media/image44.png"/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47.png"/><Relationship Id="rId12" Type="http://schemas.openxmlformats.org/officeDocument/2006/relationships/image" Target="../media/image52.png"/><Relationship Id="rId17" Type="http://schemas.openxmlformats.org/officeDocument/2006/relationships/image" Target="../media/image5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55.png"/><Relationship Id="rId1" Type="http://schemas.openxmlformats.org/officeDocument/2006/relationships/tags" Target="../tags/tag5.xml"/><Relationship Id="rId6" Type="http://schemas.openxmlformats.org/officeDocument/2006/relationships/tags" Target="../tags/tag5.xml"/><Relationship Id="rId11" Type="http://schemas.openxmlformats.org/officeDocument/2006/relationships/image" Target="../media/image51.png"/><Relationship Id="rId5" Type="http://schemas.openxmlformats.org/officeDocument/2006/relationships/image" Target="../media/image46.png"/><Relationship Id="rId15" Type="http://schemas.openxmlformats.org/officeDocument/2006/relationships/image" Target="../media/image54.png"/><Relationship Id="rId10" Type="http://schemas.openxmlformats.org/officeDocument/2006/relationships/image" Target="../media/image50.png"/><Relationship Id="rId4" Type="http://schemas.openxmlformats.org/officeDocument/2006/relationships/image" Target="../media/image45.png"/><Relationship Id="rId9" Type="http://schemas.openxmlformats.org/officeDocument/2006/relationships/image" Target="../media/image49.png"/><Relationship Id="rId1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0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0.png"/><Relationship Id="rId5" Type="http://schemas.openxmlformats.org/officeDocument/2006/relationships/image" Target="../media/image500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7.png"/><Relationship Id="rId18" Type="http://schemas.openxmlformats.org/officeDocument/2006/relationships/image" Target="../media/image71.png"/><Relationship Id="rId3" Type="http://schemas.openxmlformats.org/officeDocument/2006/relationships/notesSlide" Target="../notesSlides/notesSlide20.xml"/><Relationship Id="rId21" Type="http://schemas.openxmlformats.org/officeDocument/2006/relationships/image" Target="../media/image74.png"/><Relationship Id="rId7" Type="http://schemas.openxmlformats.org/officeDocument/2006/relationships/image" Target="../media/image61.png"/><Relationship Id="rId12" Type="http://schemas.openxmlformats.org/officeDocument/2006/relationships/image" Target="../media/image66.png"/><Relationship Id="rId17" Type="http://schemas.openxmlformats.org/officeDocument/2006/relationships/image" Target="../media/image89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70.png"/><Relationship Id="rId20" Type="http://schemas.openxmlformats.org/officeDocument/2006/relationships/image" Target="../media/image73.png"/><Relationship Id="rId1" Type="http://schemas.openxmlformats.org/officeDocument/2006/relationships/tags" Target="../tags/tag6.xml"/><Relationship Id="rId6" Type="http://schemas.openxmlformats.org/officeDocument/2006/relationships/tags" Target="../tags/tag6.xml"/><Relationship Id="rId11" Type="http://schemas.openxmlformats.org/officeDocument/2006/relationships/image" Target="../media/image65.png"/><Relationship Id="rId5" Type="http://schemas.openxmlformats.org/officeDocument/2006/relationships/image" Target="../media/image60.png"/><Relationship Id="rId15" Type="http://schemas.openxmlformats.org/officeDocument/2006/relationships/image" Target="../media/image69.png"/><Relationship Id="rId23" Type="http://schemas.openxmlformats.org/officeDocument/2006/relationships/image" Target="../media/image58.png"/><Relationship Id="rId10" Type="http://schemas.openxmlformats.org/officeDocument/2006/relationships/image" Target="../media/image64.png"/><Relationship Id="rId19" Type="http://schemas.openxmlformats.org/officeDocument/2006/relationships/image" Target="../media/image72.png"/><Relationship Id="rId4" Type="http://schemas.openxmlformats.org/officeDocument/2006/relationships/image" Target="../media/image59.png"/><Relationship Id="rId9" Type="http://schemas.openxmlformats.org/officeDocument/2006/relationships/image" Target="../media/image63.png"/><Relationship Id="rId14" Type="http://schemas.openxmlformats.org/officeDocument/2006/relationships/image" Target="../media/image68.png"/><Relationship Id="rId22" Type="http://schemas.openxmlformats.org/officeDocument/2006/relationships/image" Target="../media/image75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13" Type="http://schemas.openxmlformats.org/officeDocument/2006/relationships/image" Target="../media/image84.png"/><Relationship Id="rId18" Type="http://schemas.openxmlformats.org/officeDocument/2006/relationships/image" Target="../media/image88.png"/><Relationship Id="rId26" Type="http://schemas.openxmlformats.org/officeDocument/2006/relationships/image" Target="../media/image97.png"/><Relationship Id="rId3" Type="http://schemas.openxmlformats.org/officeDocument/2006/relationships/notesSlide" Target="../notesSlides/notesSlide21.xml"/><Relationship Id="rId21" Type="http://schemas.openxmlformats.org/officeDocument/2006/relationships/image" Target="../media/image92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17" Type="http://schemas.openxmlformats.org/officeDocument/2006/relationships/image" Target="../media/image89.png"/><Relationship Id="rId25" Type="http://schemas.openxmlformats.org/officeDocument/2006/relationships/image" Target="../media/image96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87.png"/><Relationship Id="rId20" Type="http://schemas.openxmlformats.org/officeDocument/2006/relationships/image" Target="../media/image91.png"/><Relationship Id="rId1" Type="http://schemas.openxmlformats.org/officeDocument/2006/relationships/tags" Target="../tags/tag7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24" Type="http://schemas.openxmlformats.org/officeDocument/2006/relationships/image" Target="../media/image95.png"/><Relationship Id="rId5" Type="http://schemas.openxmlformats.org/officeDocument/2006/relationships/tags" Target="../tags/tag7.xml"/><Relationship Id="rId15" Type="http://schemas.openxmlformats.org/officeDocument/2006/relationships/image" Target="../media/image86.png"/><Relationship Id="rId23" Type="http://schemas.openxmlformats.org/officeDocument/2006/relationships/image" Target="../media/image94.png"/><Relationship Id="rId10" Type="http://schemas.openxmlformats.org/officeDocument/2006/relationships/image" Target="../media/image81.png"/><Relationship Id="rId19" Type="http://schemas.openxmlformats.org/officeDocument/2006/relationships/image" Target="../media/image90.png"/><Relationship Id="rId4" Type="http://schemas.openxmlformats.org/officeDocument/2006/relationships/image" Target="../media/image76.png"/><Relationship Id="rId9" Type="http://schemas.openxmlformats.org/officeDocument/2006/relationships/image" Target="../media/image80.png"/><Relationship Id="rId14" Type="http://schemas.openxmlformats.org/officeDocument/2006/relationships/image" Target="../media/image85.png"/><Relationship Id="rId22" Type="http://schemas.openxmlformats.org/officeDocument/2006/relationships/image" Target="../media/image9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3.png"/><Relationship Id="rId13" Type="http://schemas.openxmlformats.org/officeDocument/2006/relationships/image" Target="../media/image38.png"/><Relationship Id="rId18" Type="http://schemas.openxmlformats.org/officeDocument/2006/relationships/image" Target="../media/image111.png"/><Relationship Id="rId26" Type="http://schemas.openxmlformats.org/officeDocument/2006/relationships/image" Target="../media/image119.png"/><Relationship Id="rId3" Type="http://schemas.openxmlformats.org/officeDocument/2006/relationships/image" Target="../media/image98.png"/><Relationship Id="rId21" Type="http://schemas.openxmlformats.org/officeDocument/2006/relationships/image" Target="../media/image114.png"/><Relationship Id="rId7" Type="http://schemas.openxmlformats.org/officeDocument/2006/relationships/image" Target="../media/image102.png"/><Relationship Id="rId12" Type="http://schemas.openxmlformats.org/officeDocument/2006/relationships/image" Target="../media/image107.png"/><Relationship Id="rId17" Type="http://schemas.openxmlformats.org/officeDocument/2006/relationships/image" Target="../media/image110.png"/><Relationship Id="rId25" Type="http://schemas.openxmlformats.org/officeDocument/2006/relationships/image" Target="../media/image118.pn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89.png"/><Relationship Id="rId20" Type="http://schemas.openxmlformats.org/officeDocument/2006/relationships/image" Target="../media/image1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1.png"/><Relationship Id="rId11" Type="http://schemas.openxmlformats.org/officeDocument/2006/relationships/image" Target="../media/image106.png"/><Relationship Id="rId24" Type="http://schemas.openxmlformats.org/officeDocument/2006/relationships/image" Target="../media/image117.png"/><Relationship Id="rId5" Type="http://schemas.openxmlformats.org/officeDocument/2006/relationships/image" Target="../media/image100.png"/><Relationship Id="rId15" Type="http://schemas.openxmlformats.org/officeDocument/2006/relationships/image" Target="../media/image109.png"/><Relationship Id="rId23" Type="http://schemas.openxmlformats.org/officeDocument/2006/relationships/image" Target="../media/image116.png"/><Relationship Id="rId10" Type="http://schemas.openxmlformats.org/officeDocument/2006/relationships/image" Target="../media/image105.png"/><Relationship Id="rId19" Type="http://schemas.openxmlformats.org/officeDocument/2006/relationships/image" Target="../media/image112.png"/><Relationship Id="rId4" Type="http://schemas.openxmlformats.org/officeDocument/2006/relationships/image" Target="../media/image99.png"/><Relationship Id="rId9" Type="http://schemas.openxmlformats.org/officeDocument/2006/relationships/image" Target="../media/image104.png"/><Relationship Id="rId14" Type="http://schemas.openxmlformats.org/officeDocument/2006/relationships/image" Target="../media/image108.png"/><Relationship Id="rId22" Type="http://schemas.openxmlformats.org/officeDocument/2006/relationships/image" Target="../media/image115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13" Type="http://schemas.openxmlformats.org/officeDocument/2006/relationships/image" Target="../media/image130.png"/><Relationship Id="rId18" Type="http://schemas.openxmlformats.org/officeDocument/2006/relationships/image" Target="../media/image134.png"/><Relationship Id="rId3" Type="http://schemas.openxmlformats.org/officeDocument/2006/relationships/image" Target="../media/image120.png"/><Relationship Id="rId21" Type="http://schemas.openxmlformats.org/officeDocument/2006/relationships/image" Target="../media/image137.png"/><Relationship Id="rId7" Type="http://schemas.openxmlformats.org/officeDocument/2006/relationships/image" Target="../media/image124.png"/><Relationship Id="rId12" Type="http://schemas.openxmlformats.org/officeDocument/2006/relationships/image" Target="../media/image129.png"/><Relationship Id="rId17" Type="http://schemas.openxmlformats.org/officeDocument/2006/relationships/image" Target="../media/image133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89.png"/><Relationship Id="rId20" Type="http://schemas.openxmlformats.org/officeDocument/2006/relationships/image" Target="../media/image1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11" Type="http://schemas.openxmlformats.org/officeDocument/2006/relationships/image" Target="../media/image128.png"/><Relationship Id="rId5" Type="http://schemas.openxmlformats.org/officeDocument/2006/relationships/image" Target="../media/image122.png"/><Relationship Id="rId15" Type="http://schemas.openxmlformats.org/officeDocument/2006/relationships/image" Target="../media/image132.png"/><Relationship Id="rId10" Type="http://schemas.openxmlformats.org/officeDocument/2006/relationships/image" Target="../media/image127.png"/><Relationship Id="rId19" Type="http://schemas.openxmlformats.org/officeDocument/2006/relationships/image" Target="../media/image135.png"/><Relationship Id="rId4" Type="http://schemas.openxmlformats.org/officeDocument/2006/relationships/image" Target="../media/image121.png"/><Relationship Id="rId9" Type="http://schemas.openxmlformats.org/officeDocument/2006/relationships/image" Target="../media/image126.png"/><Relationship Id="rId14" Type="http://schemas.openxmlformats.org/officeDocument/2006/relationships/image" Target="../media/image13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129.png"/><Relationship Id="rId18" Type="http://schemas.openxmlformats.org/officeDocument/2006/relationships/image" Target="../media/image133.png"/><Relationship Id="rId3" Type="http://schemas.openxmlformats.org/officeDocument/2006/relationships/image" Target="../media/image120.png"/><Relationship Id="rId21" Type="http://schemas.openxmlformats.org/officeDocument/2006/relationships/image" Target="../media/image136.png"/><Relationship Id="rId7" Type="http://schemas.openxmlformats.org/officeDocument/2006/relationships/image" Target="../media/image139.png"/><Relationship Id="rId12" Type="http://schemas.openxmlformats.org/officeDocument/2006/relationships/image" Target="../media/image128.png"/><Relationship Id="rId17" Type="http://schemas.openxmlformats.org/officeDocument/2006/relationships/image" Target="../media/image89.png"/><Relationship Id="rId2" Type="http://schemas.openxmlformats.org/officeDocument/2006/relationships/notesSlide" Target="../notesSlides/notesSlide25.xml"/><Relationship Id="rId16" Type="http://schemas.openxmlformats.org/officeDocument/2006/relationships/image" Target="../media/image132.png"/><Relationship Id="rId20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8.png"/><Relationship Id="rId11" Type="http://schemas.openxmlformats.org/officeDocument/2006/relationships/image" Target="../media/image127.png"/><Relationship Id="rId5" Type="http://schemas.openxmlformats.org/officeDocument/2006/relationships/image" Target="../media/image122.png"/><Relationship Id="rId15" Type="http://schemas.openxmlformats.org/officeDocument/2006/relationships/image" Target="../media/image131.png"/><Relationship Id="rId10" Type="http://schemas.openxmlformats.org/officeDocument/2006/relationships/image" Target="../media/image126.png"/><Relationship Id="rId19" Type="http://schemas.openxmlformats.org/officeDocument/2006/relationships/image" Target="../media/image134.png"/><Relationship Id="rId4" Type="http://schemas.openxmlformats.org/officeDocument/2006/relationships/image" Target="../media/image121.png"/><Relationship Id="rId9" Type="http://schemas.openxmlformats.org/officeDocument/2006/relationships/image" Target="../media/image125.png"/><Relationship Id="rId14" Type="http://schemas.openxmlformats.org/officeDocument/2006/relationships/image" Target="../media/image130.png"/><Relationship Id="rId22" Type="http://schemas.openxmlformats.org/officeDocument/2006/relationships/image" Target="../media/image137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13" Type="http://schemas.openxmlformats.org/officeDocument/2006/relationships/image" Target="../media/image89.png"/><Relationship Id="rId18" Type="http://schemas.openxmlformats.org/officeDocument/2006/relationships/image" Target="../media/image144.png"/><Relationship Id="rId3" Type="http://schemas.openxmlformats.org/officeDocument/2006/relationships/image" Target="../media/image120.png"/><Relationship Id="rId7" Type="http://schemas.openxmlformats.org/officeDocument/2006/relationships/image" Target="../media/image125.png"/><Relationship Id="rId12" Type="http://schemas.openxmlformats.org/officeDocument/2006/relationships/image" Target="../media/image132.png"/><Relationship Id="rId17" Type="http://schemas.openxmlformats.org/officeDocument/2006/relationships/image" Target="../media/image136.pn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13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11" Type="http://schemas.openxmlformats.org/officeDocument/2006/relationships/image" Target="../media/image143.png"/><Relationship Id="rId5" Type="http://schemas.openxmlformats.org/officeDocument/2006/relationships/image" Target="../media/image122.png"/><Relationship Id="rId15" Type="http://schemas.openxmlformats.org/officeDocument/2006/relationships/image" Target="../media/image134.png"/><Relationship Id="rId10" Type="http://schemas.openxmlformats.org/officeDocument/2006/relationships/image" Target="../media/image130.png"/><Relationship Id="rId4" Type="http://schemas.openxmlformats.org/officeDocument/2006/relationships/image" Target="../media/image140.png"/><Relationship Id="rId9" Type="http://schemas.openxmlformats.org/officeDocument/2006/relationships/image" Target="../media/image142.png"/><Relationship Id="rId14" Type="http://schemas.openxmlformats.org/officeDocument/2006/relationships/image" Target="../media/image13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45.png"/><Relationship Id="rId7" Type="http://schemas.openxmlformats.org/officeDocument/2006/relationships/image" Target="../media/image149.png"/><Relationship Id="rId12" Type="http://schemas.openxmlformats.org/officeDocument/2006/relationships/image" Target="../media/image15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8.png"/><Relationship Id="rId11" Type="http://schemas.openxmlformats.org/officeDocument/2006/relationships/image" Target="../media/image151.png"/><Relationship Id="rId5" Type="http://schemas.openxmlformats.org/officeDocument/2006/relationships/image" Target="../media/image147.png"/><Relationship Id="rId10" Type="http://schemas.openxmlformats.org/officeDocument/2006/relationships/image" Target="../media/image90.png"/><Relationship Id="rId4" Type="http://schemas.openxmlformats.org/officeDocument/2006/relationships/image" Target="../media/image146.png"/><Relationship Id="rId9" Type="http://schemas.openxmlformats.org/officeDocument/2006/relationships/image" Target="../media/image150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162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0.png"/><Relationship Id="rId5" Type="http://schemas.openxmlformats.org/officeDocument/2006/relationships/image" Target="../media/image155.png"/><Relationship Id="rId10" Type="http://schemas.openxmlformats.org/officeDocument/2006/relationships/image" Target="../media/image159.png"/><Relationship Id="rId4" Type="http://schemas.openxmlformats.org/officeDocument/2006/relationships/image" Target="../media/image154.png"/><Relationship Id="rId9" Type="http://schemas.openxmlformats.org/officeDocument/2006/relationships/image" Target="../media/image158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162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0.png"/><Relationship Id="rId5" Type="http://schemas.openxmlformats.org/officeDocument/2006/relationships/image" Target="../media/image155.png"/><Relationship Id="rId10" Type="http://schemas.openxmlformats.org/officeDocument/2006/relationships/image" Target="../media/image159.png"/><Relationship Id="rId4" Type="http://schemas.openxmlformats.org/officeDocument/2006/relationships/image" Target="../media/image154.png"/><Relationship Id="rId9" Type="http://schemas.openxmlformats.org/officeDocument/2006/relationships/image" Target="../media/image158.png"/><Relationship Id="rId14" Type="http://schemas.openxmlformats.org/officeDocument/2006/relationships/image" Target="../media/image16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162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0.png"/><Relationship Id="rId5" Type="http://schemas.openxmlformats.org/officeDocument/2006/relationships/image" Target="../media/image155.png"/><Relationship Id="rId10" Type="http://schemas.openxmlformats.org/officeDocument/2006/relationships/image" Target="../media/image159.png"/><Relationship Id="rId4" Type="http://schemas.openxmlformats.org/officeDocument/2006/relationships/image" Target="../media/image154.png"/><Relationship Id="rId9" Type="http://schemas.openxmlformats.org/officeDocument/2006/relationships/image" Target="../media/image158.png"/><Relationship Id="rId14" Type="http://schemas.openxmlformats.org/officeDocument/2006/relationships/image" Target="../media/image16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162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0.png"/><Relationship Id="rId5" Type="http://schemas.openxmlformats.org/officeDocument/2006/relationships/image" Target="../media/image155.png"/><Relationship Id="rId10" Type="http://schemas.openxmlformats.org/officeDocument/2006/relationships/image" Target="../media/image159.png"/><Relationship Id="rId4" Type="http://schemas.openxmlformats.org/officeDocument/2006/relationships/image" Target="../media/image154.png"/><Relationship Id="rId9" Type="http://schemas.openxmlformats.org/officeDocument/2006/relationships/image" Target="../media/image158.png"/><Relationship Id="rId14" Type="http://schemas.openxmlformats.org/officeDocument/2006/relationships/image" Target="../media/image165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162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0.png"/><Relationship Id="rId5" Type="http://schemas.openxmlformats.org/officeDocument/2006/relationships/image" Target="../media/image155.png"/><Relationship Id="rId10" Type="http://schemas.openxmlformats.org/officeDocument/2006/relationships/image" Target="../media/image159.png"/><Relationship Id="rId4" Type="http://schemas.openxmlformats.org/officeDocument/2006/relationships/image" Target="../media/image154.png"/><Relationship Id="rId9" Type="http://schemas.openxmlformats.org/officeDocument/2006/relationships/image" Target="../media/image158.png"/><Relationship Id="rId14" Type="http://schemas.openxmlformats.org/officeDocument/2006/relationships/image" Target="../media/image166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162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0.png"/><Relationship Id="rId5" Type="http://schemas.openxmlformats.org/officeDocument/2006/relationships/image" Target="../media/image155.png"/><Relationship Id="rId10" Type="http://schemas.openxmlformats.org/officeDocument/2006/relationships/image" Target="../media/image159.png"/><Relationship Id="rId4" Type="http://schemas.openxmlformats.org/officeDocument/2006/relationships/image" Target="../media/image154.png"/><Relationship Id="rId9" Type="http://schemas.openxmlformats.org/officeDocument/2006/relationships/image" Target="../media/image158.png"/><Relationship Id="rId14" Type="http://schemas.openxmlformats.org/officeDocument/2006/relationships/image" Target="../media/image167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162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12" Type="http://schemas.openxmlformats.org/officeDocument/2006/relationships/image" Target="../media/image1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60.png"/><Relationship Id="rId5" Type="http://schemas.openxmlformats.org/officeDocument/2006/relationships/image" Target="../media/image155.png"/><Relationship Id="rId10" Type="http://schemas.openxmlformats.org/officeDocument/2006/relationships/image" Target="../media/image159.png"/><Relationship Id="rId4" Type="http://schemas.openxmlformats.org/officeDocument/2006/relationships/image" Target="../media/image154.png"/><Relationship Id="rId9" Type="http://schemas.openxmlformats.org/officeDocument/2006/relationships/image" Target="../media/image158.png"/><Relationship Id="rId14" Type="http://schemas.openxmlformats.org/officeDocument/2006/relationships/image" Target="../media/image167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13" Type="http://schemas.openxmlformats.org/officeDocument/2006/relationships/image" Target="../media/image176.png"/><Relationship Id="rId3" Type="http://schemas.openxmlformats.org/officeDocument/2006/relationships/image" Target="../media/image168.png"/><Relationship Id="rId7" Type="http://schemas.openxmlformats.org/officeDocument/2006/relationships/image" Target="../media/image171.png"/><Relationship Id="rId12" Type="http://schemas.openxmlformats.org/officeDocument/2006/relationships/image" Target="../media/image17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6.png"/><Relationship Id="rId11" Type="http://schemas.openxmlformats.org/officeDocument/2006/relationships/image" Target="../media/image174.png"/><Relationship Id="rId5" Type="http://schemas.openxmlformats.org/officeDocument/2006/relationships/image" Target="../media/image170.png"/><Relationship Id="rId10" Type="http://schemas.openxmlformats.org/officeDocument/2006/relationships/image" Target="../media/image173.png"/><Relationship Id="rId4" Type="http://schemas.openxmlformats.org/officeDocument/2006/relationships/image" Target="../media/image169.png"/><Relationship Id="rId9" Type="http://schemas.openxmlformats.org/officeDocument/2006/relationships/image" Target="../media/image172.png"/><Relationship Id="rId14" Type="http://schemas.openxmlformats.org/officeDocument/2006/relationships/image" Target="../media/image17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文本框 21"/>
          <p:cNvSpPr txBox="1"/>
          <p:nvPr/>
        </p:nvSpPr>
        <p:spPr>
          <a:xfrm>
            <a:off x="2085402" y="4447562"/>
            <a:ext cx="4754121" cy="1260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kumimoji="1" lang="zh-CN" altLang="en-US" sz="2000" dirty="0">
                <a:latin typeface="+mn-ea"/>
              </a:rPr>
              <a:t>东北大学 信息科学与工程学院</a:t>
            </a:r>
          </a:p>
          <a:p>
            <a:pPr algn="ctr">
              <a:lnSpc>
                <a:spcPct val="130000"/>
              </a:lnSpc>
            </a:pPr>
            <a:r>
              <a:rPr kumimoji="1" lang="zh-CN" altLang="en-US" sz="2000" dirty="0">
                <a:latin typeface="+mn-ea"/>
              </a:rPr>
              <a:t>人工智能系 、智能感知与机器人研究所</a:t>
            </a:r>
            <a:endParaRPr kumimoji="1" lang="en-US" altLang="zh-CN" sz="2000" dirty="0">
              <a:latin typeface="+mn-ea"/>
            </a:endParaRPr>
          </a:p>
          <a:p>
            <a:pPr algn="ctr">
              <a:lnSpc>
                <a:spcPct val="130000"/>
              </a:lnSpc>
            </a:pPr>
            <a:r>
              <a:rPr kumimoji="1" lang="zh-CN" altLang="en-US" sz="2000" dirty="0">
                <a:latin typeface="+mn-ea"/>
              </a:rPr>
              <a:t>陈东岳</a:t>
            </a:r>
            <a:endParaRPr kumimoji="1" lang="en-US" altLang="zh-CN" sz="2000" dirty="0">
              <a:latin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985746" y="2491326"/>
            <a:ext cx="6945404" cy="1657429"/>
            <a:chOff x="998446" y="2802077"/>
            <a:chExt cx="6945404" cy="1657429"/>
          </a:xfrm>
        </p:grpSpPr>
        <p:sp>
          <p:nvSpPr>
            <p:cNvPr id="4" name="文本框 3"/>
            <p:cNvSpPr txBox="1"/>
            <p:nvPr/>
          </p:nvSpPr>
          <p:spPr>
            <a:xfrm>
              <a:off x="1736726" y="2802077"/>
              <a:ext cx="5476874" cy="4247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kumimoji="1" lang="zh-CN" altLang="en-US" dirty="0"/>
                <a:t>东北大学“智能</a:t>
              </a:r>
              <a:r>
                <a:rPr kumimoji="1" lang="en-US" altLang="zh-CN" dirty="0"/>
                <a:t>+X</a:t>
              </a:r>
              <a:r>
                <a:rPr kumimoji="1" lang="zh-CN" altLang="en-US" dirty="0"/>
                <a:t>”新工科课程系列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998446" y="3536176"/>
              <a:ext cx="6945404" cy="92333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kumimoji="1" lang="zh-CN" altLang="en-US" sz="5800" spc="-150" dirty="0"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机器学习与模式识别</a:t>
              </a:r>
            </a:p>
          </p:txBody>
        </p:sp>
        <p:cxnSp>
          <p:nvCxnSpPr>
            <p:cNvPr id="3" name="直线连接符 2"/>
            <p:cNvCxnSpPr/>
            <p:nvPr/>
          </p:nvCxnSpPr>
          <p:spPr>
            <a:xfrm>
              <a:off x="1989438" y="3332688"/>
              <a:ext cx="4955059" cy="0"/>
            </a:xfrm>
            <a:prstGeom prst="line">
              <a:avLst/>
            </a:prstGeom>
            <a:ln w="3175" cmpd="sng">
              <a:solidFill>
                <a:schemeClr val="tx1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/>
          <p:cNvGrpSpPr/>
          <p:nvPr/>
        </p:nvGrpSpPr>
        <p:grpSpPr>
          <a:xfrm>
            <a:off x="-1" y="1206503"/>
            <a:ext cx="7835903" cy="722044"/>
            <a:chOff x="-1" y="1370592"/>
            <a:chExt cx="7835903" cy="722044"/>
          </a:xfrm>
        </p:grpSpPr>
        <p:sp>
          <p:nvSpPr>
            <p:cNvPr id="20" name="矩形: 圆顶角 19"/>
            <p:cNvSpPr/>
            <p:nvPr/>
          </p:nvSpPr>
          <p:spPr>
            <a:xfrm rot="5400000">
              <a:off x="3556929" y="-2186338"/>
              <a:ext cx="722044" cy="7835903"/>
            </a:xfrm>
            <a:prstGeom prst="round2Same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zh-CN" altLang="en-US" dirty="0">
                <a:ln w="0"/>
                <a:solidFill>
                  <a:srgbClr val="104E87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547842" y="1457304"/>
              <a:ext cx="6907058" cy="523220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  <a:scene3d>
                <a:camera prst="orthographicFront"/>
                <a:lightRig rig="soft" dir="t">
                  <a:rot lat="0" lon="0" rev="15600000"/>
                </a:lightRig>
              </a:scene3d>
              <a:sp3d prstMaterial="softEdge"/>
            </a:bodyPr>
            <a:lstStyle/>
            <a:p>
              <a:pPr algn="ctr"/>
              <a:r>
                <a:rPr lang="en-US" altLang="zh-CN" sz="2800" b="1" dirty="0">
                  <a:solidFill>
                    <a:srgbClr val="104E87"/>
                  </a:solidFill>
                </a:rPr>
                <a:t>Machine Learning</a:t>
              </a:r>
              <a:r>
                <a:rPr lang="zh-CN" altLang="en-US" sz="2800" b="1" dirty="0">
                  <a:solidFill>
                    <a:srgbClr val="104E87"/>
                  </a:solidFill>
                </a:rPr>
                <a:t> </a:t>
              </a:r>
              <a:r>
                <a:rPr lang="en-US" altLang="zh-CN" sz="2800" b="1" dirty="0">
                  <a:solidFill>
                    <a:srgbClr val="104E87"/>
                  </a:solidFill>
                </a:rPr>
                <a:t>and</a:t>
              </a:r>
              <a:r>
                <a:rPr lang="zh-CN" altLang="en-US" sz="2800" b="1" dirty="0">
                  <a:solidFill>
                    <a:srgbClr val="104E87"/>
                  </a:solidFill>
                </a:rPr>
                <a:t> </a:t>
              </a:r>
              <a:r>
                <a:rPr lang="en-US" altLang="zh-CN" sz="2800" b="1" dirty="0">
                  <a:solidFill>
                    <a:srgbClr val="104E87"/>
                  </a:solidFill>
                </a:rPr>
                <a:t>Pattern</a:t>
              </a:r>
              <a:r>
                <a:rPr lang="zh-CN" altLang="en-US" sz="2800" b="1" dirty="0">
                  <a:solidFill>
                    <a:srgbClr val="104E87"/>
                  </a:solidFill>
                </a:rPr>
                <a:t> </a:t>
              </a:r>
              <a:r>
                <a:rPr lang="en-US" altLang="zh-CN" sz="2800" b="1" dirty="0">
                  <a:solidFill>
                    <a:srgbClr val="104E87"/>
                  </a:solidFill>
                </a:rPr>
                <a:t>Recognition</a:t>
              </a:r>
              <a:endParaRPr lang="zh-CN" altLang="en-US" sz="2800" b="1" dirty="0">
                <a:solidFill>
                  <a:srgbClr val="104E87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顶角 12"/>
          <p:cNvSpPr/>
          <p:nvPr/>
        </p:nvSpPr>
        <p:spPr>
          <a:xfrm rot="5400000">
            <a:off x="2807673" y="-2171958"/>
            <a:ext cx="480654" cy="6096004"/>
          </a:xfrm>
          <a:prstGeom prst="round2SameRect">
            <a:avLst>
              <a:gd name="adj1" fmla="val 37365"/>
              <a:gd name="adj2" fmla="val 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491223" y="1418870"/>
                <a:ext cx="8219018" cy="50487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Clr>
                    <a:srgbClr val="0070C0"/>
                  </a:buClr>
                  <a:buFont typeface="Arial" panose="020B0604020202020204" pitchFamily="34" charset="0"/>
                  <a:buChar char="•"/>
                </a:pPr>
                <a:r>
                  <a:rPr kumimoji="1" lang="zh-CN" alt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基于离散特征的节点分裂</a:t>
                </a:r>
                <a:r>
                  <a:rPr kumimoji="1" lang="en-US" altLang="zh-CN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——</a:t>
                </a:r>
                <a:r>
                  <a:rPr kumimoji="1" lang="zh-CN" alt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二叉树</a:t>
                </a: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r>
                  <a:rPr kumimoji="1" lang="zh-CN" altLang="en-US" sz="1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颜色特征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1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562100" lvl="2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zh-CN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1,1</m:t>
                        </m:r>
                      </m:sub>
                    </m:sSub>
                    <m:r>
                      <a:rPr kumimoji="1" lang="en-US" altLang="zh-CN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=“</m:t>
                    </m:r>
                    <m:r>
                      <a:rPr kumimoji="1" lang="zh-CN" alt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黄</m:t>
                    </m:r>
                    <m:r>
                      <a:rPr kumimoji="1" lang="en-US" altLang="zh-CN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”</m:t>
                    </m:r>
                  </m:oMath>
                </a14:m>
                <a:r>
                  <a:rPr kumimoji="1" lang="zh-CN" altLang="en-US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kumimoji="1" lang="en-US" altLang="zh-CN" sz="16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1,</m:t>
                        </m:r>
                        <m:r>
                          <a:rPr kumimoji="1"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=“</m:t>
                    </m:r>
                    <m:r>
                      <a:rPr kumimoji="1" lang="zh-CN" alt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粉</m:t>
                    </m:r>
                    <m:r>
                      <a:rPr kumimoji="1" lang="en-US" altLang="zh-CN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”</m:t>
                    </m:r>
                  </m:oMath>
                </a14:m>
                <a:r>
                  <a:rPr kumimoji="1" lang="zh-CN" altLang="en-US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kumimoji="1" lang="en-US" altLang="zh-CN" sz="16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1,</m:t>
                        </m:r>
                        <m:r>
                          <a:rPr kumimoji="1"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=“</m:t>
                    </m:r>
                    <m:r>
                      <a:rPr kumimoji="1" lang="zh-CN" alt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紫</m:t>
                    </m:r>
                    <m:r>
                      <a:rPr kumimoji="1" lang="en-US" altLang="zh-CN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”</m:t>
                    </m:r>
                  </m:oMath>
                </a14:m>
                <a:endParaRPr kumimoji="1"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562100" lvl="2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1,1</m:t>
                        </m:r>
                      </m:sub>
                    </m:sSub>
                  </m:oMath>
                </a14:m>
                <a:r>
                  <a:rPr kumimoji="1" lang="zh-CN" altLang="en-US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16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left</m:t>
                        </m:r>
                      </m:sub>
                    </m:sSub>
                    <m:r>
                      <a:rPr kumimoji="1" lang="en-US" altLang="zh-CN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1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7</m:t>
                            </m:r>
                          </m:sub>
                        </m:sSub>
                      </m:e>
                    </m:d>
                    <m:r>
                      <a:rPr kumimoji="1" lang="en-US" altLang="zh-CN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16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right</m:t>
                        </m:r>
                      </m:sub>
                    </m:sSub>
                    <m:r>
                      <a:rPr kumimoji="1" lang="en-US" altLang="zh-CN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kumimoji="1"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9</m:t>
                            </m:r>
                          </m:sub>
                        </m:sSub>
                        <m: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</m:sub>
                        </m:sSub>
                      </m:e>
                    </m:d>
                    <m:r>
                      <a:rPr kumimoji="1" lang="en-US" altLang="zh-CN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endParaRPr kumimoji="1"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562100" lvl="2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endParaRPr kumimoji="1"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562100" lvl="2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endParaRPr kumimoji="1"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562100" lvl="2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endParaRPr kumimoji="1"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562100" lvl="2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endParaRPr kumimoji="1"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562100" lvl="2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endParaRPr kumimoji="1"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562100" lvl="2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endParaRPr kumimoji="1"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562100" lvl="2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1,</m:t>
                        </m:r>
                        <m:r>
                          <a:rPr kumimoji="1"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16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left</m:t>
                        </m:r>
                      </m:sub>
                    </m:sSub>
                    <m:r>
                      <a:rPr kumimoji="1" lang="en-US" altLang="zh-CN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1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kumimoji="1"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9</m:t>
                            </m:r>
                          </m:sub>
                        </m:sSub>
                        <m: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</m:sub>
                        </m:sSub>
                      </m:e>
                    </m:d>
                    <m:r>
                      <a:rPr kumimoji="1" lang="en-US" altLang="zh-CN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16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right</m:t>
                        </m:r>
                      </m:sub>
                    </m:sSub>
                    <m:r>
                      <a:rPr kumimoji="1" lang="en-US" altLang="zh-CN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kumimoji="1" lang="en-US" altLang="zh-CN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8</m:t>
                            </m:r>
                          </m:sub>
                        </m:sSub>
                      </m:e>
                    </m:d>
                    <m:r>
                      <a:rPr kumimoji="1" lang="en-US" altLang="zh-CN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endParaRPr kumimoji="1"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562100" lvl="2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endParaRPr kumimoji="1"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562100" lvl="2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endParaRPr kumimoji="1"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562100" lvl="2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1,</m:t>
                        </m:r>
                        <m:r>
                          <a:rPr kumimoji="1"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zh-CN" altLang="en-US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16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left</m:t>
                        </m:r>
                      </m:sub>
                    </m:sSub>
                    <m:r>
                      <a:rPr kumimoji="1" lang="en-US" altLang="zh-CN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1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kumimoji="1"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8</m:t>
                            </m:r>
                          </m:sub>
                        </m:sSub>
                      </m:e>
                    </m:d>
                    <m:r>
                      <a:rPr kumimoji="1" lang="en-US" altLang="zh-CN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16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right</m:t>
                        </m:r>
                      </m:sub>
                    </m:sSub>
                    <m:r>
                      <a:rPr kumimoji="1" lang="en-US" altLang="zh-CN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kumimoji="1" lang="en-US" altLang="zh-CN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i="1" dirty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kumimoji="1" lang="en-US" altLang="zh-CN" sz="1600" b="0" i="1" dirty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7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9</m:t>
                            </m:r>
                          </m:sub>
                        </m:sSub>
                        <m: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</m:sub>
                        </m:sSub>
                      </m:e>
                    </m:d>
                    <m:r>
                      <a:rPr kumimoji="1" lang="en-US" altLang="zh-CN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endParaRPr kumimoji="1"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562100" lvl="2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endParaRPr kumimoji="1"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562100" lvl="2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endParaRPr kumimoji="1"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23" y="1418870"/>
                <a:ext cx="8219018" cy="5048754"/>
              </a:xfrm>
              <a:prstGeom prst="rect">
                <a:avLst/>
              </a:prstGeom>
              <a:blipFill rotWithShape="1">
                <a:blip r:embed="rId3"/>
                <a:stretch>
                  <a:fillRect l="-4" t="-6" r="7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文本框 85"/>
          <p:cNvSpPr txBox="1"/>
          <p:nvPr/>
        </p:nvSpPr>
        <p:spPr>
          <a:xfrm>
            <a:off x="445973" y="631423"/>
            <a:ext cx="5654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例题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思源黑体 CN Medium" panose="020B0600000000000000" pitchFamily="34" charset="-122"/>
              </a:rPr>
              <a:t>——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决策树生成、剪枝与测试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3177382"/>
                  </p:ext>
                </p:extLst>
              </p:nvPr>
            </p:nvGraphicFramePr>
            <p:xfrm>
              <a:off x="6541977" y="688356"/>
              <a:ext cx="5328251" cy="1057322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77555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5527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5527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5527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5527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45527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45527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45527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45527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455270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455270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</a:tblGrid>
                  <a:tr h="289221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400" b="1" i="1" kern="10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 kern="10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sz="1400" b="0" i="1" kern="10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类别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 err="1">
                              <a:effectLst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 err="1">
                              <a:effectLst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vi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vi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 err="1">
                              <a:effectLst/>
                            </a:rPr>
                            <a:t>v</a:t>
                          </a:r>
                          <a:r>
                            <a:rPr lang="en-US" sz="1200" kern="100" dirty="0" err="1">
                              <a:effectLst/>
                            </a:rPr>
                            <a:t>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se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se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se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 smtClean="0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黄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粉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紫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紫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紫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粉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黄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紫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粉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粉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有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有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有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无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无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有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53177382"/>
                  </p:ext>
                </p:extLst>
              </p:nvPr>
            </p:nvGraphicFramePr>
            <p:xfrm>
              <a:off x="6541977" y="688356"/>
              <a:ext cx="5328251" cy="1057322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77555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5527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5527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5527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5527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45527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45527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45527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45527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455270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455270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</a:tblGrid>
                  <a:tr h="2895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639" t="-4348" r="-591803" b="-2826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72222" t="-4348" r="-902778" b="-2826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272222" t="-4348" r="-802778" b="-2826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372222" t="-4348" r="-702778" b="-2826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472222" t="-4348" r="-602778" b="-2826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572222" t="-4348" r="-502778" b="-2826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691429" t="-4348" r="-417143" b="-2826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769444" t="-4348" r="-305556" b="-2826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869444" t="-4348" r="-205556" b="-2826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969444" t="-4348" r="-105556" b="-2826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069444" t="-4348" r="-5556" b="-2826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类别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 err="1">
                              <a:effectLst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 err="1">
                              <a:effectLst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vi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vi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 err="1">
                              <a:effectLst/>
                            </a:rPr>
                            <a:t>v</a:t>
                          </a:r>
                          <a:r>
                            <a:rPr lang="en-US" sz="1200" kern="100" dirty="0" err="1">
                              <a:effectLst/>
                            </a:rPr>
                            <a:t>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se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se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se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4"/>
                          <a:stretch>
                            <a:fillRect l="-1639" t="-220000" r="-591803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黄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粉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紫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紫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紫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粉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黄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紫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粉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粉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4"/>
                          <a:stretch>
                            <a:fillRect l="-1639" t="-304762" r="-591803" b="-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有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有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有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无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无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有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2050774" y="2941344"/>
                <a:ext cx="6102626" cy="12688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16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Gini</m:t>
                      </m:r>
                      <m:d>
                        <m:dPr>
                          <m:ctrlPr>
                            <a:rPr kumimoji="1" lang="en-US" altLang="zh-CN" sz="1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6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1600" b="0" i="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left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16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1600" b="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Gini</m:t>
                      </m:r>
                      <m:d>
                        <m:dPr>
                          <m:ctrlPr>
                            <a:rPr kumimoji="1" lang="en-US" altLang="zh-CN" sz="1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6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16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right</m:t>
                              </m:r>
                            </m:sub>
                          </m:sSub>
                        </m:e>
                      </m:d>
                      <m:r>
                        <m:rPr>
                          <m:aln/>
                        </m:rPr>
                        <a:rPr kumimoji="1" lang="en-US" altLang="zh-CN" sz="16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1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1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1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8</m:t>
                          </m:r>
                        </m:den>
                      </m:f>
                      <m:r>
                        <a:rPr kumimoji="1" lang="en-US" altLang="zh-CN" sz="16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f>
                        <m:fPr>
                          <m:ctrlPr>
                            <a:rPr kumimoji="1" lang="en-US" altLang="zh-CN" sz="1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1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7</m:t>
                          </m:r>
                        </m:num>
                        <m:den>
                          <m:r>
                            <a:rPr kumimoji="1" lang="en-US" altLang="zh-CN" sz="1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8</m:t>
                          </m:r>
                        </m:den>
                      </m:f>
                      <m:r>
                        <a:rPr kumimoji="1" lang="en-US" altLang="zh-CN" sz="16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1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1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num>
                        <m:den>
                          <m:r>
                            <a:rPr kumimoji="1" lang="en-US" altLang="zh-CN" sz="1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8</m:t>
                          </m:r>
                        </m:den>
                      </m:f>
                      <m:r>
                        <a:rPr kumimoji="1" lang="en-US" altLang="zh-CN" sz="16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f>
                        <m:fPr>
                          <m:ctrlPr>
                            <a:rPr kumimoji="1" lang="en-US" altLang="zh-CN" sz="1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1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num>
                        <m:den>
                          <m:r>
                            <a:rPr kumimoji="1" lang="en-US" altLang="zh-CN" sz="1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8</m:t>
                          </m:r>
                        </m:den>
                      </m:f>
                      <m:r>
                        <a:rPr kumimoji="1" lang="en-US" altLang="zh-CN" sz="16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1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1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num>
                        <m:den>
                          <m:r>
                            <a:rPr kumimoji="1" lang="en-US" altLang="zh-CN" sz="1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8</m:t>
                          </m:r>
                        </m:den>
                      </m:f>
                      <m:r>
                        <a:rPr kumimoji="1" lang="en-US" altLang="zh-CN" sz="16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f>
                        <m:fPr>
                          <m:ctrlPr>
                            <a:rPr kumimoji="1" lang="en-US" altLang="zh-CN" sz="1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1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</m:num>
                        <m:den>
                          <m:r>
                            <a:rPr kumimoji="1" lang="en-US" altLang="zh-CN" sz="1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8</m:t>
                          </m:r>
                        </m:den>
                      </m:f>
                      <m:r>
                        <a:rPr kumimoji="1" lang="en-US" altLang="zh-CN" sz="16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=0.594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1,1</m:t>
                          </m:r>
                        </m:sub>
                      </m:sSub>
                      <m:r>
                        <m:rPr>
                          <m:aln/>
                        </m:rPr>
                        <a:rPr lang="en-US" altLang="zh-CN" sz="16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num>
                        <m:den>
                          <m:r>
                            <a:rPr lang="en-US" altLang="zh-CN" sz="1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altLang="zh-CN" sz="16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×0+</m:t>
                      </m:r>
                      <m:f>
                        <m:fPr>
                          <m:ctrlPr>
                            <a:rPr lang="en-US" altLang="zh-CN" sz="1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8</m:t>
                          </m:r>
                        </m:num>
                        <m:den>
                          <m:r>
                            <a:rPr lang="en-US" altLang="zh-CN" sz="1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altLang="zh-CN" sz="16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×0.594=</m:t>
                      </m:r>
                      <m:r>
                        <a:rPr lang="en-US" altLang="zh-CN" sz="1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0.475</m:t>
                      </m:r>
                    </m:oMath>
                  </m:oMathPara>
                </a14:m>
                <a:endParaRPr lang="zh-CN" altLang="en-US" sz="1600" i="1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774" y="2941344"/>
                <a:ext cx="6102626" cy="1268809"/>
              </a:xfrm>
              <a:prstGeom prst="rect">
                <a:avLst/>
              </a:prstGeom>
              <a:blipFill>
                <a:blip r:embed="rId5"/>
                <a:stretch>
                  <a:fillRect b="-99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2044148" y="4932618"/>
                <a:ext cx="8332304" cy="5761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16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Gini</m:t>
                      </m:r>
                      <m:d>
                        <m:dPr>
                          <m:ctrlPr>
                            <a:rPr kumimoji="1" lang="en-US" altLang="zh-CN" sz="1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6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1600" b="0" i="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left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16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=0.625,</m:t>
                      </m:r>
                      <m:r>
                        <a:rPr kumimoji="1" lang="zh-CN" altLang="en-US" sz="1600" b="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zh-CN" sz="1600" b="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Gini</m:t>
                      </m:r>
                      <m:d>
                        <m:dPr>
                          <m:ctrlPr>
                            <a:rPr kumimoji="1" lang="en-US" altLang="zh-CN" sz="1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6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16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right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16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≈0.611</m:t>
                      </m:r>
                      <m:r>
                        <a:rPr kumimoji="1" lang="en-US" altLang="zh-CN" sz="1600" b="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zh-CN" altLang="en-US" sz="1600" b="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1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1,2</m:t>
                          </m:r>
                        </m:sub>
                      </m:sSub>
                      <m:r>
                        <m:rPr>
                          <m:aln/>
                        </m:rPr>
                        <a:rPr lang="en-US" altLang="zh-CN" sz="16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CN" sz="1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altLang="zh-CN" sz="16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×0.625+</m:t>
                      </m:r>
                      <m:f>
                        <m:fPr>
                          <m:ctrlPr>
                            <a:rPr lang="en-US" altLang="zh-CN" sz="1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altLang="zh-CN" sz="1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altLang="zh-CN" sz="16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×0.611=</m:t>
                      </m:r>
                      <m:r>
                        <a:rPr lang="en-US" altLang="zh-CN" sz="1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0.617</m:t>
                      </m:r>
                    </m:oMath>
                  </m:oMathPara>
                </a14:m>
                <a:endParaRPr lang="zh-CN" altLang="en-US" sz="16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148" y="4932618"/>
                <a:ext cx="8332304" cy="5761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/>
              <p:cNvSpPr txBox="1"/>
              <p:nvPr/>
            </p:nvSpPr>
            <p:spPr>
              <a:xfrm>
                <a:off x="2044148" y="5833987"/>
                <a:ext cx="8332304" cy="5761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16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Gini</m:t>
                      </m:r>
                      <m:d>
                        <m:dPr>
                          <m:ctrlPr>
                            <a:rPr kumimoji="1" lang="en-US" altLang="zh-CN" sz="1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6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1600" b="0" i="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left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16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=0.375,</m:t>
                      </m:r>
                      <m:r>
                        <a:rPr kumimoji="1" lang="zh-CN" altLang="en-US" sz="1600" b="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zh-CN" sz="1600" b="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Gini</m:t>
                      </m:r>
                      <m:d>
                        <m:dPr>
                          <m:ctrlPr>
                            <a:rPr kumimoji="1" lang="en-US" altLang="zh-CN" sz="1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6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16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right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16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≈0.611</m:t>
                      </m:r>
                      <m:r>
                        <a:rPr kumimoji="1" lang="en-US" altLang="zh-CN" sz="1600" b="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zh-CN" altLang="en-US" sz="1600" b="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1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1,3</m:t>
                          </m:r>
                        </m:sub>
                      </m:sSub>
                      <m:r>
                        <m:rPr>
                          <m:aln/>
                        </m:rPr>
                        <a:rPr lang="en-US" altLang="zh-CN" sz="16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CN" sz="1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altLang="zh-CN" sz="16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×0.375+</m:t>
                      </m:r>
                      <m:f>
                        <m:fPr>
                          <m:ctrlPr>
                            <a:rPr lang="en-US" altLang="zh-CN" sz="1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altLang="zh-CN" sz="1600" b="0" i="1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altLang="zh-CN" sz="1600" b="0" i="1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×0.611=</m:t>
                      </m:r>
                      <m:r>
                        <a:rPr lang="en-US" altLang="zh-CN" sz="1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0.517</m:t>
                      </m:r>
                    </m:oMath>
                  </m:oMathPara>
                </a14:m>
                <a:endParaRPr lang="zh-CN" altLang="en-US" sz="16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2" name="文本框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148" y="5833987"/>
                <a:ext cx="8332304" cy="576183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顶角 12"/>
          <p:cNvSpPr/>
          <p:nvPr/>
        </p:nvSpPr>
        <p:spPr>
          <a:xfrm rot="5400000">
            <a:off x="2807673" y="-2171958"/>
            <a:ext cx="480654" cy="6096004"/>
          </a:xfrm>
          <a:prstGeom prst="round2SameRect">
            <a:avLst>
              <a:gd name="adj1" fmla="val 37365"/>
              <a:gd name="adj2" fmla="val 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491223" y="1418870"/>
                <a:ext cx="8219018" cy="50487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Clr>
                    <a:srgbClr val="0070C0"/>
                  </a:buClr>
                  <a:buFont typeface="Arial" panose="020B0604020202020204" pitchFamily="34" charset="0"/>
                  <a:buChar char="•"/>
                </a:pPr>
                <a:r>
                  <a:rPr kumimoji="1" lang="zh-CN" alt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基于离散特征的节点分裂</a:t>
                </a:r>
                <a:r>
                  <a:rPr kumimoji="1" lang="en-US" altLang="zh-CN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——</a:t>
                </a:r>
                <a:r>
                  <a:rPr kumimoji="1" lang="zh-CN" alt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二叉树</a:t>
                </a: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r>
                  <a:rPr kumimoji="1" lang="zh-CN" altLang="en-US" sz="1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气味特征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1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562100" lvl="2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zh-CN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2,1</m:t>
                        </m:r>
                      </m:sub>
                    </m:sSub>
                    <m:r>
                      <a:rPr kumimoji="1" lang="en-US" altLang="zh-CN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=“</m:t>
                    </m:r>
                    <m:r>
                      <a:rPr kumimoji="1" lang="zh-CN" altLang="en-US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有</m:t>
                    </m:r>
                    <m:r>
                      <a:rPr kumimoji="1" lang="en-US" altLang="zh-CN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”</m:t>
                    </m:r>
                  </m:oMath>
                </a14:m>
                <a:r>
                  <a:rPr kumimoji="1" lang="zh-CN" altLang="en-US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:r>
                  <a:rPr kumimoji="1" lang="en-US" altLang="zh-CN" sz="16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kumimoji="1"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=“</m:t>
                    </m:r>
                    <m:r>
                      <a:rPr kumimoji="1" lang="zh-CN" altLang="en-US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无</m:t>
                    </m:r>
                    <m:r>
                      <a:rPr kumimoji="1" lang="en-US" altLang="zh-CN" sz="160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”</m:t>
                    </m:r>
                  </m:oMath>
                </a14:m>
                <a:endParaRPr kumimoji="1"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562100" lvl="2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,1</m:t>
                        </m:r>
                      </m:sub>
                    </m:sSub>
                  </m:oMath>
                </a14:m>
                <a:r>
                  <a:rPr kumimoji="1" lang="zh-CN" altLang="en-US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16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left</m:t>
                        </m:r>
                      </m:sub>
                    </m:sSub>
                    <m:r>
                      <a:rPr kumimoji="1" lang="en-US" altLang="zh-CN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kumimoji="1"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1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9</m:t>
                            </m:r>
                          </m:sub>
                        </m:sSub>
                      </m:e>
                    </m:d>
                    <m:r>
                      <a:rPr kumimoji="1" lang="en-US" altLang="zh-CN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16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right</m:t>
                        </m:r>
                      </m:sub>
                    </m:sSub>
                    <m:r>
                      <a:rPr kumimoji="1" lang="en-US" altLang="zh-CN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kumimoji="1"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</m:sub>
                        </m:sSub>
                      </m:e>
                    </m:d>
                    <m:r>
                      <a:rPr kumimoji="1" lang="en-US" altLang="zh-CN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endParaRPr kumimoji="1"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562100" lvl="2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endParaRPr kumimoji="1"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562100" lvl="2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endParaRPr kumimoji="1"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562100" lvl="2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endParaRPr kumimoji="1"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562100" lvl="2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endParaRPr kumimoji="1"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562100" lvl="2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endParaRPr kumimoji="1"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562100" lvl="2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endParaRPr kumimoji="1"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562100" lvl="2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kumimoji="1"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r>
                          <a:rPr kumimoji="1"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16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left</m:t>
                        </m:r>
                      </m:sub>
                    </m:sSub>
                    <m:r>
                      <a:rPr kumimoji="1" lang="en-US" altLang="zh-CN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6</m:t>
                            </m:r>
                          </m:sub>
                        </m:sSub>
                        <m: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</m:sub>
                        </m:sSub>
                      </m:e>
                    </m:d>
                    <m:r>
                      <a:rPr kumimoji="1" lang="en-US" altLang="zh-CN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m:rPr>
                            <m:sty m:val="p"/>
                          </m:rPr>
                          <a:rPr kumimoji="1" lang="en-US" altLang="zh-CN" sz="16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right</m:t>
                        </m:r>
                      </m:sub>
                    </m:sSub>
                    <m:r>
                      <a:rPr kumimoji="1" lang="en-US" altLang="zh-CN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{"/>
                        <m:endChr m:val="}"/>
                        <m:ctrlP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9</m:t>
                            </m:r>
                          </m:sub>
                        </m:sSub>
                      </m:e>
                    </m:d>
                    <m:r>
                      <a:rPr kumimoji="1" lang="en-US" altLang="zh-CN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;</m:t>
                    </m:r>
                  </m:oMath>
                </a14:m>
                <a:endParaRPr kumimoji="1"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562100" lvl="2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endParaRPr kumimoji="1"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562100" lvl="2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endParaRPr kumimoji="1"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20000"/>
                  </a:lnSpc>
                  <a:buClr>
                    <a:srgbClr val="0070C0"/>
                  </a:buClr>
                </a:pPr>
                <a:endParaRPr kumimoji="1"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562100" lvl="2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endParaRPr kumimoji="1"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562100" lvl="2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endParaRPr kumimoji="1"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23" y="1418870"/>
                <a:ext cx="8219018" cy="5048754"/>
              </a:xfrm>
              <a:prstGeom prst="rect">
                <a:avLst/>
              </a:prstGeom>
              <a:blipFill rotWithShape="1">
                <a:blip r:embed="rId3"/>
                <a:stretch>
                  <a:fillRect l="-4" t="-6" r="7" b="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文本框 85"/>
          <p:cNvSpPr txBox="1"/>
          <p:nvPr/>
        </p:nvSpPr>
        <p:spPr>
          <a:xfrm>
            <a:off x="445973" y="631423"/>
            <a:ext cx="5654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例题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思源黑体 CN Medium" panose="020B0600000000000000" pitchFamily="34" charset="-122"/>
              </a:rPr>
              <a:t>——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决策树生成、剪枝与测试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6216836"/>
                  </p:ext>
                </p:extLst>
              </p:nvPr>
            </p:nvGraphicFramePr>
            <p:xfrm>
              <a:off x="6541977" y="688356"/>
              <a:ext cx="5328251" cy="1057322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77555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5527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5527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5527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5527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45527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45527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45527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45527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455270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455270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</a:tblGrid>
                  <a:tr h="289221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400" b="1" i="1" kern="10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 kern="10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sz="1400" b="0" i="1" kern="10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类别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 err="1">
                              <a:effectLst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 err="1">
                              <a:effectLst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vi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vi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 err="1">
                              <a:effectLst/>
                            </a:rPr>
                            <a:t>v</a:t>
                          </a:r>
                          <a:r>
                            <a:rPr lang="en-US" sz="1200" kern="100" dirty="0" err="1">
                              <a:effectLst/>
                            </a:rPr>
                            <a:t>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se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se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se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黄</a:t>
                          </a:r>
                          <a:endParaRPr lang="zh-CN" sz="1200" kern="1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粉</a:t>
                          </a:r>
                          <a:endParaRPr lang="zh-CN" sz="1200" kern="1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紫</a:t>
                          </a:r>
                          <a:endParaRPr lang="zh-CN" sz="1200" kern="1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紫</a:t>
                          </a:r>
                          <a:endParaRPr lang="zh-CN" sz="1200" kern="1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紫</a:t>
                          </a:r>
                          <a:endParaRPr lang="zh-CN" sz="1200" kern="1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粉</a:t>
                          </a:r>
                          <a:endParaRPr lang="zh-CN" sz="1200" kern="1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黄</a:t>
                          </a:r>
                          <a:endParaRPr lang="zh-CN" sz="1200" kern="1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紫</a:t>
                          </a:r>
                          <a:endParaRPr lang="zh-CN" sz="1200" kern="1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粉</a:t>
                          </a:r>
                          <a:endParaRPr lang="zh-CN" sz="1200" kern="1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粉</a:t>
                          </a:r>
                          <a:endParaRPr lang="zh-CN" sz="1200" kern="1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 smtClean="0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有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有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有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有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有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无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无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无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有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无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006216836"/>
                  </p:ext>
                </p:extLst>
              </p:nvPr>
            </p:nvGraphicFramePr>
            <p:xfrm>
              <a:off x="6541977" y="688356"/>
              <a:ext cx="5328251" cy="1057322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77555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5527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5527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5527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5527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45527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45527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45527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45527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455270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455270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</a:tblGrid>
                  <a:tr h="2895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639" t="-4348" r="-591803" b="-2826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72222" t="-4348" r="-902778" b="-2826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272222" t="-4348" r="-802778" b="-2826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372222" t="-4348" r="-702778" b="-2826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472222" t="-4348" r="-602778" b="-2826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572222" t="-4348" r="-502778" b="-2826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691429" t="-4348" r="-417143" b="-2826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769444" t="-4348" r="-305556" b="-2826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869444" t="-4348" r="-205556" b="-2826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969444" t="-4348" r="-105556" b="-28260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069444" t="-4348" r="-5556" b="-28260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类别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 err="1">
                              <a:effectLst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 err="1">
                              <a:effectLst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vi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vi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 err="1">
                              <a:effectLst/>
                            </a:rPr>
                            <a:t>v</a:t>
                          </a:r>
                          <a:r>
                            <a:rPr lang="en-US" sz="1200" kern="100" dirty="0" err="1">
                              <a:effectLst/>
                            </a:rPr>
                            <a:t>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se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se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se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4"/>
                          <a:stretch>
                            <a:fillRect l="-1639" t="-220000" r="-591803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黄</a:t>
                          </a:r>
                          <a:endParaRPr lang="zh-CN" sz="1200" kern="1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粉</a:t>
                          </a:r>
                          <a:endParaRPr lang="zh-CN" sz="1200" kern="1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紫</a:t>
                          </a:r>
                          <a:endParaRPr lang="zh-CN" sz="1200" kern="1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紫</a:t>
                          </a:r>
                          <a:endParaRPr lang="zh-CN" sz="1200" kern="1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紫</a:t>
                          </a:r>
                          <a:endParaRPr lang="zh-CN" sz="1200" kern="1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粉</a:t>
                          </a:r>
                          <a:endParaRPr lang="zh-CN" sz="1200" kern="1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黄</a:t>
                          </a:r>
                          <a:endParaRPr lang="zh-CN" sz="1200" kern="1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紫</a:t>
                          </a:r>
                          <a:endParaRPr lang="zh-CN" sz="1200" kern="1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粉</a:t>
                          </a:r>
                          <a:endParaRPr lang="zh-CN" sz="1200" kern="1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solidFill>
                                <a:schemeClr val="bg1"/>
                              </a:solidFill>
                              <a:effectLst/>
                            </a:rPr>
                            <a:t>粉</a:t>
                          </a:r>
                          <a:endParaRPr lang="zh-CN" sz="1200" kern="100" dirty="0">
                            <a:solidFill>
                              <a:schemeClr val="bg1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4"/>
                          <a:stretch>
                            <a:fillRect l="-1639" t="-304762" r="-591803" b="-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有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有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有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有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有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无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无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无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有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无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/>
              <p:cNvSpPr txBox="1"/>
              <p:nvPr/>
            </p:nvSpPr>
            <p:spPr>
              <a:xfrm>
                <a:off x="2050774" y="2941344"/>
                <a:ext cx="6102626" cy="150643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16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Gini</m:t>
                      </m:r>
                      <m:d>
                        <m:dPr>
                          <m:ctrlPr>
                            <a:rPr kumimoji="1"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16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left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kumimoji="1"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</m:den>
                      </m:f>
                      <m:r>
                        <a:rPr kumimoji="1"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f>
                        <m:fPr>
                          <m:ctrlPr>
                            <a:rPr kumimoji="1"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num>
                        <m:den>
                          <m:r>
                            <a:rPr kumimoji="1"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</m:den>
                      </m:f>
                      <m:r>
                        <a:rPr kumimoji="1"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num>
                        <m:den>
                          <m:r>
                            <a:rPr kumimoji="1"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</m:den>
                      </m:f>
                      <m:r>
                        <a:rPr kumimoji="1"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f>
                        <m:fPr>
                          <m:ctrlPr>
                            <a:rPr kumimoji="1"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num>
                        <m:den>
                          <m:r>
                            <a:rPr kumimoji="1"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</m:den>
                      </m:f>
                      <m:r>
                        <a:rPr kumimoji="1"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</m:den>
                      </m:f>
                      <m:r>
                        <a:rPr kumimoji="1" lang="en-US" altLang="zh-CN" sz="16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f>
                        <m:fPr>
                          <m:ctrlPr>
                            <a:rPr kumimoji="1"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5</m:t>
                          </m:r>
                        </m:num>
                        <m:den>
                          <m:r>
                            <a:rPr kumimoji="1"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</m:den>
                      </m:f>
                      <m:r>
                        <a:rPr kumimoji="1"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≈0.611</m:t>
                      </m:r>
                    </m:oMath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16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Gini</m:t>
                      </m:r>
                      <m:d>
                        <m:dPr>
                          <m:ctrlPr>
                            <a:rPr kumimoji="1"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16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right</m:t>
                              </m:r>
                            </m:sub>
                          </m:sSub>
                        </m:e>
                      </m:d>
                      <m:r>
                        <m:rPr>
                          <m:aln/>
                        </m:rPr>
                        <a:rPr kumimoji="1"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r>
                        <a:rPr kumimoji="1"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f>
                        <m:fPr>
                          <m:ctrlPr>
                            <a:rPr kumimoji="1"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num>
                        <m:den>
                          <m:r>
                            <a:rPr kumimoji="1"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r>
                        <a:rPr kumimoji="1"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r>
                        <a:rPr kumimoji="1"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f>
                        <m:fPr>
                          <m:ctrlPr>
                            <a:rPr kumimoji="1"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num>
                        <m:den>
                          <m:r>
                            <a:rPr kumimoji="1"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r>
                        <a:rPr kumimoji="1"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kumimoji="1"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r>
                        <a:rPr kumimoji="1"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×</m:t>
                      </m:r>
                      <m:f>
                        <m:fPr>
                          <m:ctrlPr>
                            <a:rPr kumimoji="1"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kumimoji="1"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r>
                        <a:rPr kumimoji="1"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=0.625</m:t>
                      </m:r>
                    </m:oMath>
                    <m:oMath xmlns:m="http://schemas.openxmlformats.org/officeDocument/2006/math">
                      <m:sSub>
                        <m:sSubPr>
                          <m:ctrlPr>
                            <a:rPr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2,1</m:t>
                          </m:r>
                        </m:sub>
                      </m:sSub>
                      <m:r>
                        <m:rPr>
                          <m:aln/>
                        </m:rPr>
                        <a:rPr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altLang="zh-CN" sz="16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</m:t>
                      </m:r>
                      <m:r>
                        <a:rPr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0.611</m:t>
                      </m:r>
                      <m:r>
                        <a:rPr lang="en-US" altLang="zh-CN" sz="16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f>
                        <m:fPr>
                          <m:ctrlPr>
                            <a:rPr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altLang="zh-CN" sz="16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×0.</m:t>
                      </m:r>
                      <m:r>
                        <a:rPr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625</m:t>
                      </m:r>
                      <m:r>
                        <a:rPr lang="en-US" altLang="zh-CN" sz="1600" i="1" dirty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altLang="zh-CN" sz="1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</m:t>
                      </m:r>
                      <m:r>
                        <a:rPr lang="en-US" altLang="zh-CN" sz="1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6</m:t>
                      </m:r>
                      <m:r>
                        <a:rPr lang="en-US" altLang="zh-CN" sz="1600" i="1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17</m:t>
                      </m:r>
                    </m:oMath>
                  </m:oMathPara>
                </a14:m>
                <a:endParaRPr lang="zh-CN" altLang="en-US" sz="1600" i="1" dirty="0"/>
              </a:p>
            </p:txBody>
          </p:sp>
        </mc:Choice>
        <mc:Fallback xmlns="">
          <p:sp>
            <p:nvSpPr>
              <p:cNvPr id="10" name="文本框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774" y="2941344"/>
                <a:ext cx="6102626" cy="150643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/>
              <p:cNvSpPr txBox="1"/>
              <p:nvPr/>
            </p:nvSpPr>
            <p:spPr>
              <a:xfrm>
                <a:off x="2044148" y="4932618"/>
                <a:ext cx="8332304" cy="5761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1200"/>
                  </a:spcBef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160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Gini</m:t>
                      </m:r>
                      <m:d>
                        <m:dPr>
                          <m:ctrlPr>
                            <a:rPr kumimoji="1"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1600" b="0" i="0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left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=0.625,</m:t>
                      </m:r>
                      <m:r>
                        <a:rPr kumimoji="1" lang="zh-CN" altLang="en-US" sz="16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</m:t>
                      </m:r>
                      <m:r>
                        <m:rPr>
                          <m:sty m:val="p"/>
                        </m:rPr>
                        <a:rPr kumimoji="1" lang="en-US" altLang="zh-CN" sz="16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Gini</m:t>
                      </m:r>
                      <m:d>
                        <m:dPr>
                          <m:ctrlPr>
                            <a:rPr kumimoji="1"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m:rPr>
                                  <m:sty m:val="p"/>
                                </m:rPr>
                                <a:rPr kumimoji="1" lang="en-US" altLang="zh-CN" sz="1600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right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≈0.611</m:t>
                      </m:r>
                      <m:r>
                        <a:rPr kumimoji="1" lang="en-US" altLang="zh-CN" sz="16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kumimoji="1" lang="zh-CN" altLang="en-US" sz="1600" b="0" i="0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 </m:t>
                      </m:r>
                      <m:sSub>
                        <m:sSubPr>
                          <m:ctrlPr>
                            <a:rPr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𝑆</m:t>
                          </m:r>
                        </m:e>
                        <m:sub>
                          <m:r>
                            <a:rPr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2,2</m:t>
                          </m:r>
                        </m:sub>
                      </m:sSub>
                      <m:r>
                        <m:rPr>
                          <m:aln/>
                        </m:rPr>
                        <a:rPr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num>
                        <m:den>
                          <m:r>
                            <a:rPr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×0.625+</m:t>
                      </m:r>
                      <m:f>
                        <m:fPr>
                          <m:ctrlPr>
                            <a:rPr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num>
                        <m:den>
                          <m:r>
                            <a:rPr lang="en-US" altLang="zh-CN" sz="16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den>
                      </m:f>
                      <m:r>
                        <a:rPr lang="en-US" altLang="zh-CN" sz="16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×0.611=</m:t>
                      </m:r>
                      <m:r>
                        <a:rPr lang="en-US" altLang="zh-CN" sz="1600" b="0" i="1" dirty="0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0.617</m:t>
                      </m:r>
                    </m:oMath>
                  </m:oMathPara>
                </a14:m>
                <a:endParaRPr lang="zh-CN" altLang="en-US" sz="1600" i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1" name="文本框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44148" y="4932618"/>
                <a:ext cx="8332304" cy="57618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顶角 12"/>
          <p:cNvSpPr/>
          <p:nvPr/>
        </p:nvSpPr>
        <p:spPr>
          <a:xfrm rot="5400000">
            <a:off x="2807673" y="-2171958"/>
            <a:ext cx="480654" cy="6096004"/>
          </a:xfrm>
          <a:prstGeom prst="round2SameRect">
            <a:avLst>
              <a:gd name="adj1" fmla="val 37365"/>
              <a:gd name="adj2" fmla="val 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6" name="文本框 85"/>
          <p:cNvSpPr txBox="1"/>
          <p:nvPr/>
        </p:nvSpPr>
        <p:spPr>
          <a:xfrm>
            <a:off x="445973" y="631423"/>
            <a:ext cx="5654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例题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思源黑体 CN Medium" panose="020B0600000000000000" pitchFamily="34" charset="-122"/>
              </a:rPr>
              <a:t>——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决策树生成、剪枝与测试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/>
              <p:cNvGraphicFramePr>
                <a:graphicFrameLocks noGrp="1"/>
              </p:cNvGraphicFramePr>
              <p:nvPr/>
            </p:nvGraphicFramePr>
            <p:xfrm>
              <a:off x="563218" y="1229274"/>
              <a:ext cx="7527235" cy="548006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688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85834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17373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输入</a:t>
                          </a:r>
                          <a:r>
                            <a:rPr lang="en-US" sz="1400" kern="100" dirty="0">
                              <a:effectLst/>
                            </a:rPr>
                            <a:t>: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训练集</a:t>
                          </a:r>
                          <a:r>
                            <a:rPr lang="en-US" sz="1400" kern="100" dirty="0">
                              <a:effectLst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endChr m:val=""/>
                                      <m:ctrlPr>
                                        <a:rPr lang="zh-CN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sz="1400" i="1" kern="1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kern="1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1400" kern="1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"/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endChr m:val=""/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"/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d>
                                <m:dPr>
                                  <m:endChr m:val=""/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zh-CN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sz="1400" i="1" kern="1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kern="1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400" kern="1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oMath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7373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特征集</a:t>
                          </a:r>
                          <a:r>
                            <a:rPr lang="en-US" sz="1400" kern="100" dirty="0">
                              <a:effectLst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=1,…,</m:t>
                                  </m:r>
                                  <m: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oMath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7373">
                    <a:tc gridSpan="2"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solidFill>
                                <a:srgbClr val="FFFF00"/>
                              </a:solidFill>
                              <a:effectLst/>
                            </a:rPr>
                            <a:t>函数</a:t>
                          </a:r>
                          <a:r>
                            <a:rPr lang="en-US" sz="1400" kern="100" dirty="0">
                              <a:solidFill>
                                <a:srgbClr val="FFFF00"/>
                              </a:solidFill>
                              <a:effectLst/>
                            </a:rPr>
                            <a:t> Tree = </a:t>
                          </a:r>
                          <a:r>
                            <a:rPr lang="en-US" sz="1400" kern="100" dirty="0" err="1">
                              <a:solidFill>
                                <a:srgbClr val="FFFF00"/>
                              </a:solidFill>
                              <a:effectLst/>
                            </a:rPr>
                            <a:t>TreeGenerate</a:t>
                          </a:r>
                          <a:r>
                            <a:rPr lang="en-US" sz="1400" kern="100" dirty="0">
                              <a:solidFill>
                                <a:srgbClr val="FFFF00"/>
                              </a:solidFill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kern="10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400" kern="10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kern="10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oMath>
                          </a14:m>
                          <a:r>
                            <a:rPr lang="en-US" sz="1400" kern="100" dirty="0">
                              <a:solidFill>
                                <a:srgbClr val="FFFF00"/>
                              </a:solidFill>
                              <a:effectLst/>
                            </a:rPr>
                            <a:t>)</a:t>
                          </a:r>
                          <a:endParaRPr lang="zh-CN" sz="1400" kern="100" dirty="0">
                            <a:solidFill>
                              <a:srgbClr val="FFFF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步骤</a:t>
                          </a:r>
                          <a:r>
                            <a:rPr lang="en-US" sz="1400" kern="100" dirty="0">
                              <a:effectLst/>
                            </a:rPr>
                            <a:t>: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269875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2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if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</m:d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𝑁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or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Gini</m:t>
                              </m:r>
                              <m:d>
                                <m:d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</m:d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𝐺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 #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正则化终止条件</a:t>
                          </a: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3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将</a:t>
                          </a: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node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标记为叶子节点，返回</a:t>
                          </a:r>
                          <a14:m>
                            <m:oMath xmlns:m="http://schemas.openxmlformats.org/officeDocument/2006/math"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𝐷</m:t>
                              </m:r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中占比最大的类别标记；</a:t>
                          </a: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return</a:t>
                          </a:r>
                          <a:endParaRPr lang="zh-CN" sz="14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5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for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in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𝐹</m:t>
                              </m:r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                #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遍历所有特征</a:t>
                          </a: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6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400" kern="100" baseline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if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是离散特征</a:t>
                          </a: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</a:t>
                          </a:r>
                          <a:endParaRPr lang="zh-CN" sz="14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7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     </a:t>
                          </a: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for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的每一个取值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     #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遍历所有离散取值</a:t>
                          </a: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8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          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根据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是否取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，分为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left</m:t>
                                  </m:r>
                                </m:sup>
                              </m:sSubSup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和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right</m:t>
                                  </m:r>
                                </m:sup>
                              </m:sSubSup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，记录加权平均基尼指数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endParaRPr lang="zh-CN" sz="14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9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if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是连续特征</a:t>
                          </a: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</a:t>
                          </a:r>
                          <a:endParaRPr lang="zh-CN" sz="14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10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for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的每一个阈值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     #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遍历所有阈值</a:t>
                          </a: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11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     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根据阈值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，分为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left</m:t>
                                  </m:r>
                                </m:sup>
                              </m:sSubSup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和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right</m:t>
                                  </m:r>
                                </m:sup>
                              </m:sSubSup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，记录加权平均基尼指数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endParaRPr lang="zh-CN" sz="14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12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根据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选择最优划分属性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zh-CN" sz="1400" i="1" kern="1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kern="1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lang="en-US" sz="1400" kern="1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，给出最优的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left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和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right</m:t>
                                  </m:r>
                                </m:sub>
                              </m:sSub>
                            </m:oMath>
                          </a14:m>
                          <a:endParaRPr lang="zh-CN" sz="14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13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相关参数存入节点</a:t>
                          </a: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14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以</a:t>
                          </a:r>
                          <a:r>
                            <a:rPr lang="en-US" sz="1400" kern="1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TreeGenerate</a:t>
                          </a: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left</m:t>
                                  </m:r>
                                </m:sub>
                              </m:sSub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𝐹</m:t>
                              </m:r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向下继续生长</a:t>
                          </a: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15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以</a:t>
                          </a:r>
                          <a:r>
                            <a:rPr lang="en-US" sz="1400" kern="1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TreeGenerate</a:t>
                          </a: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right</m:t>
                                  </m:r>
                                </m:sub>
                              </m:sSub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𝐹</m:t>
                              </m:r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向下继续生长</a:t>
                          </a: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278547">
                    <a:tc gridSpan="2"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b="1" kern="100" dirty="0">
                              <a:solidFill>
                                <a:srgbClr val="FFFF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函数返回决策树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kern="10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</m:t>
                              </m:r>
                              <m:r>
                                <a:rPr lang="en-US" sz="1400" b="1" kern="10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’</m:t>
                              </m:r>
                            </m:oMath>
                          </a14:m>
                          <a:r>
                            <a:rPr lang="zh-CN" sz="1400" b="1" kern="100" dirty="0">
                              <a:solidFill>
                                <a:srgbClr val="FFFF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，对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kern="10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</m:t>
                              </m:r>
                              <m:r>
                                <a:rPr lang="en-US" sz="1400" b="1" kern="10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’</m:t>
                              </m:r>
                            </m:oMath>
                          </a14:m>
                          <a:r>
                            <a:rPr lang="zh-CN" sz="1400" b="1" kern="100" dirty="0">
                              <a:solidFill>
                                <a:srgbClr val="FFFF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进行后剪枝</a:t>
                          </a: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  <a:tr h="278547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输出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269875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以</a:t>
                          </a:r>
                          <a:r>
                            <a:rPr lang="en-US" sz="1400" kern="100" dirty="0">
                              <a:effectLst/>
                            </a:rPr>
                            <a:t>node</a:t>
                          </a:r>
                          <a:r>
                            <a:rPr lang="zh-CN" sz="1400" kern="100" dirty="0">
                              <a:effectLst/>
                            </a:rPr>
                            <a:t>为根节点的一棵决策树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/>
              <p:cNvGraphicFramePr>
                <a:graphicFrameLocks noGrp="1"/>
              </p:cNvGraphicFramePr>
              <p:nvPr/>
            </p:nvGraphicFramePr>
            <p:xfrm>
              <a:off x="563218" y="1229274"/>
              <a:ext cx="7527235" cy="548006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68888"/>
                    <a:gridCol w="6858347"/>
                  </a:tblGrid>
                  <a:tr h="317500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输入</a:t>
                          </a:r>
                          <a:r>
                            <a:rPr lang="en-US" sz="1400" kern="100" dirty="0">
                              <a:effectLst/>
                            </a:rPr>
                            <a:t>: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317500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316865"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  <a:tc hMerge="1">
                      <a:tcPr/>
                    </a:tc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步骤</a:t>
                          </a:r>
                          <a:r>
                            <a:rPr lang="en-US" sz="1400" kern="100" dirty="0">
                              <a:effectLst/>
                            </a:rPr>
                            <a:t>: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269875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/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2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210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3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5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6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210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7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8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9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210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10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11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12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13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相关参数存入节点</a:t>
                          </a:r>
                          <a:endParaRPr lang="zh-CN" sz="14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5874" marR="65874" marT="0" marB="0" anchor="ctr"/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14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15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78130"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  <a:tc hMerge="1">
                      <a:tcPr/>
                    </a:tc>
                  </a:tr>
                  <a:tr h="278547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输出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269875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以</a:t>
                          </a:r>
                          <a:r>
                            <a:rPr lang="en-US" sz="1400" kern="100" dirty="0">
                              <a:effectLst/>
                            </a:rPr>
                            <a:t>node</a:t>
                          </a:r>
                          <a:r>
                            <a:rPr lang="zh-CN" sz="1400" kern="100" dirty="0">
                              <a:effectLst/>
                            </a:rPr>
                            <a:t>为根节点的一棵决策树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圆角矩形 2"/>
          <p:cNvSpPr/>
          <p:nvPr/>
        </p:nvSpPr>
        <p:spPr>
          <a:xfrm>
            <a:off x="1239078" y="4182902"/>
            <a:ext cx="5618922" cy="841513"/>
          </a:xfrm>
          <a:prstGeom prst="roundRect">
            <a:avLst/>
          </a:prstGeom>
          <a:noFill/>
          <a:ln w="28575">
            <a:solidFill>
              <a:srgbClr val="FF2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顶角 12"/>
          <p:cNvSpPr/>
          <p:nvPr/>
        </p:nvSpPr>
        <p:spPr>
          <a:xfrm rot="5400000">
            <a:off x="2807673" y="-2171958"/>
            <a:ext cx="480654" cy="6096004"/>
          </a:xfrm>
          <a:prstGeom prst="round2SameRect">
            <a:avLst>
              <a:gd name="adj1" fmla="val 37365"/>
              <a:gd name="adj2" fmla="val 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6" name="文本框 85"/>
          <p:cNvSpPr txBox="1"/>
          <p:nvPr/>
        </p:nvSpPr>
        <p:spPr>
          <a:xfrm>
            <a:off x="445973" y="631423"/>
            <a:ext cx="5654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例题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思源黑体 CN Medium" panose="020B0600000000000000" pitchFamily="34" charset="-122"/>
              </a:rPr>
              <a:t>——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决策树生成、剪枝与测试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491490" y="1418590"/>
            <a:ext cx="8014970" cy="1359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基于连续特征的节点分裂</a:t>
            </a:r>
            <a:r>
              <a:rPr kumimoji="1"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kumimoji="1"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二叉树</a:t>
            </a:r>
          </a:p>
          <a:p>
            <a:pPr marL="952500" lvl="1" indent="-342900">
              <a:lnSpc>
                <a:spcPct val="120000"/>
              </a:lnSpc>
              <a:buClr>
                <a:srgbClr val="0070C0"/>
              </a:buClr>
              <a:buFont typeface="系统字体"/>
              <a:buChar char="-"/>
            </a:pPr>
            <a:endParaRPr kumimoji="1" lang="en-US" altLang="zh-CN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62100" lvl="2" indent="-342900">
              <a:lnSpc>
                <a:spcPct val="120000"/>
              </a:lnSpc>
              <a:buClr>
                <a:srgbClr val="0070C0"/>
              </a:buClr>
              <a:buFont typeface="系统字体"/>
              <a:buChar char="-"/>
            </a:pPr>
            <a:endParaRPr kumimoji="1" lang="en-US" altLang="zh-C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62100" lvl="2" indent="-342900">
              <a:lnSpc>
                <a:spcPct val="120000"/>
              </a:lnSpc>
              <a:buClr>
                <a:srgbClr val="0070C0"/>
              </a:buClr>
              <a:buFont typeface="系统字体"/>
              <a:buChar char="-"/>
            </a:pPr>
            <a:endParaRPr kumimoji="1" lang="en-US" altLang="zh-C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7" name="表格 56">
                <a:extLst>
                  <a:ext uri="{FF2B5EF4-FFF2-40B4-BE49-F238E27FC236}">
                    <a16:creationId xmlns:a16="http://schemas.microsoft.com/office/drawing/2014/main" id="{A0B6BF97-422C-8241-8A53-F0000882A1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32621"/>
                  </p:ext>
                </p:extLst>
              </p:nvPr>
            </p:nvGraphicFramePr>
            <p:xfrm>
              <a:off x="6711262" y="2305725"/>
              <a:ext cx="4874775" cy="1057322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70954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1652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1652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1652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1652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416523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416523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416523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416523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416523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416523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</a:tblGrid>
                  <a:tr h="289221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400" b="1" i="1" kern="10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 kern="10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sz="1400" b="0" i="1" kern="10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类别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 err="1">
                              <a:effectLst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 err="1">
                              <a:effectLst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 err="1">
                              <a:effectLst/>
                            </a:rPr>
                            <a:t>v</a:t>
                          </a:r>
                          <a:r>
                            <a:rPr lang="en-US" sz="1200" kern="100" dirty="0" err="1">
                              <a:effectLst/>
                            </a:rPr>
                            <a:t>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se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se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se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7.0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6.4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5.8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7.9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6.0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4.9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5.0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4.3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4.4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5.2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5.1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6.9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4.8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1.4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1.1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1.3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7" name="表格 56">
                <a:extLst>
                  <a:ext uri="{FF2B5EF4-FFF2-40B4-BE49-F238E27FC236}">
                    <a16:creationId xmlns:a16="http://schemas.microsoft.com/office/drawing/2014/main" id="{A0B6BF97-422C-8241-8A53-F0000882A190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232621"/>
                  </p:ext>
                </p:extLst>
              </p:nvPr>
            </p:nvGraphicFramePr>
            <p:xfrm>
              <a:off x="6711262" y="2305725"/>
              <a:ext cx="4874775" cy="1057322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70954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1652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1652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1652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1652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416523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416523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416523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416523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416523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416523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</a:tblGrid>
                  <a:tr h="2895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1786" t="-4348" r="-591071" b="-2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172727" t="-4348" r="-903030" b="-2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272727" t="-4348" r="-803030" b="-2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372727" t="-4348" r="-703030" b="-2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472727" t="-4348" r="-603030" b="-2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572727" t="-4348" r="-503030" b="-2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693750" t="-4348" r="-418750" b="-2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769697" t="-4348" r="-306061" b="-2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869697" t="-4348" r="-206061" b="-2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969697" t="-4348" r="-106061" b="-2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1069697" t="-4348" r="-6061" b="-2869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类别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 err="1">
                              <a:effectLst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 err="1">
                              <a:effectLst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 err="1">
                              <a:effectLst/>
                            </a:rPr>
                            <a:t>v</a:t>
                          </a:r>
                          <a:r>
                            <a:rPr lang="en-US" sz="1200" kern="100" dirty="0" err="1">
                              <a:effectLst/>
                            </a:rPr>
                            <a:t>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se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se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se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5"/>
                          <a:stretch>
                            <a:fillRect l="-1786" t="-220000" r="-591071" b="-1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7.0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6.4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5.8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7.9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6.0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4.9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5.0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4.3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4.4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5.2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5"/>
                          <a:stretch>
                            <a:fillRect l="-1786" t="-304762" r="-591071" b="-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5.1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6.9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4.8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1.4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1.1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1.3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9" name="表格 58">
                <a:extLst>
                  <a:ext uri="{FF2B5EF4-FFF2-40B4-BE49-F238E27FC236}">
                    <a16:creationId xmlns:a16="http://schemas.microsoft.com/office/drawing/2014/main" id="{489982AA-1384-124B-8B45-BCF98CA1437B}"/>
                  </a:ext>
                </a:extLst>
              </p:cNvPr>
              <p:cNvGraphicFramePr>
                <a:graphicFrameLocks noGrp="1"/>
              </p:cNvGraphicFramePr>
              <p:nvPr>
                <p:custDataLst>
                  <p:tags r:id="rId1"/>
                </p:custDataLst>
                <p:extLst>
                  <p:ext uri="{D42A27DB-BD31-4B8C-83A1-F6EECF244321}">
                    <p14:modId xmlns:p14="http://schemas.microsoft.com/office/powerpoint/2010/main" val="3908524937"/>
                  </p:ext>
                </p:extLst>
              </p:nvPr>
            </p:nvGraphicFramePr>
            <p:xfrm>
              <a:off x="6711262" y="3979256"/>
              <a:ext cx="4874775" cy="90027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86673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080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0080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0080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0080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40080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400804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400804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400804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400804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400804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</a:tblGrid>
                  <a:tr h="300093"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 kern="1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altLang="zh-CN" sz="1200" b="0" i="1" kern="1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𝟕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𝟏𝟎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𝟑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𝟓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00093"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类别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se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se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 err="1">
                              <a:effectLst/>
                            </a:rPr>
                            <a:t>v</a:t>
                          </a:r>
                          <a:r>
                            <a:rPr lang="en-US" sz="1200" kern="100" dirty="0" err="1">
                              <a:effectLst/>
                            </a:rPr>
                            <a:t>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se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 err="1">
                              <a:effectLst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 err="1">
                              <a:effectLst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vi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00093"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花萼长度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𝟑</m:t>
                                  </m:r>
                                </m:sub>
                              </m:sSub>
                            </m:oMath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4.3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4.4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4.9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5.0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5.2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5.8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6.0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6.4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7.0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7.9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9" name="表格 58">
                <a:extLst>
                  <a:ext uri="{FF2B5EF4-FFF2-40B4-BE49-F238E27FC236}">
                    <a16:creationId xmlns:a16="http://schemas.microsoft.com/office/drawing/2014/main" id="{489982AA-1384-124B-8B45-BCF98CA1437B}"/>
                  </a:ext>
                </a:extLst>
              </p:cNvPr>
              <p:cNvGraphicFramePr>
                <a:graphicFrameLocks noGrp="1"/>
              </p:cNvGraphicFramePr>
              <p:nvPr>
                <p:custDataLst>
                  <p:tags r:id="rId6"/>
                </p:custDataLst>
                <p:extLst>
                  <p:ext uri="{D42A27DB-BD31-4B8C-83A1-F6EECF244321}">
                    <p14:modId xmlns:p14="http://schemas.microsoft.com/office/powerpoint/2010/main" val="3908524937"/>
                  </p:ext>
                </p:extLst>
              </p:nvPr>
            </p:nvGraphicFramePr>
            <p:xfrm>
              <a:off x="6711262" y="3979256"/>
              <a:ext cx="4874775" cy="90027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86673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080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0080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0080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0080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40080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400804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400804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400804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400804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400804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</a:tblGrid>
                  <a:tr h="30009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7"/>
                          <a:stretch>
                            <a:fillRect l="-1471" t="-4167" r="-469118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7"/>
                          <a:stretch>
                            <a:fillRect l="-215625" t="-4167" r="-896875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7"/>
                          <a:stretch>
                            <a:fillRect l="-315625" t="-4167" r="-796875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7"/>
                          <a:stretch>
                            <a:fillRect l="-429032" t="-4167" r="-722581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7"/>
                          <a:stretch>
                            <a:fillRect l="-512500" t="-4167" r="-600000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7"/>
                          <a:stretch>
                            <a:fillRect l="-612500" t="-4167" r="-500000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7"/>
                          <a:stretch>
                            <a:fillRect l="-735484" t="-4167" r="-416129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7"/>
                          <a:stretch>
                            <a:fillRect l="-809375" t="-4167" r="-303125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7"/>
                          <a:stretch>
                            <a:fillRect l="-909375" t="-4167" r="-203125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7"/>
                          <a:stretch>
                            <a:fillRect l="-1041935" t="-4167" r="-109677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7"/>
                          <a:stretch>
                            <a:fillRect l="-1106250" t="-4167" r="-6250" b="-2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00093"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类别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se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se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 err="1">
                              <a:effectLst/>
                            </a:rPr>
                            <a:t>v</a:t>
                          </a:r>
                          <a:r>
                            <a:rPr lang="en-US" sz="1200" kern="100" dirty="0" err="1">
                              <a:effectLst/>
                            </a:rPr>
                            <a:t>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se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 err="1">
                              <a:effectLst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 err="1">
                              <a:effectLst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vi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0009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7"/>
                          <a:stretch>
                            <a:fillRect l="-1471" t="-204167" r="-469118" b="-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4.3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4.4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4.9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5.0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5.2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5.8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6.0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6.4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7.0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7.9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60" name="下箭头 59">
            <a:extLst>
              <a:ext uri="{FF2B5EF4-FFF2-40B4-BE49-F238E27FC236}">
                <a16:creationId xmlns:a16="http://schemas.microsoft.com/office/drawing/2014/main" id="{48BF1119-2CC4-994D-AC49-6E1B69742347}"/>
              </a:ext>
            </a:extLst>
          </p:cNvPr>
          <p:cNvSpPr/>
          <p:nvPr/>
        </p:nvSpPr>
        <p:spPr>
          <a:xfrm>
            <a:off x="9143428" y="3525377"/>
            <a:ext cx="198783" cy="291548"/>
          </a:xfrm>
          <a:prstGeom prst="downArrow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06993C01-61AE-CC45-88F1-261AC2A373F4}"/>
              </a:ext>
            </a:extLst>
          </p:cNvPr>
          <p:cNvSpPr txBox="1"/>
          <p:nvPr/>
        </p:nvSpPr>
        <p:spPr>
          <a:xfrm>
            <a:off x="9342211" y="3532651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solidFill>
                  <a:srgbClr val="0070C0"/>
                </a:solidFill>
              </a:rPr>
              <a:t>按特征值排序</a:t>
            </a:r>
          </a:p>
        </p:txBody>
      </p:sp>
      <p:sp>
        <p:nvSpPr>
          <p:cNvPr id="70" name="圆角矩形 69">
            <a:extLst>
              <a:ext uri="{FF2B5EF4-FFF2-40B4-BE49-F238E27FC236}">
                <a16:creationId xmlns:a16="http://schemas.microsoft.com/office/drawing/2014/main" id="{6BCA0760-E729-2E4E-998E-B48BBD7369D4}"/>
              </a:ext>
            </a:extLst>
          </p:cNvPr>
          <p:cNvSpPr/>
          <p:nvPr/>
        </p:nvSpPr>
        <p:spPr>
          <a:xfrm>
            <a:off x="6705579" y="2835044"/>
            <a:ext cx="4874772" cy="266469"/>
          </a:xfrm>
          <a:prstGeom prst="roundRect">
            <a:avLst/>
          </a:prstGeom>
          <a:noFill/>
          <a:ln w="28575">
            <a:solidFill>
              <a:srgbClr val="FF2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71" name="组合 70">
            <a:extLst>
              <a:ext uri="{FF2B5EF4-FFF2-40B4-BE49-F238E27FC236}">
                <a16:creationId xmlns:a16="http://schemas.microsoft.com/office/drawing/2014/main" id="{81988899-2AE9-4F44-ACD7-A6A4D88988BE}"/>
              </a:ext>
            </a:extLst>
          </p:cNvPr>
          <p:cNvGrpSpPr/>
          <p:nvPr/>
        </p:nvGrpSpPr>
        <p:grpSpPr>
          <a:xfrm>
            <a:off x="7596747" y="4592372"/>
            <a:ext cx="3973158" cy="268400"/>
            <a:chOff x="7911557" y="5009969"/>
            <a:chExt cx="3973158" cy="268400"/>
          </a:xfrm>
        </p:grpSpPr>
        <p:sp>
          <p:nvSpPr>
            <p:cNvPr id="72" name="矩形 71">
              <a:extLst>
                <a:ext uri="{FF2B5EF4-FFF2-40B4-BE49-F238E27FC236}">
                  <a16:creationId xmlns:a16="http://schemas.microsoft.com/office/drawing/2014/main" id="{85FF811E-9DFB-7A42-BB1C-4AB9F0BCD7AD}"/>
                </a:ext>
              </a:extLst>
            </p:cNvPr>
            <p:cNvSpPr/>
            <p:nvPr/>
          </p:nvSpPr>
          <p:spPr>
            <a:xfrm>
              <a:off x="7911557" y="5012486"/>
              <a:ext cx="364435" cy="26504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3" name="矩形 72">
              <a:extLst>
                <a:ext uri="{FF2B5EF4-FFF2-40B4-BE49-F238E27FC236}">
                  <a16:creationId xmlns:a16="http://schemas.microsoft.com/office/drawing/2014/main" id="{6C0D5FB8-D305-C74B-9FF3-27468F62C4FB}"/>
                </a:ext>
              </a:extLst>
            </p:cNvPr>
            <p:cNvSpPr/>
            <p:nvPr/>
          </p:nvSpPr>
          <p:spPr>
            <a:xfrm>
              <a:off x="8310720" y="5013325"/>
              <a:ext cx="364435" cy="26504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4" name="矩形 73">
              <a:extLst>
                <a:ext uri="{FF2B5EF4-FFF2-40B4-BE49-F238E27FC236}">
                  <a16:creationId xmlns:a16="http://schemas.microsoft.com/office/drawing/2014/main" id="{B97E2B52-C6BB-8646-9743-73DBBFCA995A}"/>
                </a:ext>
              </a:extLst>
            </p:cNvPr>
            <p:cNvSpPr/>
            <p:nvPr/>
          </p:nvSpPr>
          <p:spPr>
            <a:xfrm>
              <a:off x="8713690" y="5011647"/>
              <a:ext cx="364435" cy="26504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5" name="矩形 74">
              <a:extLst>
                <a:ext uri="{FF2B5EF4-FFF2-40B4-BE49-F238E27FC236}">
                  <a16:creationId xmlns:a16="http://schemas.microsoft.com/office/drawing/2014/main" id="{77829B48-8946-9749-81C6-378E367DF0AA}"/>
                </a:ext>
              </a:extLst>
            </p:cNvPr>
            <p:cNvSpPr/>
            <p:nvPr/>
          </p:nvSpPr>
          <p:spPr>
            <a:xfrm>
              <a:off x="9112853" y="5012486"/>
              <a:ext cx="364435" cy="26504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6" name="矩形 75">
              <a:extLst>
                <a:ext uri="{FF2B5EF4-FFF2-40B4-BE49-F238E27FC236}">
                  <a16:creationId xmlns:a16="http://schemas.microsoft.com/office/drawing/2014/main" id="{5B8CB14A-95B2-6E48-9D6B-2AD7FB192ED9}"/>
                </a:ext>
              </a:extLst>
            </p:cNvPr>
            <p:cNvSpPr/>
            <p:nvPr/>
          </p:nvSpPr>
          <p:spPr>
            <a:xfrm>
              <a:off x="9516851" y="5011647"/>
              <a:ext cx="364435" cy="26504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7" name="矩形 76">
              <a:extLst>
                <a:ext uri="{FF2B5EF4-FFF2-40B4-BE49-F238E27FC236}">
                  <a16:creationId xmlns:a16="http://schemas.microsoft.com/office/drawing/2014/main" id="{ADF9DD50-0AFC-4B4C-8A92-BD62AD2D0D03}"/>
                </a:ext>
              </a:extLst>
            </p:cNvPr>
            <p:cNvSpPr/>
            <p:nvPr/>
          </p:nvSpPr>
          <p:spPr>
            <a:xfrm>
              <a:off x="9916014" y="5012486"/>
              <a:ext cx="364435" cy="26504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8" name="矩形 77">
              <a:extLst>
                <a:ext uri="{FF2B5EF4-FFF2-40B4-BE49-F238E27FC236}">
                  <a16:creationId xmlns:a16="http://schemas.microsoft.com/office/drawing/2014/main" id="{747AD023-3AC4-0541-A802-62F2AD2C2957}"/>
                </a:ext>
              </a:extLst>
            </p:cNvPr>
            <p:cNvSpPr/>
            <p:nvPr/>
          </p:nvSpPr>
          <p:spPr>
            <a:xfrm>
              <a:off x="10318984" y="5010808"/>
              <a:ext cx="364435" cy="26504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79" name="矩形 78">
              <a:extLst>
                <a:ext uri="{FF2B5EF4-FFF2-40B4-BE49-F238E27FC236}">
                  <a16:creationId xmlns:a16="http://schemas.microsoft.com/office/drawing/2014/main" id="{F600C8E7-A3F7-5D48-90CB-13D04CA33508}"/>
                </a:ext>
              </a:extLst>
            </p:cNvPr>
            <p:cNvSpPr/>
            <p:nvPr/>
          </p:nvSpPr>
          <p:spPr>
            <a:xfrm>
              <a:off x="10718147" y="5011647"/>
              <a:ext cx="364435" cy="26504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0" name="矩形 79">
              <a:extLst>
                <a:ext uri="{FF2B5EF4-FFF2-40B4-BE49-F238E27FC236}">
                  <a16:creationId xmlns:a16="http://schemas.microsoft.com/office/drawing/2014/main" id="{52D589F5-5A15-C847-861B-B206D0D4FCB9}"/>
                </a:ext>
              </a:extLst>
            </p:cNvPr>
            <p:cNvSpPr/>
            <p:nvPr/>
          </p:nvSpPr>
          <p:spPr>
            <a:xfrm>
              <a:off x="11121117" y="5009969"/>
              <a:ext cx="364435" cy="26504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8DAEB08C-2CDD-9343-A570-D90B4E7588F8}"/>
                </a:ext>
              </a:extLst>
            </p:cNvPr>
            <p:cNvSpPr/>
            <p:nvPr/>
          </p:nvSpPr>
          <p:spPr>
            <a:xfrm>
              <a:off x="11520280" y="5010808"/>
              <a:ext cx="364435" cy="26504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119" name="组合 118">
            <a:extLst>
              <a:ext uri="{FF2B5EF4-FFF2-40B4-BE49-F238E27FC236}">
                <a16:creationId xmlns:a16="http://schemas.microsoft.com/office/drawing/2014/main" id="{A9CE923A-6251-DA46-B6DF-1DCEA70770D0}"/>
              </a:ext>
            </a:extLst>
          </p:cNvPr>
          <p:cNvGrpSpPr/>
          <p:nvPr/>
        </p:nvGrpSpPr>
        <p:grpSpPr>
          <a:xfrm>
            <a:off x="7778965" y="4857416"/>
            <a:ext cx="3608723" cy="584567"/>
            <a:chOff x="7778965" y="4857416"/>
            <a:chExt cx="3608723" cy="584567"/>
          </a:xfrm>
        </p:grpSpPr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8D24C5A0-B31B-D24F-A230-7813AA3F90AF}"/>
                </a:ext>
              </a:extLst>
            </p:cNvPr>
            <p:cNvSpPr txBox="1"/>
            <p:nvPr/>
          </p:nvSpPr>
          <p:spPr>
            <a:xfrm>
              <a:off x="7816439" y="5162411"/>
              <a:ext cx="342008" cy="276999"/>
            </a:xfrm>
            <a:prstGeom prst="rect">
              <a:avLst/>
            </a:prstGeom>
            <a:noFill/>
            <a:ln>
              <a:solidFill>
                <a:srgbClr val="FF2600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FF0000"/>
                  </a:solidFill>
                </a:rPr>
                <a:t>4.35</a:t>
              </a:r>
              <a:endParaRPr kumimoji="1" lang="zh-CN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6F5F5AA9-E05C-FF4A-9349-F3A7BD64AEA2}"/>
                </a:ext>
              </a:extLst>
            </p:cNvPr>
            <p:cNvSpPr txBox="1"/>
            <p:nvPr/>
          </p:nvSpPr>
          <p:spPr>
            <a:xfrm>
              <a:off x="8217951" y="5162411"/>
              <a:ext cx="342008" cy="276999"/>
            </a:xfrm>
            <a:prstGeom prst="rect">
              <a:avLst/>
            </a:prstGeom>
            <a:noFill/>
            <a:ln>
              <a:solidFill>
                <a:srgbClr val="FF2600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FF0000"/>
                  </a:solidFill>
                </a:rPr>
                <a:t>4.65</a:t>
              </a:r>
              <a:endParaRPr kumimoji="1" lang="zh-CN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88" name="文本框 87">
              <a:extLst>
                <a:ext uri="{FF2B5EF4-FFF2-40B4-BE49-F238E27FC236}">
                  <a16:creationId xmlns:a16="http://schemas.microsoft.com/office/drawing/2014/main" id="{52B73CE4-1F0E-5B4B-9B14-43988B58F24E}"/>
                </a:ext>
              </a:extLst>
            </p:cNvPr>
            <p:cNvSpPr txBox="1"/>
            <p:nvPr/>
          </p:nvSpPr>
          <p:spPr>
            <a:xfrm>
              <a:off x="8623136" y="5162411"/>
              <a:ext cx="342008" cy="276999"/>
            </a:xfrm>
            <a:prstGeom prst="rect">
              <a:avLst/>
            </a:prstGeom>
            <a:noFill/>
            <a:ln>
              <a:solidFill>
                <a:srgbClr val="FF2600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FF0000"/>
                  </a:solidFill>
                </a:rPr>
                <a:t>4.95</a:t>
              </a:r>
              <a:endParaRPr kumimoji="1" lang="zh-CN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89" name="文本框 88">
              <a:extLst>
                <a:ext uri="{FF2B5EF4-FFF2-40B4-BE49-F238E27FC236}">
                  <a16:creationId xmlns:a16="http://schemas.microsoft.com/office/drawing/2014/main" id="{64E34AD1-F0C6-7E43-AFE6-00866CD32D10}"/>
                </a:ext>
              </a:extLst>
            </p:cNvPr>
            <p:cNvSpPr txBox="1"/>
            <p:nvPr/>
          </p:nvSpPr>
          <p:spPr>
            <a:xfrm>
              <a:off x="9058596" y="5162410"/>
              <a:ext cx="265063" cy="276999"/>
            </a:xfrm>
            <a:prstGeom prst="rect">
              <a:avLst/>
            </a:prstGeom>
            <a:noFill/>
            <a:ln>
              <a:solidFill>
                <a:srgbClr val="FF2600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FF0000"/>
                  </a:solidFill>
                </a:rPr>
                <a:t>5.1</a:t>
              </a:r>
              <a:endParaRPr kumimoji="1" lang="zh-CN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90" name="文本框 89">
              <a:extLst>
                <a:ext uri="{FF2B5EF4-FFF2-40B4-BE49-F238E27FC236}">
                  <a16:creationId xmlns:a16="http://schemas.microsoft.com/office/drawing/2014/main" id="{DDDD16BD-8F78-7843-B542-85A9303780A2}"/>
                </a:ext>
              </a:extLst>
            </p:cNvPr>
            <p:cNvSpPr txBox="1"/>
            <p:nvPr/>
          </p:nvSpPr>
          <p:spPr>
            <a:xfrm>
              <a:off x="9863465" y="5163373"/>
              <a:ext cx="265063" cy="276999"/>
            </a:xfrm>
            <a:prstGeom prst="rect">
              <a:avLst/>
            </a:prstGeom>
            <a:noFill/>
            <a:ln>
              <a:solidFill>
                <a:srgbClr val="FF2600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FF0000"/>
                  </a:solidFill>
                </a:rPr>
                <a:t>5.9</a:t>
              </a:r>
              <a:endParaRPr kumimoji="1" lang="zh-CN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91" name="文本框 90">
              <a:extLst>
                <a:ext uri="{FF2B5EF4-FFF2-40B4-BE49-F238E27FC236}">
                  <a16:creationId xmlns:a16="http://schemas.microsoft.com/office/drawing/2014/main" id="{80AF444C-3378-B44B-97FC-7D4E6052B06F}"/>
                </a:ext>
              </a:extLst>
            </p:cNvPr>
            <p:cNvSpPr txBox="1"/>
            <p:nvPr/>
          </p:nvSpPr>
          <p:spPr>
            <a:xfrm>
              <a:off x="10266965" y="5163373"/>
              <a:ext cx="265063" cy="276999"/>
            </a:xfrm>
            <a:prstGeom prst="rect">
              <a:avLst/>
            </a:prstGeom>
            <a:noFill/>
            <a:ln>
              <a:solidFill>
                <a:srgbClr val="FF2600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FF0000"/>
                  </a:solidFill>
                </a:rPr>
                <a:t>6.1</a:t>
              </a:r>
              <a:endParaRPr kumimoji="1" lang="zh-CN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92" name="文本框 91">
              <a:extLst>
                <a:ext uri="{FF2B5EF4-FFF2-40B4-BE49-F238E27FC236}">
                  <a16:creationId xmlns:a16="http://schemas.microsoft.com/office/drawing/2014/main" id="{65AC2523-B4EE-054F-B9B0-9CB592FE3A19}"/>
                </a:ext>
              </a:extLst>
            </p:cNvPr>
            <p:cNvSpPr txBox="1"/>
            <p:nvPr/>
          </p:nvSpPr>
          <p:spPr>
            <a:xfrm>
              <a:off x="10663325" y="5163373"/>
              <a:ext cx="265063" cy="276999"/>
            </a:xfrm>
            <a:prstGeom prst="rect">
              <a:avLst/>
            </a:prstGeom>
            <a:noFill/>
            <a:ln>
              <a:solidFill>
                <a:srgbClr val="FF2600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FF0000"/>
                  </a:solidFill>
                </a:rPr>
                <a:t>6.7</a:t>
              </a:r>
              <a:endParaRPr kumimoji="1" lang="zh-CN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93" name="文本框 92">
              <a:extLst>
                <a:ext uri="{FF2B5EF4-FFF2-40B4-BE49-F238E27FC236}">
                  <a16:creationId xmlns:a16="http://schemas.microsoft.com/office/drawing/2014/main" id="{C6EB981C-A7FC-A14D-9C7F-6939642AAAB1}"/>
                </a:ext>
              </a:extLst>
            </p:cNvPr>
            <p:cNvSpPr txBox="1"/>
            <p:nvPr/>
          </p:nvSpPr>
          <p:spPr>
            <a:xfrm>
              <a:off x="11023027" y="5164984"/>
              <a:ext cx="342008" cy="276999"/>
            </a:xfrm>
            <a:prstGeom prst="rect">
              <a:avLst/>
            </a:prstGeom>
            <a:noFill/>
            <a:ln>
              <a:solidFill>
                <a:srgbClr val="FF2600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FF0000"/>
                  </a:solidFill>
                </a:rPr>
                <a:t>7.45</a:t>
              </a:r>
              <a:endParaRPr kumimoji="1" lang="zh-CN" altLang="en-US" sz="1200" dirty="0">
                <a:solidFill>
                  <a:srgbClr val="FF0000"/>
                </a:solidFill>
              </a:endParaRPr>
            </a:p>
          </p:txBody>
        </p:sp>
        <p:cxnSp>
          <p:nvCxnSpPr>
            <p:cNvPr id="94" name="直线箭头连接符 93">
              <a:extLst>
                <a:ext uri="{FF2B5EF4-FFF2-40B4-BE49-F238E27FC236}">
                  <a16:creationId xmlns:a16="http://schemas.microsoft.com/office/drawing/2014/main" id="{1D8CDBFE-AFA6-D247-A8EF-EE4FB3F37C81}"/>
                </a:ext>
              </a:extLst>
            </p:cNvPr>
            <p:cNvCxnSpPr>
              <a:stCxn id="72" idx="2"/>
              <a:endCxn id="83" idx="0"/>
            </p:cNvCxnSpPr>
            <p:nvPr/>
          </p:nvCxnSpPr>
          <p:spPr>
            <a:xfrm>
              <a:off x="7778965" y="4859933"/>
              <a:ext cx="208478" cy="302478"/>
            </a:xfrm>
            <a:prstGeom prst="straightConnector1">
              <a:avLst/>
            </a:prstGeom>
            <a:ln>
              <a:solidFill>
                <a:srgbClr val="00B05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直线箭头连接符 94">
              <a:extLst>
                <a:ext uri="{FF2B5EF4-FFF2-40B4-BE49-F238E27FC236}">
                  <a16:creationId xmlns:a16="http://schemas.microsoft.com/office/drawing/2014/main" id="{576E3E97-65BE-2F4F-BE9A-F42D97584DED}"/>
                </a:ext>
              </a:extLst>
            </p:cNvPr>
            <p:cNvCxnSpPr>
              <a:stCxn id="73" idx="2"/>
              <a:endCxn id="83" idx="0"/>
            </p:cNvCxnSpPr>
            <p:nvPr/>
          </p:nvCxnSpPr>
          <p:spPr>
            <a:xfrm flipH="1">
              <a:off x="7987443" y="4860772"/>
              <a:ext cx="190685" cy="301639"/>
            </a:xfrm>
            <a:prstGeom prst="straightConnector1">
              <a:avLst/>
            </a:prstGeom>
            <a:ln>
              <a:solidFill>
                <a:srgbClr val="00B05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直线箭头连接符 95">
              <a:extLst>
                <a:ext uri="{FF2B5EF4-FFF2-40B4-BE49-F238E27FC236}">
                  <a16:creationId xmlns:a16="http://schemas.microsoft.com/office/drawing/2014/main" id="{43CC8701-4A84-7A42-8823-C9F4AE56CC5D}"/>
                </a:ext>
              </a:extLst>
            </p:cNvPr>
            <p:cNvCxnSpPr>
              <a:stCxn id="73" idx="2"/>
              <a:endCxn id="84" idx="0"/>
            </p:cNvCxnSpPr>
            <p:nvPr/>
          </p:nvCxnSpPr>
          <p:spPr>
            <a:xfrm>
              <a:off x="8178128" y="4860772"/>
              <a:ext cx="210827" cy="301639"/>
            </a:xfrm>
            <a:prstGeom prst="straightConnector1">
              <a:avLst/>
            </a:prstGeom>
            <a:ln>
              <a:solidFill>
                <a:srgbClr val="00B05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直线箭头连接符 96">
              <a:extLst>
                <a:ext uri="{FF2B5EF4-FFF2-40B4-BE49-F238E27FC236}">
                  <a16:creationId xmlns:a16="http://schemas.microsoft.com/office/drawing/2014/main" id="{F8870B3F-9A69-324E-B118-F35CA5537C72}"/>
                </a:ext>
              </a:extLst>
            </p:cNvPr>
            <p:cNvCxnSpPr>
              <a:stCxn id="74" idx="2"/>
              <a:endCxn id="84" idx="0"/>
            </p:cNvCxnSpPr>
            <p:nvPr/>
          </p:nvCxnSpPr>
          <p:spPr>
            <a:xfrm flipH="1">
              <a:off x="8388955" y="4859094"/>
              <a:ext cx="192143" cy="303317"/>
            </a:xfrm>
            <a:prstGeom prst="straightConnector1">
              <a:avLst/>
            </a:prstGeom>
            <a:ln>
              <a:solidFill>
                <a:srgbClr val="00B05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直线箭头连接符 97">
              <a:extLst>
                <a:ext uri="{FF2B5EF4-FFF2-40B4-BE49-F238E27FC236}">
                  <a16:creationId xmlns:a16="http://schemas.microsoft.com/office/drawing/2014/main" id="{182F1C30-0D00-9740-8CCF-1552650F218B}"/>
                </a:ext>
              </a:extLst>
            </p:cNvPr>
            <p:cNvCxnSpPr>
              <a:stCxn id="74" idx="2"/>
              <a:endCxn id="88" idx="0"/>
            </p:cNvCxnSpPr>
            <p:nvPr/>
          </p:nvCxnSpPr>
          <p:spPr>
            <a:xfrm>
              <a:off x="8581098" y="4859094"/>
              <a:ext cx="213042" cy="303317"/>
            </a:xfrm>
            <a:prstGeom prst="straightConnector1">
              <a:avLst/>
            </a:prstGeom>
            <a:ln>
              <a:solidFill>
                <a:srgbClr val="00B05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直线箭头连接符 98">
              <a:extLst>
                <a:ext uri="{FF2B5EF4-FFF2-40B4-BE49-F238E27FC236}">
                  <a16:creationId xmlns:a16="http://schemas.microsoft.com/office/drawing/2014/main" id="{D39549F9-DA0B-0D4A-910F-F4C98679BCDD}"/>
                </a:ext>
              </a:extLst>
            </p:cNvPr>
            <p:cNvCxnSpPr>
              <a:stCxn id="75" idx="2"/>
              <a:endCxn id="88" idx="0"/>
            </p:cNvCxnSpPr>
            <p:nvPr/>
          </p:nvCxnSpPr>
          <p:spPr>
            <a:xfrm flipH="1">
              <a:off x="8794140" y="4859933"/>
              <a:ext cx="186121" cy="302478"/>
            </a:xfrm>
            <a:prstGeom prst="straightConnector1">
              <a:avLst/>
            </a:prstGeom>
            <a:ln>
              <a:solidFill>
                <a:srgbClr val="00B05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直线箭头连接符 99">
              <a:extLst>
                <a:ext uri="{FF2B5EF4-FFF2-40B4-BE49-F238E27FC236}">
                  <a16:creationId xmlns:a16="http://schemas.microsoft.com/office/drawing/2014/main" id="{A0681AF7-4187-4844-AB6F-2F67196C16C6}"/>
                </a:ext>
              </a:extLst>
            </p:cNvPr>
            <p:cNvCxnSpPr>
              <a:stCxn id="75" idx="2"/>
              <a:endCxn id="89" idx="0"/>
            </p:cNvCxnSpPr>
            <p:nvPr/>
          </p:nvCxnSpPr>
          <p:spPr>
            <a:xfrm>
              <a:off x="8980261" y="4859933"/>
              <a:ext cx="210867" cy="302477"/>
            </a:xfrm>
            <a:prstGeom prst="straightConnector1">
              <a:avLst/>
            </a:prstGeom>
            <a:ln>
              <a:solidFill>
                <a:srgbClr val="00B05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直线箭头连接符 100">
              <a:extLst>
                <a:ext uri="{FF2B5EF4-FFF2-40B4-BE49-F238E27FC236}">
                  <a16:creationId xmlns:a16="http://schemas.microsoft.com/office/drawing/2014/main" id="{CF38AAEB-2FB3-5343-9206-0E86D1635537}"/>
                </a:ext>
              </a:extLst>
            </p:cNvPr>
            <p:cNvCxnSpPr>
              <a:cxnSpLocks/>
              <a:stCxn id="76" idx="2"/>
              <a:endCxn id="89" idx="0"/>
            </p:cNvCxnSpPr>
            <p:nvPr/>
          </p:nvCxnSpPr>
          <p:spPr>
            <a:xfrm flipH="1">
              <a:off x="9191128" y="4859094"/>
              <a:ext cx="193131" cy="303316"/>
            </a:xfrm>
            <a:prstGeom prst="straightConnector1">
              <a:avLst/>
            </a:prstGeom>
            <a:ln>
              <a:solidFill>
                <a:srgbClr val="00B05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直线箭头连接符 101">
              <a:extLst>
                <a:ext uri="{FF2B5EF4-FFF2-40B4-BE49-F238E27FC236}">
                  <a16:creationId xmlns:a16="http://schemas.microsoft.com/office/drawing/2014/main" id="{AC7CA2D0-7AD7-1C48-BCB7-4B6169863161}"/>
                </a:ext>
              </a:extLst>
            </p:cNvPr>
            <p:cNvCxnSpPr>
              <a:cxnSpLocks/>
              <a:stCxn id="77" idx="2"/>
              <a:endCxn id="90" idx="0"/>
            </p:cNvCxnSpPr>
            <p:nvPr/>
          </p:nvCxnSpPr>
          <p:spPr>
            <a:xfrm>
              <a:off x="9783422" y="4859933"/>
              <a:ext cx="212575" cy="303440"/>
            </a:xfrm>
            <a:prstGeom prst="straightConnector1">
              <a:avLst/>
            </a:prstGeom>
            <a:ln>
              <a:solidFill>
                <a:srgbClr val="00B05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直线箭头连接符 102">
              <a:extLst>
                <a:ext uri="{FF2B5EF4-FFF2-40B4-BE49-F238E27FC236}">
                  <a16:creationId xmlns:a16="http://schemas.microsoft.com/office/drawing/2014/main" id="{65E7D8AB-E42C-AA4A-961F-6B7ADC96A5F4}"/>
                </a:ext>
              </a:extLst>
            </p:cNvPr>
            <p:cNvCxnSpPr>
              <a:stCxn id="78" idx="2"/>
              <a:endCxn id="90" idx="0"/>
            </p:cNvCxnSpPr>
            <p:nvPr/>
          </p:nvCxnSpPr>
          <p:spPr>
            <a:xfrm flipH="1">
              <a:off x="9995997" y="4858255"/>
              <a:ext cx="190395" cy="305118"/>
            </a:xfrm>
            <a:prstGeom prst="straightConnector1">
              <a:avLst/>
            </a:prstGeom>
            <a:ln>
              <a:solidFill>
                <a:srgbClr val="00B05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直线箭头连接符 103">
              <a:extLst>
                <a:ext uri="{FF2B5EF4-FFF2-40B4-BE49-F238E27FC236}">
                  <a16:creationId xmlns:a16="http://schemas.microsoft.com/office/drawing/2014/main" id="{6E5C43A2-3907-9244-A242-47E1471C60D2}"/>
                </a:ext>
              </a:extLst>
            </p:cNvPr>
            <p:cNvCxnSpPr>
              <a:cxnSpLocks/>
              <a:stCxn id="78" idx="2"/>
              <a:endCxn id="91" idx="0"/>
            </p:cNvCxnSpPr>
            <p:nvPr/>
          </p:nvCxnSpPr>
          <p:spPr>
            <a:xfrm>
              <a:off x="10186392" y="4858255"/>
              <a:ext cx="213105" cy="305118"/>
            </a:xfrm>
            <a:prstGeom prst="straightConnector1">
              <a:avLst/>
            </a:prstGeom>
            <a:ln>
              <a:solidFill>
                <a:srgbClr val="00B05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直线箭头连接符 104">
              <a:extLst>
                <a:ext uri="{FF2B5EF4-FFF2-40B4-BE49-F238E27FC236}">
                  <a16:creationId xmlns:a16="http://schemas.microsoft.com/office/drawing/2014/main" id="{4C43FFB2-1140-AC40-8008-15A79238BA6C}"/>
                </a:ext>
              </a:extLst>
            </p:cNvPr>
            <p:cNvCxnSpPr>
              <a:cxnSpLocks/>
              <a:stCxn id="79" idx="2"/>
              <a:endCxn id="91" idx="0"/>
            </p:cNvCxnSpPr>
            <p:nvPr/>
          </p:nvCxnSpPr>
          <p:spPr>
            <a:xfrm flipH="1">
              <a:off x="10399497" y="4859094"/>
              <a:ext cx="186058" cy="304279"/>
            </a:xfrm>
            <a:prstGeom prst="straightConnector1">
              <a:avLst/>
            </a:prstGeom>
            <a:ln>
              <a:solidFill>
                <a:srgbClr val="00B05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直线箭头连接符 105">
              <a:extLst>
                <a:ext uri="{FF2B5EF4-FFF2-40B4-BE49-F238E27FC236}">
                  <a16:creationId xmlns:a16="http://schemas.microsoft.com/office/drawing/2014/main" id="{ABF13EF9-4BFB-8349-ABA9-B0826D281969}"/>
                </a:ext>
              </a:extLst>
            </p:cNvPr>
            <p:cNvCxnSpPr>
              <a:stCxn id="79" idx="2"/>
              <a:endCxn id="92" idx="0"/>
            </p:cNvCxnSpPr>
            <p:nvPr/>
          </p:nvCxnSpPr>
          <p:spPr>
            <a:xfrm>
              <a:off x="10585555" y="4859094"/>
              <a:ext cx="210302" cy="304279"/>
            </a:xfrm>
            <a:prstGeom prst="straightConnector1">
              <a:avLst/>
            </a:prstGeom>
            <a:ln>
              <a:solidFill>
                <a:srgbClr val="00B05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直线箭头连接符 106">
              <a:extLst>
                <a:ext uri="{FF2B5EF4-FFF2-40B4-BE49-F238E27FC236}">
                  <a16:creationId xmlns:a16="http://schemas.microsoft.com/office/drawing/2014/main" id="{0E2E9A2A-E367-AC42-902A-019FDF4A4FF2}"/>
                </a:ext>
              </a:extLst>
            </p:cNvPr>
            <p:cNvCxnSpPr>
              <a:stCxn id="80" idx="2"/>
              <a:endCxn id="92" idx="0"/>
            </p:cNvCxnSpPr>
            <p:nvPr/>
          </p:nvCxnSpPr>
          <p:spPr>
            <a:xfrm flipH="1">
              <a:off x="10795857" y="4857416"/>
              <a:ext cx="192668" cy="305957"/>
            </a:xfrm>
            <a:prstGeom prst="straightConnector1">
              <a:avLst/>
            </a:prstGeom>
            <a:ln>
              <a:solidFill>
                <a:srgbClr val="00B05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直线箭头连接符 107">
              <a:extLst>
                <a:ext uri="{FF2B5EF4-FFF2-40B4-BE49-F238E27FC236}">
                  <a16:creationId xmlns:a16="http://schemas.microsoft.com/office/drawing/2014/main" id="{AAF369BC-B297-4842-99D7-8986CCCCD02C}"/>
                </a:ext>
              </a:extLst>
            </p:cNvPr>
            <p:cNvCxnSpPr>
              <a:stCxn id="80" idx="2"/>
              <a:endCxn id="93" idx="0"/>
            </p:cNvCxnSpPr>
            <p:nvPr/>
          </p:nvCxnSpPr>
          <p:spPr>
            <a:xfrm>
              <a:off x="10988525" y="4857416"/>
              <a:ext cx="205506" cy="307568"/>
            </a:xfrm>
            <a:prstGeom prst="straightConnector1">
              <a:avLst/>
            </a:prstGeom>
            <a:ln>
              <a:solidFill>
                <a:srgbClr val="00B05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直线箭头连接符 108">
              <a:extLst>
                <a:ext uri="{FF2B5EF4-FFF2-40B4-BE49-F238E27FC236}">
                  <a16:creationId xmlns:a16="http://schemas.microsoft.com/office/drawing/2014/main" id="{4EFC9CA4-E94F-8C48-95AC-359324156B3F}"/>
                </a:ext>
              </a:extLst>
            </p:cNvPr>
            <p:cNvCxnSpPr>
              <a:stCxn id="81" idx="2"/>
              <a:endCxn id="93" idx="0"/>
            </p:cNvCxnSpPr>
            <p:nvPr/>
          </p:nvCxnSpPr>
          <p:spPr>
            <a:xfrm flipH="1">
              <a:off x="11194031" y="4858255"/>
              <a:ext cx="193657" cy="306729"/>
            </a:xfrm>
            <a:prstGeom prst="straightConnector1">
              <a:avLst/>
            </a:prstGeom>
            <a:ln>
              <a:solidFill>
                <a:srgbClr val="00B05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直线箭头连接符 57">
              <a:extLst>
                <a:ext uri="{FF2B5EF4-FFF2-40B4-BE49-F238E27FC236}">
                  <a16:creationId xmlns:a16="http://schemas.microsoft.com/office/drawing/2014/main" id="{18133933-6F43-5D40-A98E-3B15DB6B3DEA}"/>
                </a:ext>
              </a:extLst>
            </p:cNvPr>
            <p:cNvCxnSpPr>
              <a:cxnSpLocks/>
              <a:stCxn id="77" idx="2"/>
              <a:endCxn id="112" idx="0"/>
            </p:cNvCxnSpPr>
            <p:nvPr/>
          </p:nvCxnSpPr>
          <p:spPr>
            <a:xfrm flipH="1">
              <a:off x="9593303" y="4859933"/>
              <a:ext cx="190119" cy="305051"/>
            </a:xfrm>
            <a:prstGeom prst="straightConnector1">
              <a:avLst/>
            </a:prstGeom>
            <a:ln>
              <a:solidFill>
                <a:srgbClr val="00B05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直线箭头连接符 54">
              <a:extLst>
                <a:ext uri="{FF2B5EF4-FFF2-40B4-BE49-F238E27FC236}">
                  <a16:creationId xmlns:a16="http://schemas.microsoft.com/office/drawing/2014/main" id="{9D04C7A6-776D-EE4B-B7CB-16F9D771E081}"/>
                </a:ext>
              </a:extLst>
            </p:cNvPr>
            <p:cNvCxnSpPr>
              <a:cxnSpLocks/>
              <a:stCxn id="76" idx="2"/>
              <a:endCxn id="112" idx="0"/>
            </p:cNvCxnSpPr>
            <p:nvPr/>
          </p:nvCxnSpPr>
          <p:spPr>
            <a:xfrm>
              <a:off x="9384259" y="4859094"/>
              <a:ext cx="209044" cy="305890"/>
            </a:xfrm>
            <a:prstGeom prst="straightConnector1">
              <a:avLst/>
            </a:prstGeom>
            <a:ln>
              <a:solidFill>
                <a:srgbClr val="00B05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2" name="文本框 111">
              <a:extLst>
                <a:ext uri="{FF2B5EF4-FFF2-40B4-BE49-F238E27FC236}">
                  <a16:creationId xmlns:a16="http://schemas.microsoft.com/office/drawing/2014/main" id="{E5286727-143F-3D4B-9632-3C6BCD33585C}"/>
                </a:ext>
              </a:extLst>
            </p:cNvPr>
            <p:cNvSpPr txBox="1"/>
            <p:nvPr/>
          </p:nvSpPr>
          <p:spPr>
            <a:xfrm>
              <a:off x="9462493" y="5164984"/>
              <a:ext cx="261620" cy="275590"/>
            </a:xfrm>
            <a:prstGeom prst="rect">
              <a:avLst/>
            </a:prstGeom>
            <a:noFill/>
            <a:ln>
              <a:solidFill>
                <a:srgbClr val="FF2600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FF0000"/>
                  </a:solidFill>
                </a:rPr>
                <a:t>5.5</a:t>
              </a:r>
              <a:endParaRPr kumimoji="1" lang="zh-CN" altLang="en-US" sz="1200" dirty="0">
                <a:solidFill>
                  <a:srgbClr val="FF0000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3" name="表格 112">
                <a:extLst>
                  <a:ext uri="{FF2B5EF4-FFF2-40B4-BE49-F238E27FC236}">
                    <a16:creationId xmlns:a16="http://schemas.microsoft.com/office/drawing/2014/main" id="{E9037174-328E-AC47-9FB8-C1E059D3330A}"/>
                  </a:ext>
                </a:extLst>
              </p:cNvPr>
              <p:cNvGraphicFramePr>
                <a:graphicFrameLocks noGrp="1"/>
              </p:cNvGraphicFramePr>
              <p:nvPr>
                <p:custDataLst>
                  <p:tags r:id="rId2"/>
                </p:custDataLst>
                <p:extLst>
                  <p:ext uri="{D42A27DB-BD31-4B8C-83A1-F6EECF244321}">
                    <p14:modId xmlns:p14="http://schemas.microsoft.com/office/powerpoint/2010/main" val="959211913"/>
                  </p:ext>
                </p:extLst>
              </p:nvPr>
            </p:nvGraphicFramePr>
            <p:xfrm>
              <a:off x="580522" y="2328861"/>
              <a:ext cx="5515478" cy="350266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0792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8972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8972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8972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8972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492511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48694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489728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489728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489728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</a:tblGrid>
                  <a:tr h="280837"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阈值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kern="100" dirty="0">
                              <a:effectLst/>
                            </a:rPr>
                            <a:t>(cm)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4.35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4.65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4.95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5.1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5.5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5.9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6.1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6.7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7.45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0837"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left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200" kern="100" dirty="0">
                              <a:effectLst/>
                            </a:rPr>
                            <a:t>样本数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2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3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6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8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9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0837"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left</m:t>
                                    </m:r>
                                  </m:sub>
                                </m:sSub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se</m:t>
                                </m:r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1/1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2/2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2/3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2</a:t>
                          </a:r>
                          <a:r>
                            <a:rPr lang="en-US" sz="1200" kern="100" dirty="0">
                              <a:effectLst/>
                            </a:rPr>
                            <a:t>/4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3</a:t>
                          </a:r>
                          <a:r>
                            <a:rPr lang="en-US" sz="1200" kern="100" dirty="0">
                              <a:effectLst/>
                            </a:rPr>
                            <a:t>/5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3</a:t>
                          </a:r>
                          <a:r>
                            <a:rPr lang="en-US" sz="1200" kern="100" dirty="0">
                              <a:effectLst/>
                            </a:rPr>
                            <a:t>/6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3</a:t>
                          </a:r>
                          <a:r>
                            <a:rPr lang="en-US" sz="1200" kern="100" dirty="0">
                              <a:effectLst/>
                            </a:rPr>
                            <a:t>/7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3</a:t>
                          </a:r>
                          <a:r>
                            <a:rPr lang="en-US" sz="1200" kern="100" dirty="0">
                              <a:effectLst/>
                            </a:rPr>
                            <a:t>/8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3/9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80837"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left</m:t>
                                    </m:r>
                                  </m:sub>
                                </m:sSub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ve</m:t>
                                </m:r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0/1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0/2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0/3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1</a:t>
                          </a:r>
                          <a:r>
                            <a:rPr lang="en-US" sz="1200" kern="100" dirty="0">
                              <a:effectLst/>
                            </a:rPr>
                            <a:t>/4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1</a:t>
                          </a:r>
                          <a:r>
                            <a:rPr lang="en-US" sz="1200" kern="100" dirty="0">
                              <a:effectLst/>
                            </a:rPr>
                            <a:t>/5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1</a:t>
                          </a:r>
                          <a:r>
                            <a:rPr lang="en-US" sz="1200" kern="100" dirty="0">
                              <a:effectLst/>
                            </a:rPr>
                            <a:t>/6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1</a:t>
                          </a:r>
                          <a:r>
                            <a:rPr lang="en-US" sz="1200" kern="100" dirty="0">
                              <a:effectLst/>
                            </a:rPr>
                            <a:t>/7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2</a:t>
                          </a:r>
                          <a:r>
                            <a:rPr lang="en-US" sz="1200" kern="100" dirty="0">
                              <a:effectLst/>
                            </a:rPr>
                            <a:t>/8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3/9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80837"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left</m:t>
                                    </m:r>
                                  </m:sub>
                                </m:sSub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vi</m:t>
                                </m:r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0/1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0/2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1/3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1/4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1/5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2/6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3/7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3/8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3/9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80837"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Gini</m:t>
                                </m:r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left</m:t>
                                    </m:r>
                                  </m:sub>
                                </m:sSub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0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0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0.444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62</a:t>
                          </a: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5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56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611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612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656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0.667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07361"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right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200" kern="100">
                              <a:effectLst/>
                            </a:rPr>
                            <a:t>样本数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9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8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6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07361"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right</m:t>
                                    </m:r>
                                  </m:sub>
                                </m:sSub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se</m:t>
                                </m:r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2</a:t>
                          </a:r>
                          <a:r>
                            <a:rPr lang="en-US" sz="1200" kern="100" dirty="0">
                              <a:effectLst/>
                            </a:rPr>
                            <a:t>/9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1</a:t>
                          </a:r>
                          <a:r>
                            <a:rPr lang="en-US" sz="1200" kern="100" dirty="0">
                              <a:effectLst/>
                            </a:rPr>
                            <a:t>/8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1</a:t>
                          </a:r>
                          <a:r>
                            <a:rPr lang="en-US" sz="1200" kern="100" dirty="0">
                              <a:effectLst/>
                            </a:rPr>
                            <a:t>/7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1/6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0/5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0/4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0/3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0/2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0/1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07361"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right</m:t>
                                    </m:r>
                                  </m:sub>
                                </m:sSub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ve</m:t>
                                </m:r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3</a:t>
                          </a:r>
                          <a:r>
                            <a:rPr lang="en-US" sz="1200" kern="100" dirty="0">
                              <a:effectLst/>
                            </a:rPr>
                            <a:t>/9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3</a:t>
                          </a:r>
                          <a:r>
                            <a:rPr lang="en-US" sz="1200" kern="100" dirty="0">
                              <a:effectLst/>
                            </a:rPr>
                            <a:t>/8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3</a:t>
                          </a:r>
                          <a:r>
                            <a:rPr lang="en-US" sz="1200" kern="100" dirty="0">
                              <a:effectLst/>
                            </a:rPr>
                            <a:t>/7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2</a:t>
                          </a:r>
                          <a:r>
                            <a:rPr lang="en-US" sz="1200" kern="100" dirty="0">
                              <a:effectLst/>
                            </a:rPr>
                            <a:t>/6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2/5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2/4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2/3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1/2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0/1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07361"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right</m:t>
                                    </m:r>
                                  </m:sub>
                                </m:sSub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vi</m:t>
                                </m:r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4/9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4/8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3/7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3/6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3/5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2/4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1/3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1/2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1/1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307361"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Gini</m:t>
                                </m:r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right</m:t>
                                    </m:r>
                                  </m:sub>
                                </m:sSub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solidFill>
                                <a:srgbClr val="FF0000"/>
                              </a:solidFill>
                              <a:effectLst/>
                            </a:rPr>
                            <a:t>0.642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594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0.6</a:t>
                          </a:r>
                          <a:r>
                            <a:rPr lang="en-US" alt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12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0.611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48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0.5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0.444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0.5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280837"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zh-CN" sz="1200" b="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4,</m:t>
                                    </m:r>
                                    <m:r>
                                      <a:rPr lang="en-US" altLang="zh-CN" sz="1200" b="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i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578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475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562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6</a:t>
                          </a:r>
                          <a:r>
                            <a:rPr lang="en-US" sz="1200" kern="100" dirty="0">
                              <a:effectLst/>
                            </a:rPr>
                            <a:t>17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52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567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562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625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0.600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3" name="表格 112">
                <a:extLst>
                  <a:ext uri="{FF2B5EF4-FFF2-40B4-BE49-F238E27FC236}">
                    <a16:creationId xmlns:a16="http://schemas.microsoft.com/office/drawing/2014/main" id="{E9037174-328E-AC47-9FB8-C1E059D3330A}"/>
                  </a:ext>
                </a:extLst>
              </p:cNvPr>
              <p:cNvGraphicFramePr>
                <a:graphicFrameLocks noGrp="1"/>
              </p:cNvGraphicFramePr>
              <p:nvPr>
                <p:custDataLst>
                  <p:tags r:id="rId8"/>
                </p:custDataLst>
                <p:extLst>
                  <p:ext uri="{D42A27DB-BD31-4B8C-83A1-F6EECF244321}">
                    <p14:modId xmlns:p14="http://schemas.microsoft.com/office/powerpoint/2010/main" val="959211913"/>
                  </p:ext>
                </p:extLst>
              </p:nvPr>
            </p:nvGraphicFramePr>
            <p:xfrm>
              <a:off x="580522" y="2328861"/>
              <a:ext cx="5515478" cy="350266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10792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8972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8972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8972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8972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492511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486945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489728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489728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489728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</a:tblGrid>
                  <a:tr h="28083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9"/>
                          <a:stretch>
                            <a:fillRect t="-4545" r="-403448" b="-117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4.35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4.65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4.95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5.1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5.5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5.9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6.1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6.7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7.45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083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9"/>
                          <a:stretch>
                            <a:fillRect t="-104545" r="-403448" b="-107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2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3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6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8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9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083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9"/>
                          <a:stretch>
                            <a:fillRect t="-195652" r="-403448" b="-9304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1/1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2/2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2/3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2</a:t>
                          </a:r>
                          <a:r>
                            <a:rPr lang="en-US" sz="1200" kern="100" dirty="0">
                              <a:effectLst/>
                            </a:rPr>
                            <a:t>/4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3</a:t>
                          </a:r>
                          <a:r>
                            <a:rPr lang="en-US" sz="1200" kern="100" dirty="0">
                              <a:effectLst/>
                            </a:rPr>
                            <a:t>/5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3</a:t>
                          </a:r>
                          <a:r>
                            <a:rPr lang="en-US" sz="1200" kern="100" dirty="0">
                              <a:effectLst/>
                            </a:rPr>
                            <a:t>/6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3</a:t>
                          </a:r>
                          <a:r>
                            <a:rPr lang="en-US" sz="1200" kern="100" dirty="0">
                              <a:effectLst/>
                            </a:rPr>
                            <a:t>/7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3</a:t>
                          </a:r>
                          <a:r>
                            <a:rPr lang="en-US" sz="1200" kern="100" dirty="0">
                              <a:effectLst/>
                            </a:rPr>
                            <a:t>/8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3/9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8083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9"/>
                          <a:stretch>
                            <a:fillRect t="-309091" r="-403448" b="-87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0/1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0/2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0/3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1</a:t>
                          </a:r>
                          <a:r>
                            <a:rPr lang="en-US" sz="1200" kern="100" dirty="0">
                              <a:effectLst/>
                            </a:rPr>
                            <a:t>/4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1</a:t>
                          </a:r>
                          <a:r>
                            <a:rPr lang="en-US" sz="1200" kern="100" dirty="0">
                              <a:effectLst/>
                            </a:rPr>
                            <a:t>/5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1</a:t>
                          </a:r>
                          <a:r>
                            <a:rPr lang="en-US" sz="1200" kern="100" dirty="0">
                              <a:effectLst/>
                            </a:rPr>
                            <a:t>/6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1</a:t>
                          </a:r>
                          <a:r>
                            <a:rPr lang="en-US" sz="1200" kern="100" dirty="0">
                              <a:effectLst/>
                            </a:rPr>
                            <a:t>/7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2</a:t>
                          </a:r>
                          <a:r>
                            <a:rPr lang="en-US" sz="1200" kern="100" dirty="0">
                              <a:effectLst/>
                            </a:rPr>
                            <a:t>/8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3/9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8083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9"/>
                          <a:stretch>
                            <a:fillRect t="-409091" r="-403448" b="-77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0/1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0/2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1/3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1/4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1/5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2/6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3/7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3/8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3/9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8083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9"/>
                          <a:stretch>
                            <a:fillRect t="-509091" r="-403448" b="-67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0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0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0.444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62</a:t>
                          </a: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5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56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611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612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656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0.667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0736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9"/>
                          <a:stretch>
                            <a:fillRect t="-536000" r="-403448" b="-49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9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8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6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0736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9"/>
                          <a:stretch>
                            <a:fillRect t="-662500" r="-403448" b="-4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2</a:t>
                          </a:r>
                          <a:r>
                            <a:rPr lang="en-US" sz="1200" kern="100" dirty="0">
                              <a:effectLst/>
                            </a:rPr>
                            <a:t>/9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1</a:t>
                          </a:r>
                          <a:r>
                            <a:rPr lang="en-US" sz="1200" kern="100" dirty="0">
                              <a:effectLst/>
                            </a:rPr>
                            <a:t>/8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1</a:t>
                          </a:r>
                          <a:r>
                            <a:rPr lang="en-US" sz="1200" kern="100" dirty="0">
                              <a:effectLst/>
                            </a:rPr>
                            <a:t>/7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1/6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0/5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0/4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0/3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0/2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0/1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0736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9"/>
                          <a:stretch>
                            <a:fillRect t="-762500" r="-403448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3</a:t>
                          </a:r>
                          <a:r>
                            <a:rPr lang="en-US" sz="1200" kern="100" dirty="0">
                              <a:effectLst/>
                            </a:rPr>
                            <a:t>/9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3</a:t>
                          </a:r>
                          <a:r>
                            <a:rPr lang="en-US" sz="1200" kern="100" dirty="0">
                              <a:effectLst/>
                            </a:rPr>
                            <a:t>/8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3</a:t>
                          </a:r>
                          <a:r>
                            <a:rPr lang="en-US" sz="1200" kern="100" dirty="0">
                              <a:effectLst/>
                            </a:rPr>
                            <a:t>/7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2</a:t>
                          </a:r>
                          <a:r>
                            <a:rPr lang="en-US" sz="1200" kern="100" dirty="0">
                              <a:effectLst/>
                            </a:rPr>
                            <a:t>/6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2/5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2/4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2/3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1/2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0/1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0736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9"/>
                          <a:stretch>
                            <a:fillRect t="-862500" r="-403448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4/9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4/8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3/7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3/6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3/5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2/4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1/3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1/2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1/1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30736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9"/>
                          <a:stretch>
                            <a:fillRect t="-924000" r="-403448" b="-1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solidFill>
                                <a:srgbClr val="FF0000"/>
                              </a:solidFill>
                              <a:effectLst/>
                            </a:rPr>
                            <a:t>0.642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594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0.6</a:t>
                          </a:r>
                          <a:r>
                            <a:rPr lang="en-US" alt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12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0.611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48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0.5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0.444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0.5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solidFill>
                                <a:srgbClr val="FF0000"/>
                              </a:solidFill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28083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9"/>
                          <a:stretch>
                            <a:fillRect t="-1163636" r="-403448" b="-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578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475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562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6</a:t>
                          </a:r>
                          <a:r>
                            <a:rPr lang="en-US" sz="1200" kern="100" dirty="0">
                              <a:effectLst/>
                            </a:rPr>
                            <a:t>17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52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567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562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625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0.600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0" name="圆角矩形 119">
            <a:extLst>
              <a:ext uri="{FF2B5EF4-FFF2-40B4-BE49-F238E27FC236}">
                <a16:creationId xmlns:a16="http://schemas.microsoft.com/office/drawing/2014/main" id="{37604892-3402-024E-A0FC-EA4D4104DEB6}"/>
              </a:ext>
            </a:extLst>
          </p:cNvPr>
          <p:cNvSpPr/>
          <p:nvPr/>
        </p:nvSpPr>
        <p:spPr>
          <a:xfrm>
            <a:off x="3631688" y="2328861"/>
            <a:ext cx="500045" cy="1650393"/>
          </a:xfrm>
          <a:prstGeom prst="roundRect">
            <a:avLst/>
          </a:prstGeom>
          <a:noFill/>
          <a:ln w="28575">
            <a:solidFill>
              <a:srgbClr val="FF2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1" name="圆角矩形 120">
            <a:extLst>
              <a:ext uri="{FF2B5EF4-FFF2-40B4-BE49-F238E27FC236}">
                <a16:creationId xmlns:a16="http://schemas.microsoft.com/office/drawing/2014/main" id="{9D8E0E29-C5A8-4541-A3B0-4012AB826609}"/>
              </a:ext>
            </a:extLst>
          </p:cNvPr>
          <p:cNvSpPr/>
          <p:nvPr/>
        </p:nvSpPr>
        <p:spPr>
          <a:xfrm>
            <a:off x="7577040" y="3979254"/>
            <a:ext cx="2008032" cy="900281"/>
          </a:xfrm>
          <a:prstGeom prst="roundRect">
            <a:avLst>
              <a:gd name="adj" fmla="val 3596"/>
            </a:avLst>
          </a:prstGeom>
          <a:noFill/>
          <a:ln w="28575">
            <a:solidFill>
              <a:srgbClr val="FF2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22" name="圆角矩形 121">
            <a:extLst>
              <a:ext uri="{FF2B5EF4-FFF2-40B4-BE49-F238E27FC236}">
                <a16:creationId xmlns:a16="http://schemas.microsoft.com/office/drawing/2014/main" id="{5D4763F6-2B61-B340-B2DA-BF4A3A213BB5}"/>
              </a:ext>
            </a:extLst>
          </p:cNvPr>
          <p:cNvSpPr/>
          <p:nvPr/>
        </p:nvSpPr>
        <p:spPr>
          <a:xfrm>
            <a:off x="3631688" y="4032220"/>
            <a:ext cx="500045" cy="1496514"/>
          </a:xfrm>
          <a:prstGeom prst="roundRect">
            <a:avLst/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70C0"/>
              </a:solidFill>
            </a:endParaRPr>
          </a:p>
        </p:txBody>
      </p:sp>
      <p:sp>
        <p:nvSpPr>
          <p:cNvPr id="123" name="圆角矩形 122">
            <a:extLst>
              <a:ext uri="{FF2B5EF4-FFF2-40B4-BE49-F238E27FC236}">
                <a16:creationId xmlns:a16="http://schemas.microsoft.com/office/drawing/2014/main" id="{9DAEA8F7-62C5-D747-9778-943FCE37D854}"/>
              </a:ext>
            </a:extLst>
          </p:cNvPr>
          <p:cNvSpPr/>
          <p:nvPr/>
        </p:nvSpPr>
        <p:spPr>
          <a:xfrm>
            <a:off x="9609354" y="3979254"/>
            <a:ext cx="1970997" cy="900279"/>
          </a:xfrm>
          <a:prstGeom prst="roundRect">
            <a:avLst>
              <a:gd name="adj" fmla="val 1620"/>
            </a:avLst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70C0"/>
              </a:solidFill>
            </a:endParaRPr>
          </a:p>
        </p:txBody>
      </p:sp>
      <p:sp>
        <p:nvSpPr>
          <p:cNvPr id="124" name="圆角矩形 123">
            <a:extLst>
              <a:ext uri="{FF2B5EF4-FFF2-40B4-BE49-F238E27FC236}">
                <a16:creationId xmlns:a16="http://schemas.microsoft.com/office/drawing/2014/main" id="{AA3BAB89-3087-D149-9579-2470F96E9243}"/>
              </a:ext>
            </a:extLst>
          </p:cNvPr>
          <p:cNvSpPr/>
          <p:nvPr/>
        </p:nvSpPr>
        <p:spPr>
          <a:xfrm>
            <a:off x="3631687" y="5537201"/>
            <a:ext cx="500045" cy="302791"/>
          </a:xfrm>
          <a:prstGeom prst="roundRect">
            <a:avLst/>
          </a:prstGeom>
          <a:noFill/>
          <a:ln w="28575">
            <a:solidFill>
              <a:srgbClr val="FFC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70C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9" grpId="0"/>
      <p:bldP spid="70" grpId="0" animBg="1"/>
      <p:bldP spid="120" grpId="0" animBg="1"/>
      <p:bldP spid="121" grpId="0" animBg="1"/>
      <p:bldP spid="122" grpId="0" animBg="1"/>
      <p:bldP spid="123" grpId="0" animBg="1"/>
      <p:bldP spid="12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顶角 12"/>
          <p:cNvSpPr/>
          <p:nvPr/>
        </p:nvSpPr>
        <p:spPr>
          <a:xfrm rot="5400000">
            <a:off x="2807673" y="-2171958"/>
            <a:ext cx="480654" cy="6096004"/>
          </a:xfrm>
          <a:prstGeom prst="round2SameRect">
            <a:avLst>
              <a:gd name="adj1" fmla="val 37365"/>
              <a:gd name="adj2" fmla="val 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491223" y="1418870"/>
            <a:ext cx="8219018" cy="1359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基于连续特征的节点分裂</a:t>
            </a:r>
            <a:r>
              <a:rPr kumimoji="1"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kumimoji="1"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二叉树</a:t>
            </a:r>
          </a:p>
          <a:p>
            <a:pPr marL="952500" lvl="1" indent="-342900">
              <a:lnSpc>
                <a:spcPct val="120000"/>
              </a:lnSpc>
              <a:buClr>
                <a:srgbClr val="0070C0"/>
              </a:buClr>
              <a:buFont typeface="系统字体"/>
              <a:buChar char="-"/>
            </a:pPr>
            <a:endParaRPr kumimoji="1" lang="en-US" altLang="zh-CN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62100" lvl="2" indent="-342900">
              <a:lnSpc>
                <a:spcPct val="120000"/>
              </a:lnSpc>
              <a:buClr>
                <a:srgbClr val="0070C0"/>
              </a:buClr>
              <a:buFont typeface="系统字体"/>
              <a:buChar char="-"/>
            </a:pPr>
            <a:endParaRPr kumimoji="1" lang="en-US" altLang="zh-C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562100" lvl="2" indent="-342900">
              <a:lnSpc>
                <a:spcPct val="120000"/>
              </a:lnSpc>
              <a:buClr>
                <a:srgbClr val="0070C0"/>
              </a:buClr>
              <a:buFont typeface="系统字体"/>
              <a:buChar char="-"/>
            </a:pPr>
            <a:endParaRPr kumimoji="1" lang="en-US" altLang="zh-CN" sz="16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445973" y="631423"/>
            <a:ext cx="5654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例题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思源黑体 CN Medium" panose="020B0600000000000000" pitchFamily="34" charset="-122"/>
              </a:rPr>
              <a:t>——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决策树生成、剪枝与测试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2600775"/>
                  </p:ext>
                </p:extLst>
              </p:nvPr>
            </p:nvGraphicFramePr>
            <p:xfrm>
              <a:off x="6712805" y="2164522"/>
              <a:ext cx="4874775" cy="1057322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70954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1652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1652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1652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1652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416523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416523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416523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416523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416523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416523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</a:tblGrid>
                  <a:tr h="289221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400" b="1" i="1" kern="10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 kern="10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sz="1400" b="0" i="1" kern="10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类别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 err="1">
                              <a:effectLst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 err="1">
                              <a:effectLst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 err="1">
                              <a:effectLst/>
                            </a:rPr>
                            <a:t>v</a:t>
                          </a:r>
                          <a:r>
                            <a:rPr lang="en-US" sz="1200" kern="100" dirty="0" err="1">
                              <a:effectLst/>
                            </a:rPr>
                            <a:t>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se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se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se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7.0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6.4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5.8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7.9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6.0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4.9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5.0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4.3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4.4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5.2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5.1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6.9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4.8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1.4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1.1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1.3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02600775"/>
                  </p:ext>
                </p:extLst>
              </p:nvPr>
            </p:nvGraphicFramePr>
            <p:xfrm>
              <a:off x="6712805" y="2164522"/>
              <a:ext cx="4874775" cy="1057322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70954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1652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1652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1652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1652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416523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416523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416523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416523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416523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416523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</a:tblGrid>
                  <a:tr h="2895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t="-4348" r="-591071" b="-2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69697" t="-4348" r="-903030" b="-2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69697" t="-4348" r="-803030" b="-2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69697" t="-4348" r="-703030" b="-2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469697" t="-4348" r="-603030" b="-2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569697" t="-4348" r="-503030" b="-2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690625" t="-4348" r="-418750" b="-2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766667" t="-4348" r="-306061" b="-2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866667" t="-4348" r="-206061" b="-2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966667" t="-4348" r="-106061" b="-28695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066667" t="-4348" r="-6061" b="-28695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类别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 err="1">
                              <a:effectLst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 err="1">
                              <a:effectLst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 err="1">
                              <a:effectLst/>
                            </a:rPr>
                            <a:t>v</a:t>
                          </a:r>
                          <a:r>
                            <a:rPr lang="en-US" sz="1200" kern="100" dirty="0" err="1">
                              <a:effectLst/>
                            </a:rPr>
                            <a:t>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se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se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se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3"/>
                          <a:stretch>
                            <a:fillRect t="-220000" r="-591071" b="-1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7.0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6.4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5.8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7.9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6.0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4.9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5.0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4.3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4.4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5.2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3"/>
                          <a:stretch>
                            <a:fillRect t="-304762" r="-591071" b="-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5.1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6.9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4.8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1.4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1.1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1.3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3684289"/>
                  </p:ext>
                </p:extLst>
              </p:nvPr>
            </p:nvGraphicFramePr>
            <p:xfrm>
              <a:off x="634883" y="2171148"/>
              <a:ext cx="5515478" cy="350266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21588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3744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3744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3744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3744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37449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537449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537449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537449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280837"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阈值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kern="100" dirty="0">
                              <a:effectLst/>
                            </a:rPr>
                            <a:t>(cm)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1.2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1.35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1.45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3.0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4.6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4.75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4.95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6.0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0837"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left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200" kern="100" dirty="0">
                              <a:effectLst/>
                            </a:rPr>
                            <a:t>样本数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2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3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6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8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9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0837"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left</m:t>
                                    </m:r>
                                  </m:sub>
                                </m:sSub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se</m:t>
                                </m:r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1/1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2/2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2</a:t>
                          </a:r>
                          <a:r>
                            <a:rPr lang="en-US" sz="1200" kern="100" dirty="0">
                              <a:effectLst/>
                            </a:rPr>
                            <a:t>/3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3</a:t>
                          </a:r>
                          <a:r>
                            <a:rPr lang="en-US" sz="1200" kern="100" dirty="0">
                              <a:effectLst/>
                            </a:rPr>
                            <a:t>/4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3</a:t>
                          </a:r>
                          <a:r>
                            <a:rPr lang="en-US" sz="1200" kern="100" dirty="0">
                              <a:effectLst/>
                            </a:rPr>
                            <a:t>/6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3</a:t>
                          </a:r>
                          <a:r>
                            <a:rPr lang="en-US" sz="1200" kern="100" dirty="0">
                              <a:effectLst/>
                            </a:rPr>
                            <a:t>/7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3</a:t>
                          </a:r>
                          <a:r>
                            <a:rPr lang="en-US" sz="1200" kern="100" dirty="0">
                              <a:effectLst/>
                            </a:rPr>
                            <a:t>/8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3</a:t>
                          </a:r>
                          <a:r>
                            <a:rPr lang="en-US" sz="1200" kern="100" dirty="0">
                              <a:effectLst/>
                            </a:rPr>
                            <a:t>/9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80837"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left</m:t>
                                    </m:r>
                                  </m:sub>
                                </m:sSub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ve</m:t>
                                </m:r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0/1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0/2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1</a:t>
                          </a:r>
                          <a:r>
                            <a:rPr lang="en-US" sz="1200" kern="100" dirty="0">
                              <a:effectLst/>
                            </a:rPr>
                            <a:t>/3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1</a:t>
                          </a:r>
                          <a:r>
                            <a:rPr lang="en-US" sz="1200" kern="100" dirty="0">
                              <a:effectLst/>
                            </a:rPr>
                            <a:t>/4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2</a:t>
                          </a:r>
                          <a:r>
                            <a:rPr lang="en-US" sz="1200" kern="100" dirty="0">
                              <a:effectLst/>
                            </a:rPr>
                            <a:t>/6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3</a:t>
                          </a:r>
                          <a:r>
                            <a:rPr lang="en-US" sz="1200" kern="100" dirty="0">
                              <a:effectLst/>
                            </a:rPr>
                            <a:t>/7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3</a:t>
                          </a:r>
                          <a:r>
                            <a:rPr lang="en-US" sz="1200" kern="100" dirty="0">
                              <a:effectLst/>
                            </a:rPr>
                            <a:t>/8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3</a:t>
                          </a:r>
                          <a:r>
                            <a:rPr lang="en-US" sz="1200" kern="100" dirty="0">
                              <a:effectLst/>
                            </a:rPr>
                            <a:t>/9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80837"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left</m:t>
                                    </m:r>
                                  </m:sub>
                                </m:sSub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vi</m:t>
                                </m:r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0/1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0/2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0/3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0/4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1/6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1/7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2/8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3/9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80837"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Gini</m:t>
                                </m:r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left</m:t>
                                    </m:r>
                                  </m:sub>
                                </m:sSub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0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0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0</a:t>
                          </a:r>
                          <a:r>
                            <a:rPr lang="en-US" alt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.444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0</a:t>
                          </a:r>
                          <a:r>
                            <a:rPr lang="en-US" alt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.375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611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612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0.6</a:t>
                          </a:r>
                          <a:r>
                            <a:rPr lang="en-US" alt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56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0.6</a:t>
                          </a:r>
                          <a:r>
                            <a:rPr lang="en-US" alt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67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07361"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right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200" kern="100">
                              <a:effectLst/>
                            </a:rPr>
                            <a:t>样本数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9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8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6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4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3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2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07361"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right</m:t>
                                    </m:r>
                                  </m:sub>
                                </m:sSub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se</m:t>
                                </m:r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2</a:t>
                          </a:r>
                          <a:r>
                            <a:rPr lang="en-US" sz="1200" kern="100" dirty="0">
                              <a:effectLst/>
                            </a:rPr>
                            <a:t>/9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1</a:t>
                          </a:r>
                          <a:r>
                            <a:rPr lang="en-US" sz="1200" kern="100" dirty="0">
                              <a:effectLst/>
                            </a:rPr>
                            <a:t>/8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1/7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0/6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0/4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0/3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0/2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0/1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07361"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right</m:t>
                                    </m:r>
                                  </m:sub>
                                </m:sSub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ve</m:t>
                                </m:r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3</a:t>
                          </a:r>
                          <a:r>
                            <a:rPr lang="en-US" sz="1200" kern="100" dirty="0">
                              <a:effectLst/>
                            </a:rPr>
                            <a:t>/9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3</a:t>
                          </a:r>
                          <a:r>
                            <a:rPr lang="en-US" sz="1200" kern="100" dirty="0">
                              <a:effectLst/>
                            </a:rPr>
                            <a:t>/8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2/7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2/6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1/4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0/3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0/2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0/1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07361"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𝑃</m:t>
                                </m:r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right</m:t>
                                    </m:r>
                                  </m:sub>
                                </m:sSub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m:rPr>
                                    <m:sty m:val="p"/>
                                  </m:rP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vi</m:t>
                                </m:r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4/9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4/8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4/7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4/6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3/4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3/3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2/2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1/1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307361"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sty m:val="p"/>
                                  </m:rP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Gini</m:t>
                                </m:r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m:rPr>
                                        <m:sty m:val="p"/>
                                      </m:rP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right</m:t>
                                    </m:r>
                                  </m:sub>
                                </m:sSub>
                                <m:r>
                                  <a:rPr lang="en-US" sz="1200" kern="100">
                                    <a:effectLst/>
                                    <a:latin typeface="Cambria Math" panose="02040503050406030204" pitchFamily="18" charset="0"/>
                                  </a:rPr>
                                  <m:t>)</m:t>
                                </m:r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0.642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594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0.571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0.444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0.375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0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0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0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280837"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zh-CN" sz="1200" b="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4,</m:t>
                                    </m:r>
                                    <m:r>
                                      <a:rPr lang="en-US" altLang="zh-CN" sz="1200" b="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i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0.578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475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533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417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0.5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17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0.4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28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0.5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25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600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343684289"/>
                  </p:ext>
                </p:extLst>
              </p:nvPr>
            </p:nvGraphicFramePr>
            <p:xfrm>
              <a:off x="634883" y="2171148"/>
              <a:ext cx="5515478" cy="350266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21588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3744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3744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3744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3744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37449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537449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537449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537449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28083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4"/>
                          <a:stretch>
                            <a:fillRect t="-4545" r="-356250" b="-117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1.2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1.35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1.45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3.0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4.6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4.75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4.95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6.0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083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4"/>
                          <a:stretch>
                            <a:fillRect t="-104545" r="-356250" b="-107727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2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3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6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8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9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8083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4"/>
                          <a:stretch>
                            <a:fillRect t="-195652" r="-356250" b="-93043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1/1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2/2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2</a:t>
                          </a:r>
                          <a:r>
                            <a:rPr lang="en-US" sz="1200" kern="100" dirty="0">
                              <a:effectLst/>
                            </a:rPr>
                            <a:t>/3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3</a:t>
                          </a:r>
                          <a:r>
                            <a:rPr lang="en-US" sz="1200" kern="100" dirty="0">
                              <a:effectLst/>
                            </a:rPr>
                            <a:t>/4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3</a:t>
                          </a:r>
                          <a:r>
                            <a:rPr lang="en-US" sz="1200" kern="100" dirty="0">
                              <a:effectLst/>
                            </a:rPr>
                            <a:t>/6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3</a:t>
                          </a:r>
                          <a:r>
                            <a:rPr lang="en-US" sz="1200" kern="100" dirty="0">
                              <a:effectLst/>
                            </a:rPr>
                            <a:t>/7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3</a:t>
                          </a:r>
                          <a:r>
                            <a:rPr lang="en-US" sz="1200" kern="100" dirty="0">
                              <a:effectLst/>
                            </a:rPr>
                            <a:t>/8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3</a:t>
                          </a:r>
                          <a:r>
                            <a:rPr lang="en-US" sz="1200" kern="100" dirty="0">
                              <a:effectLst/>
                            </a:rPr>
                            <a:t>/9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8083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4"/>
                          <a:stretch>
                            <a:fillRect t="-309091" r="-356250" b="-87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0/1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0/2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1</a:t>
                          </a:r>
                          <a:r>
                            <a:rPr lang="en-US" sz="1200" kern="100" dirty="0">
                              <a:effectLst/>
                            </a:rPr>
                            <a:t>/3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1</a:t>
                          </a:r>
                          <a:r>
                            <a:rPr lang="en-US" sz="1200" kern="100" dirty="0">
                              <a:effectLst/>
                            </a:rPr>
                            <a:t>/4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2</a:t>
                          </a:r>
                          <a:r>
                            <a:rPr lang="en-US" sz="1200" kern="100" dirty="0">
                              <a:effectLst/>
                            </a:rPr>
                            <a:t>/6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3</a:t>
                          </a:r>
                          <a:r>
                            <a:rPr lang="en-US" sz="1200" kern="100" dirty="0">
                              <a:effectLst/>
                            </a:rPr>
                            <a:t>/7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3</a:t>
                          </a:r>
                          <a:r>
                            <a:rPr lang="en-US" sz="1200" kern="100" dirty="0">
                              <a:effectLst/>
                            </a:rPr>
                            <a:t>/8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3</a:t>
                          </a:r>
                          <a:r>
                            <a:rPr lang="en-US" sz="1200" kern="100" dirty="0">
                              <a:effectLst/>
                            </a:rPr>
                            <a:t>/9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8083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4"/>
                          <a:stretch>
                            <a:fillRect t="-409091" r="-356250" b="-77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0/1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0/2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0/3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0/4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1/6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1/7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2/8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3/9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8083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4"/>
                          <a:stretch>
                            <a:fillRect t="-509091" r="-356250" b="-6727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0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0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0</a:t>
                          </a:r>
                          <a:r>
                            <a:rPr lang="en-US" alt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.444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0</a:t>
                          </a:r>
                          <a:r>
                            <a:rPr lang="en-US" alt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.375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611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612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0.6</a:t>
                          </a:r>
                          <a:r>
                            <a:rPr lang="en-US" alt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56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0.6</a:t>
                          </a:r>
                          <a:r>
                            <a:rPr lang="en-US" alt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67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30736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4"/>
                          <a:stretch>
                            <a:fillRect t="-536000" r="-356250" b="-492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9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8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6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4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3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2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1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30736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4"/>
                          <a:stretch>
                            <a:fillRect t="-662500" r="-356250" b="-4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2</a:t>
                          </a:r>
                          <a:r>
                            <a:rPr lang="en-US" sz="1200" kern="100" dirty="0">
                              <a:effectLst/>
                            </a:rPr>
                            <a:t>/9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1</a:t>
                          </a:r>
                          <a:r>
                            <a:rPr lang="en-US" sz="1200" kern="100" dirty="0">
                              <a:effectLst/>
                            </a:rPr>
                            <a:t>/8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1/7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0/6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0/4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0/3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0/2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0/1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30736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4"/>
                          <a:stretch>
                            <a:fillRect t="-762500" r="-356250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3</a:t>
                          </a:r>
                          <a:r>
                            <a:rPr lang="en-US" sz="1200" kern="100" dirty="0">
                              <a:effectLst/>
                            </a:rPr>
                            <a:t>/9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3</a:t>
                          </a:r>
                          <a:r>
                            <a:rPr lang="en-US" sz="1200" kern="100" dirty="0">
                              <a:effectLst/>
                            </a:rPr>
                            <a:t>/8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2/7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2/6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1/4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0/3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0/2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0/1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30736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4"/>
                          <a:stretch>
                            <a:fillRect t="-862500" r="-356250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4/9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4/8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4/7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4/6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3/4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3/3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2/2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1/1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30736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4"/>
                          <a:stretch>
                            <a:fillRect t="-924000" r="-356250" b="-104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0.642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594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0.571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0.444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0.375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0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0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0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28083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4"/>
                          <a:stretch>
                            <a:fillRect t="-1163636" r="-356250" b="-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0.578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475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533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417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0.5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17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0.4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28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0.5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25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F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600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F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2406179"/>
                  </p:ext>
                </p:extLst>
              </p:nvPr>
            </p:nvGraphicFramePr>
            <p:xfrm>
              <a:off x="6712805" y="3838053"/>
              <a:ext cx="4874775" cy="90027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86673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080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0080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0080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0080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40080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400804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400804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400804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400804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400804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</a:tblGrid>
                  <a:tr h="300093"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 kern="1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altLang="zh-CN" sz="1200" b="0" i="1" kern="100" dirty="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00093"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类别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se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se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 err="1">
                              <a:effectLst/>
                            </a:rPr>
                            <a:t>v</a:t>
                          </a:r>
                          <a:r>
                            <a:rPr lang="en-US" sz="1200" kern="100" dirty="0" err="1">
                              <a:effectLst/>
                            </a:rPr>
                            <a:t>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se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ve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ve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vi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vi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vi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00093"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花瓣长度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1.1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1.3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1.4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4.8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5.1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6.9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表格 3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02406179"/>
                  </p:ext>
                </p:extLst>
              </p:nvPr>
            </p:nvGraphicFramePr>
            <p:xfrm>
              <a:off x="6712805" y="3838053"/>
              <a:ext cx="4874775" cy="900279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86673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0080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0080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0080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0080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40080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400804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400804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400804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400804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400804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</a:tblGrid>
                  <a:tr h="30009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5"/>
                          <a:stretch>
                            <a:fillRect t="-4167" r="-469118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5"/>
                          <a:stretch>
                            <a:fillRect l="-212500" t="-4167" r="-896875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5"/>
                          <a:stretch>
                            <a:fillRect l="-312500" t="-4167" r="-796875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5"/>
                          <a:stretch>
                            <a:fillRect l="-425806" t="-4167" r="-722581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5"/>
                          <a:stretch>
                            <a:fillRect l="-509375" t="-4167" r="-600000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5"/>
                          <a:stretch>
                            <a:fillRect l="-609375" t="-4167" r="-500000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5"/>
                          <a:stretch>
                            <a:fillRect l="-732258" t="-4167" r="-416129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5"/>
                          <a:stretch>
                            <a:fillRect l="-806250" t="-4167" r="-303125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5"/>
                          <a:stretch>
                            <a:fillRect l="-906250" t="-4167" r="-203125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5"/>
                          <a:stretch>
                            <a:fillRect l="-1038710" t="-4167" r="-109677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5"/>
                          <a:stretch>
                            <a:fillRect l="-1103125" t="-4167" r="-6250" b="-212500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00093"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类别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se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se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 err="1">
                              <a:effectLst/>
                            </a:rPr>
                            <a:t>v</a:t>
                          </a:r>
                          <a:r>
                            <a:rPr lang="en-US" sz="1200" kern="100" dirty="0" err="1">
                              <a:effectLst/>
                            </a:rPr>
                            <a:t>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se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ve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ve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vi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vi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vi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00093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5"/>
                          <a:stretch>
                            <a:fillRect t="-204167" r="-469118" b="-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1.1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1.3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1.4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4.8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5.1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6.9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5" name="下箭头 4"/>
          <p:cNvSpPr/>
          <p:nvPr/>
        </p:nvSpPr>
        <p:spPr>
          <a:xfrm>
            <a:off x="9144971" y="3384174"/>
            <a:ext cx="198783" cy="291548"/>
          </a:xfrm>
          <a:prstGeom prst="downArrow">
            <a:avLst/>
          </a:prstGeom>
          <a:solidFill>
            <a:srgbClr val="0070C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9343754" y="3391448"/>
            <a:ext cx="11079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1200" dirty="0">
                <a:solidFill>
                  <a:srgbClr val="0070C0"/>
                </a:solidFill>
              </a:rPr>
              <a:t>按特征值排序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6712805" y="2959012"/>
            <a:ext cx="4874772" cy="266469"/>
          </a:xfrm>
          <a:prstGeom prst="roundRect">
            <a:avLst/>
          </a:prstGeom>
          <a:noFill/>
          <a:ln w="28575">
            <a:solidFill>
              <a:srgbClr val="FF2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85" name="组合 84"/>
          <p:cNvGrpSpPr/>
          <p:nvPr/>
        </p:nvGrpSpPr>
        <p:grpSpPr>
          <a:xfrm>
            <a:off x="7598290" y="4451169"/>
            <a:ext cx="3973158" cy="268400"/>
            <a:chOff x="7911557" y="5009969"/>
            <a:chExt cx="3973158" cy="268400"/>
          </a:xfrm>
        </p:grpSpPr>
        <p:sp>
          <p:nvSpPr>
            <p:cNvPr id="16" name="矩形 15"/>
            <p:cNvSpPr/>
            <p:nvPr/>
          </p:nvSpPr>
          <p:spPr>
            <a:xfrm>
              <a:off x="7911557" y="5012486"/>
              <a:ext cx="364435" cy="26504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27" name="矩形 26"/>
            <p:cNvSpPr/>
            <p:nvPr/>
          </p:nvSpPr>
          <p:spPr>
            <a:xfrm>
              <a:off x="8310720" y="5013325"/>
              <a:ext cx="364435" cy="26504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0" name="矩形 29"/>
            <p:cNvSpPr/>
            <p:nvPr/>
          </p:nvSpPr>
          <p:spPr>
            <a:xfrm>
              <a:off x="8713690" y="5011647"/>
              <a:ext cx="364435" cy="26504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1" name="矩形 30"/>
            <p:cNvSpPr/>
            <p:nvPr/>
          </p:nvSpPr>
          <p:spPr>
            <a:xfrm>
              <a:off x="9112853" y="5012486"/>
              <a:ext cx="364435" cy="26504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2" name="矩形 31"/>
            <p:cNvSpPr/>
            <p:nvPr/>
          </p:nvSpPr>
          <p:spPr>
            <a:xfrm>
              <a:off x="9516851" y="5011647"/>
              <a:ext cx="364435" cy="26504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3" name="矩形 32"/>
            <p:cNvSpPr/>
            <p:nvPr/>
          </p:nvSpPr>
          <p:spPr>
            <a:xfrm>
              <a:off x="9916014" y="5012486"/>
              <a:ext cx="364435" cy="26504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4" name="矩形 33"/>
            <p:cNvSpPr/>
            <p:nvPr/>
          </p:nvSpPr>
          <p:spPr>
            <a:xfrm>
              <a:off x="10318984" y="5010808"/>
              <a:ext cx="364435" cy="26504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5" name="矩形 34"/>
            <p:cNvSpPr/>
            <p:nvPr/>
          </p:nvSpPr>
          <p:spPr>
            <a:xfrm>
              <a:off x="10718147" y="5011647"/>
              <a:ext cx="364435" cy="26504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6" name="矩形 35"/>
            <p:cNvSpPr/>
            <p:nvPr/>
          </p:nvSpPr>
          <p:spPr>
            <a:xfrm>
              <a:off x="11121117" y="5009969"/>
              <a:ext cx="364435" cy="26504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37" name="矩形 36"/>
            <p:cNvSpPr/>
            <p:nvPr/>
          </p:nvSpPr>
          <p:spPr>
            <a:xfrm>
              <a:off x="11520280" y="5010808"/>
              <a:ext cx="364435" cy="265044"/>
            </a:xfrm>
            <a:prstGeom prst="rect">
              <a:avLst/>
            </a:prstGeom>
            <a:noFill/>
            <a:ln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A7D5D6B7-5CDF-AE4D-962D-9A912104D97D}"/>
              </a:ext>
            </a:extLst>
          </p:cNvPr>
          <p:cNvGrpSpPr/>
          <p:nvPr/>
        </p:nvGrpSpPr>
        <p:grpSpPr>
          <a:xfrm>
            <a:off x="7780508" y="4716213"/>
            <a:ext cx="3608723" cy="590232"/>
            <a:chOff x="7780508" y="4716213"/>
            <a:chExt cx="3608723" cy="590232"/>
          </a:xfrm>
        </p:grpSpPr>
        <p:sp>
          <p:nvSpPr>
            <p:cNvPr id="12" name="文本框 11"/>
            <p:cNvSpPr txBox="1"/>
            <p:nvPr/>
          </p:nvSpPr>
          <p:spPr>
            <a:xfrm>
              <a:off x="7864921" y="5026873"/>
              <a:ext cx="265063" cy="276999"/>
            </a:xfrm>
            <a:prstGeom prst="rect">
              <a:avLst/>
            </a:prstGeom>
            <a:noFill/>
            <a:ln>
              <a:solidFill>
                <a:srgbClr val="FF2600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FF0000"/>
                  </a:solidFill>
                </a:rPr>
                <a:t>1.2</a:t>
              </a:r>
              <a:endParaRPr kumimoji="1" lang="zh-CN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8225399" y="5026873"/>
              <a:ext cx="342008" cy="276999"/>
            </a:xfrm>
            <a:prstGeom prst="rect">
              <a:avLst/>
            </a:prstGeom>
            <a:noFill/>
            <a:ln>
              <a:solidFill>
                <a:srgbClr val="FF2600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FF0000"/>
                  </a:solidFill>
                </a:rPr>
                <a:t>1.35</a:t>
              </a:r>
              <a:endParaRPr kumimoji="1" lang="zh-CN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8624722" y="5026873"/>
              <a:ext cx="342008" cy="276999"/>
            </a:xfrm>
            <a:prstGeom prst="rect">
              <a:avLst/>
            </a:prstGeom>
            <a:noFill/>
            <a:ln>
              <a:solidFill>
                <a:srgbClr val="FF2600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FF0000"/>
                  </a:solidFill>
                </a:rPr>
                <a:t>1.45</a:t>
              </a:r>
              <a:endParaRPr kumimoji="1" lang="zh-CN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9066704" y="5028484"/>
              <a:ext cx="265063" cy="276999"/>
            </a:xfrm>
            <a:prstGeom prst="rect">
              <a:avLst/>
            </a:prstGeom>
            <a:noFill/>
            <a:ln>
              <a:solidFill>
                <a:srgbClr val="FF2600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FF0000"/>
                  </a:solidFill>
                </a:rPr>
                <a:t>3.0</a:t>
              </a:r>
              <a:endParaRPr kumimoji="1" lang="zh-CN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9870913" y="5027835"/>
              <a:ext cx="265063" cy="276999"/>
            </a:xfrm>
            <a:prstGeom prst="rect">
              <a:avLst/>
            </a:prstGeom>
            <a:noFill/>
            <a:ln>
              <a:solidFill>
                <a:srgbClr val="FF2600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FF0000"/>
                  </a:solidFill>
                </a:rPr>
                <a:t>4.6</a:t>
              </a:r>
              <a:endParaRPr kumimoji="1" lang="zh-CN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10233379" y="5027835"/>
              <a:ext cx="342008" cy="276999"/>
            </a:xfrm>
            <a:prstGeom prst="rect">
              <a:avLst/>
            </a:prstGeom>
            <a:noFill/>
            <a:ln>
              <a:solidFill>
                <a:srgbClr val="FF2600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FF0000"/>
                  </a:solidFill>
                </a:rPr>
                <a:t>4.75</a:t>
              </a:r>
              <a:endParaRPr kumimoji="1" lang="zh-CN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0635601" y="5027835"/>
              <a:ext cx="342008" cy="276999"/>
            </a:xfrm>
            <a:prstGeom prst="rect">
              <a:avLst/>
            </a:prstGeom>
            <a:noFill/>
            <a:ln>
              <a:solidFill>
                <a:srgbClr val="FF2600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FF0000"/>
                  </a:solidFill>
                </a:rPr>
                <a:t>4.95</a:t>
              </a:r>
              <a:endParaRPr kumimoji="1" lang="zh-CN" altLang="en-US" sz="1200" dirty="0">
                <a:solidFill>
                  <a:srgbClr val="FF0000"/>
                </a:solidFill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1071509" y="5029446"/>
              <a:ext cx="265063" cy="276999"/>
            </a:xfrm>
            <a:prstGeom prst="rect">
              <a:avLst/>
            </a:prstGeom>
            <a:noFill/>
            <a:ln>
              <a:solidFill>
                <a:srgbClr val="FF2600"/>
              </a:solidFill>
            </a:ln>
          </p:spPr>
          <p:txBody>
            <a:bodyPr wrap="none" lIns="36000" rIns="36000" rtlCol="0">
              <a:spAutoFit/>
            </a:bodyPr>
            <a:lstStyle/>
            <a:p>
              <a:r>
                <a:rPr kumimoji="1" lang="en-US" altLang="zh-CN" sz="1200" dirty="0">
                  <a:solidFill>
                    <a:srgbClr val="FF0000"/>
                  </a:solidFill>
                </a:rPr>
                <a:t>6.0</a:t>
              </a:r>
              <a:endParaRPr kumimoji="1" lang="zh-CN" altLang="en-US" sz="1200" dirty="0">
                <a:solidFill>
                  <a:srgbClr val="FF0000"/>
                </a:solidFill>
              </a:endParaRPr>
            </a:p>
          </p:txBody>
        </p:sp>
        <p:cxnSp>
          <p:nvCxnSpPr>
            <p:cNvPr id="38" name="直线箭头连接符 37"/>
            <p:cNvCxnSpPr>
              <a:stCxn id="16" idx="2"/>
              <a:endCxn id="12" idx="0"/>
            </p:cNvCxnSpPr>
            <p:nvPr/>
          </p:nvCxnSpPr>
          <p:spPr>
            <a:xfrm>
              <a:off x="7780508" y="4718730"/>
              <a:ext cx="216945" cy="308143"/>
            </a:xfrm>
            <a:prstGeom prst="straightConnector1">
              <a:avLst/>
            </a:prstGeom>
            <a:ln>
              <a:solidFill>
                <a:srgbClr val="00B05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直线箭头连接符 39"/>
            <p:cNvCxnSpPr>
              <a:stCxn id="27" idx="2"/>
              <a:endCxn id="12" idx="0"/>
            </p:cNvCxnSpPr>
            <p:nvPr/>
          </p:nvCxnSpPr>
          <p:spPr>
            <a:xfrm flipH="1">
              <a:off x="7997453" y="4719569"/>
              <a:ext cx="182218" cy="307304"/>
            </a:xfrm>
            <a:prstGeom prst="straightConnector1">
              <a:avLst/>
            </a:prstGeom>
            <a:ln>
              <a:solidFill>
                <a:srgbClr val="00B05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线箭头连接符 42"/>
            <p:cNvCxnSpPr>
              <a:stCxn id="27" idx="2"/>
              <a:endCxn id="19" idx="0"/>
            </p:cNvCxnSpPr>
            <p:nvPr/>
          </p:nvCxnSpPr>
          <p:spPr>
            <a:xfrm>
              <a:off x="8179671" y="4719569"/>
              <a:ext cx="216732" cy="307304"/>
            </a:xfrm>
            <a:prstGeom prst="straightConnector1">
              <a:avLst/>
            </a:prstGeom>
            <a:ln>
              <a:solidFill>
                <a:srgbClr val="00B05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线箭头连接符 45"/>
            <p:cNvCxnSpPr>
              <a:stCxn id="30" idx="2"/>
              <a:endCxn id="19" idx="0"/>
            </p:cNvCxnSpPr>
            <p:nvPr/>
          </p:nvCxnSpPr>
          <p:spPr>
            <a:xfrm flipH="1">
              <a:off x="8396403" y="4717891"/>
              <a:ext cx="186238" cy="308982"/>
            </a:xfrm>
            <a:prstGeom prst="straightConnector1">
              <a:avLst/>
            </a:prstGeom>
            <a:ln>
              <a:solidFill>
                <a:srgbClr val="00B05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线箭头连接符 48"/>
            <p:cNvCxnSpPr>
              <a:stCxn id="30" idx="2"/>
              <a:endCxn id="20" idx="0"/>
            </p:cNvCxnSpPr>
            <p:nvPr/>
          </p:nvCxnSpPr>
          <p:spPr>
            <a:xfrm>
              <a:off x="8582641" y="4717891"/>
              <a:ext cx="213085" cy="308982"/>
            </a:xfrm>
            <a:prstGeom prst="straightConnector1">
              <a:avLst/>
            </a:prstGeom>
            <a:ln>
              <a:solidFill>
                <a:srgbClr val="00B05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线箭头连接符 51"/>
            <p:cNvCxnSpPr>
              <a:stCxn id="31" idx="2"/>
              <a:endCxn id="20" idx="0"/>
            </p:cNvCxnSpPr>
            <p:nvPr/>
          </p:nvCxnSpPr>
          <p:spPr>
            <a:xfrm flipH="1">
              <a:off x="8795726" y="4718730"/>
              <a:ext cx="186078" cy="308143"/>
            </a:xfrm>
            <a:prstGeom prst="straightConnector1">
              <a:avLst/>
            </a:prstGeom>
            <a:ln>
              <a:solidFill>
                <a:srgbClr val="00B05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线箭头连接符 54"/>
            <p:cNvCxnSpPr>
              <a:stCxn id="31" idx="2"/>
              <a:endCxn id="21" idx="0"/>
            </p:cNvCxnSpPr>
            <p:nvPr/>
          </p:nvCxnSpPr>
          <p:spPr>
            <a:xfrm>
              <a:off x="8981804" y="4718730"/>
              <a:ext cx="217432" cy="309754"/>
            </a:xfrm>
            <a:prstGeom prst="straightConnector1">
              <a:avLst/>
            </a:prstGeom>
            <a:ln>
              <a:solidFill>
                <a:srgbClr val="00B05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直线箭头连接符 57"/>
            <p:cNvCxnSpPr>
              <a:stCxn id="32" idx="2"/>
              <a:endCxn id="21" idx="0"/>
            </p:cNvCxnSpPr>
            <p:nvPr/>
          </p:nvCxnSpPr>
          <p:spPr>
            <a:xfrm flipH="1">
              <a:off x="9199236" y="4717891"/>
              <a:ext cx="186566" cy="310593"/>
            </a:xfrm>
            <a:prstGeom prst="straightConnector1">
              <a:avLst/>
            </a:prstGeom>
            <a:ln>
              <a:solidFill>
                <a:srgbClr val="00B05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直线箭头连接符 60"/>
            <p:cNvCxnSpPr>
              <a:stCxn id="33" idx="2"/>
              <a:endCxn id="22" idx="0"/>
            </p:cNvCxnSpPr>
            <p:nvPr/>
          </p:nvCxnSpPr>
          <p:spPr>
            <a:xfrm>
              <a:off x="9784965" y="4718730"/>
              <a:ext cx="218480" cy="309105"/>
            </a:xfrm>
            <a:prstGeom prst="straightConnector1">
              <a:avLst/>
            </a:prstGeom>
            <a:ln>
              <a:solidFill>
                <a:srgbClr val="00B05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直线箭头连接符 61"/>
            <p:cNvCxnSpPr>
              <a:stCxn id="34" idx="2"/>
              <a:endCxn id="22" idx="0"/>
            </p:cNvCxnSpPr>
            <p:nvPr/>
          </p:nvCxnSpPr>
          <p:spPr>
            <a:xfrm flipH="1">
              <a:off x="10003445" y="4717052"/>
              <a:ext cx="184490" cy="310783"/>
            </a:xfrm>
            <a:prstGeom prst="straightConnector1">
              <a:avLst/>
            </a:prstGeom>
            <a:ln>
              <a:solidFill>
                <a:srgbClr val="00B05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线箭头连接符 62"/>
            <p:cNvCxnSpPr>
              <a:cxnSpLocks/>
              <a:stCxn id="34" idx="2"/>
              <a:endCxn id="23" idx="0"/>
            </p:cNvCxnSpPr>
            <p:nvPr/>
          </p:nvCxnSpPr>
          <p:spPr>
            <a:xfrm>
              <a:off x="10187935" y="4717052"/>
              <a:ext cx="216448" cy="310783"/>
            </a:xfrm>
            <a:prstGeom prst="straightConnector1">
              <a:avLst/>
            </a:prstGeom>
            <a:ln>
              <a:solidFill>
                <a:srgbClr val="00B05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线箭头连接符 63"/>
            <p:cNvCxnSpPr>
              <a:cxnSpLocks/>
              <a:stCxn id="35" idx="2"/>
              <a:endCxn id="23" idx="0"/>
            </p:cNvCxnSpPr>
            <p:nvPr/>
          </p:nvCxnSpPr>
          <p:spPr>
            <a:xfrm flipH="1">
              <a:off x="10404383" y="4717891"/>
              <a:ext cx="182715" cy="309944"/>
            </a:xfrm>
            <a:prstGeom prst="straightConnector1">
              <a:avLst/>
            </a:prstGeom>
            <a:ln>
              <a:solidFill>
                <a:srgbClr val="00B05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线箭头连接符 64"/>
            <p:cNvCxnSpPr>
              <a:stCxn id="35" idx="2"/>
              <a:endCxn id="24" idx="0"/>
            </p:cNvCxnSpPr>
            <p:nvPr/>
          </p:nvCxnSpPr>
          <p:spPr>
            <a:xfrm>
              <a:off x="10587098" y="4717891"/>
              <a:ext cx="219507" cy="309944"/>
            </a:xfrm>
            <a:prstGeom prst="straightConnector1">
              <a:avLst/>
            </a:prstGeom>
            <a:ln>
              <a:solidFill>
                <a:srgbClr val="00B05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直线箭头连接符 65"/>
            <p:cNvCxnSpPr>
              <a:stCxn id="36" idx="2"/>
              <a:endCxn id="24" idx="0"/>
            </p:cNvCxnSpPr>
            <p:nvPr/>
          </p:nvCxnSpPr>
          <p:spPr>
            <a:xfrm flipH="1">
              <a:off x="10806605" y="4716213"/>
              <a:ext cx="183463" cy="311622"/>
            </a:xfrm>
            <a:prstGeom prst="straightConnector1">
              <a:avLst/>
            </a:prstGeom>
            <a:ln>
              <a:solidFill>
                <a:srgbClr val="00B05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线箭头连接符 66"/>
            <p:cNvCxnSpPr>
              <a:stCxn id="36" idx="2"/>
              <a:endCxn id="25" idx="0"/>
            </p:cNvCxnSpPr>
            <p:nvPr/>
          </p:nvCxnSpPr>
          <p:spPr>
            <a:xfrm>
              <a:off x="10990068" y="4716213"/>
              <a:ext cx="213973" cy="313233"/>
            </a:xfrm>
            <a:prstGeom prst="straightConnector1">
              <a:avLst/>
            </a:prstGeom>
            <a:ln>
              <a:solidFill>
                <a:srgbClr val="00B05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直线箭头连接符 67"/>
            <p:cNvCxnSpPr>
              <a:stCxn id="37" idx="2"/>
              <a:endCxn id="25" idx="0"/>
            </p:cNvCxnSpPr>
            <p:nvPr/>
          </p:nvCxnSpPr>
          <p:spPr>
            <a:xfrm flipH="1">
              <a:off x="11204041" y="4717052"/>
              <a:ext cx="185190" cy="312394"/>
            </a:xfrm>
            <a:prstGeom prst="straightConnector1">
              <a:avLst/>
            </a:prstGeom>
            <a:ln>
              <a:solidFill>
                <a:srgbClr val="00B050"/>
              </a:solidFill>
              <a:headEnd w="sm" len="sm"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7" grpId="0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顶角 12"/>
          <p:cNvSpPr/>
          <p:nvPr/>
        </p:nvSpPr>
        <p:spPr>
          <a:xfrm rot="5400000">
            <a:off x="2807673" y="-2171958"/>
            <a:ext cx="480654" cy="6096004"/>
          </a:xfrm>
          <a:prstGeom prst="round2SameRect">
            <a:avLst>
              <a:gd name="adj1" fmla="val 37365"/>
              <a:gd name="adj2" fmla="val 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6" name="文本框 85"/>
          <p:cNvSpPr txBox="1"/>
          <p:nvPr/>
        </p:nvSpPr>
        <p:spPr>
          <a:xfrm>
            <a:off x="445973" y="631423"/>
            <a:ext cx="5654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例题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思源黑体 CN Medium" panose="020B0600000000000000" pitchFamily="34" charset="-122"/>
              </a:rPr>
              <a:t>——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决策树生成、剪枝与测试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/>
              <p:cNvGraphicFramePr>
                <a:graphicFrameLocks noGrp="1"/>
              </p:cNvGraphicFramePr>
              <p:nvPr/>
            </p:nvGraphicFramePr>
            <p:xfrm>
              <a:off x="563218" y="1229274"/>
              <a:ext cx="7527235" cy="548006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688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85834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17373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输入</a:t>
                          </a:r>
                          <a:r>
                            <a:rPr lang="en-US" sz="1400" kern="100" dirty="0">
                              <a:effectLst/>
                            </a:rPr>
                            <a:t>: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训练集</a:t>
                          </a:r>
                          <a:r>
                            <a:rPr lang="en-US" sz="1400" kern="100" dirty="0">
                              <a:effectLst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endChr m:val=""/>
                                      <m:ctrlPr>
                                        <a:rPr lang="zh-CN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sz="1400" i="1" kern="1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kern="1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1400" kern="1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"/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endChr m:val=""/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"/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d>
                                <m:dPr>
                                  <m:endChr m:val=""/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zh-CN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sz="1400" i="1" kern="1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kern="1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400" kern="1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oMath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7373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特征集</a:t>
                          </a:r>
                          <a:r>
                            <a:rPr lang="en-US" sz="1400" kern="100" dirty="0">
                              <a:effectLst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=1,…,</m:t>
                                  </m:r>
                                  <m: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oMath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7373">
                    <a:tc gridSpan="2"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solidFill>
                                <a:srgbClr val="FFFF00"/>
                              </a:solidFill>
                              <a:effectLst/>
                            </a:rPr>
                            <a:t>函数</a:t>
                          </a:r>
                          <a:r>
                            <a:rPr lang="en-US" sz="1400" kern="100" dirty="0">
                              <a:solidFill>
                                <a:srgbClr val="FFFF00"/>
                              </a:solidFill>
                              <a:effectLst/>
                            </a:rPr>
                            <a:t> Tree = </a:t>
                          </a:r>
                          <a:r>
                            <a:rPr lang="en-US" sz="1400" kern="100" dirty="0" err="1">
                              <a:solidFill>
                                <a:srgbClr val="FFFF00"/>
                              </a:solidFill>
                              <a:effectLst/>
                            </a:rPr>
                            <a:t>TreeGenerate</a:t>
                          </a:r>
                          <a:r>
                            <a:rPr lang="en-US" sz="1400" kern="100" dirty="0">
                              <a:solidFill>
                                <a:srgbClr val="FFFF00"/>
                              </a:solidFill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kern="10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400" kern="10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kern="10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oMath>
                          </a14:m>
                          <a:r>
                            <a:rPr lang="en-US" sz="1400" kern="100" dirty="0">
                              <a:solidFill>
                                <a:srgbClr val="FFFF00"/>
                              </a:solidFill>
                              <a:effectLst/>
                            </a:rPr>
                            <a:t>)</a:t>
                          </a:r>
                          <a:endParaRPr lang="zh-CN" sz="1400" kern="100" dirty="0">
                            <a:solidFill>
                              <a:srgbClr val="FFFF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步骤</a:t>
                          </a:r>
                          <a:r>
                            <a:rPr lang="en-US" sz="1400" kern="100" dirty="0">
                              <a:effectLst/>
                            </a:rPr>
                            <a:t>: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269875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2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if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</m:d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𝑁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or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Gini</m:t>
                              </m:r>
                              <m:d>
                                <m:d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</m:d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𝐺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 #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正则化终止条件</a:t>
                          </a: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3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将</a:t>
                          </a: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node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标记为叶子节点，返回</a:t>
                          </a:r>
                          <a14:m>
                            <m:oMath xmlns:m="http://schemas.openxmlformats.org/officeDocument/2006/math"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𝐷</m:t>
                              </m:r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中占比最大的类别标记；</a:t>
                          </a: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return</a:t>
                          </a:r>
                          <a:endParaRPr lang="zh-CN" sz="14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5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for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in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𝐹</m:t>
                              </m:r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                #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遍历所有特征</a:t>
                          </a: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6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400" kern="100" baseline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if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是离散特征</a:t>
                          </a: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</a:t>
                          </a:r>
                          <a:endParaRPr lang="zh-CN" sz="14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7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     </a:t>
                          </a: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for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的每一个取值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     #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遍历所有离散取值</a:t>
                          </a: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8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          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根据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是否取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，分为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left</m:t>
                                  </m:r>
                                </m:sup>
                              </m:sSubSup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和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right</m:t>
                                  </m:r>
                                </m:sup>
                              </m:sSubSup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，记录加权平均基尼指数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endParaRPr lang="zh-CN" sz="14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9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if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是连续特征</a:t>
                          </a: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</a:t>
                          </a:r>
                          <a:endParaRPr lang="zh-CN" sz="14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10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for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的每一个阈值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     #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遍历所有阈值</a:t>
                          </a: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11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     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根据阈值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，分为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left</m:t>
                                  </m:r>
                                </m:sup>
                              </m:sSubSup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和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right</m:t>
                                  </m:r>
                                </m:sup>
                              </m:sSubSup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，记录加权平均基尼指数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endParaRPr lang="zh-CN" sz="14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12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根据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选择最优划分属性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zh-CN" sz="1400" i="1" kern="1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kern="1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lang="en-US" sz="1400" kern="1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，给出最优的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left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和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right</m:t>
                                  </m:r>
                                </m:sub>
                              </m:sSub>
                            </m:oMath>
                          </a14:m>
                          <a:endParaRPr lang="zh-CN" sz="14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13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相关参数存入节点</a:t>
                          </a: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14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以</a:t>
                          </a:r>
                          <a:r>
                            <a:rPr lang="en-US" sz="1400" kern="1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TreeGenerate</a:t>
                          </a: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left</m:t>
                                  </m:r>
                                </m:sub>
                              </m:sSub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𝐹</m:t>
                              </m:r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向下继续生长</a:t>
                          </a: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15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以</a:t>
                          </a:r>
                          <a:r>
                            <a:rPr lang="en-US" sz="1400" kern="1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TreeGenerate</a:t>
                          </a: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right</m:t>
                                  </m:r>
                                </m:sub>
                              </m:sSub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𝐹</m:t>
                              </m:r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向下继续生长</a:t>
                          </a: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278547">
                    <a:tc gridSpan="2"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b="1" kern="100" dirty="0">
                              <a:solidFill>
                                <a:srgbClr val="FFFF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函数返回决策树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kern="10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</m:t>
                              </m:r>
                              <m:r>
                                <a:rPr lang="en-US" sz="1400" b="1" kern="10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’</m:t>
                              </m:r>
                            </m:oMath>
                          </a14:m>
                          <a:r>
                            <a:rPr lang="zh-CN" sz="1400" b="1" kern="100" dirty="0">
                              <a:solidFill>
                                <a:srgbClr val="FFFF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，对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kern="10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</m:t>
                              </m:r>
                              <m:r>
                                <a:rPr lang="en-US" sz="1400" b="1" kern="10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’</m:t>
                              </m:r>
                            </m:oMath>
                          </a14:m>
                          <a:r>
                            <a:rPr lang="zh-CN" sz="1400" b="1" kern="100" dirty="0">
                              <a:solidFill>
                                <a:srgbClr val="FFFF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进行后剪枝</a:t>
                          </a: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  <a:tr h="278547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输出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269875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以</a:t>
                          </a:r>
                          <a:r>
                            <a:rPr lang="en-US" sz="1400" kern="100" dirty="0">
                              <a:effectLst/>
                            </a:rPr>
                            <a:t>node</a:t>
                          </a:r>
                          <a:r>
                            <a:rPr lang="zh-CN" sz="1400" kern="100" dirty="0">
                              <a:effectLst/>
                            </a:rPr>
                            <a:t>为根节点的一棵决策树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/>
              <p:cNvGraphicFramePr>
                <a:graphicFrameLocks noGrp="1"/>
              </p:cNvGraphicFramePr>
              <p:nvPr/>
            </p:nvGraphicFramePr>
            <p:xfrm>
              <a:off x="563218" y="1229274"/>
              <a:ext cx="7527235" cy="548006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68888"/>
                    <a:gridCol w="6858347"/>
                  </a:tblGrid>
                  <a:tr h="317500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输入</a:t>
                          </a:r>
                          <a:r>
                            <a:rPr lang="en-US" sz="1400" kern="100" dirty="0">
                              <a:effectLst/>
                            </a:rPr>
                            <a:t>: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317500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316865"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  <a:tc hMerge="1">
                      <a:tcPr/>
                    </a:tc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步骤</a:t>
                          </a:r>
                          <a:r>
                            <a:rPr lang="en-US" sz="1400" kern="100" dirty="0">
                              <a:effectLst/>
                            </a:rPr>
                            <a:t>: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269875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/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2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210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3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5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6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210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7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8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9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210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10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11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12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13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相关参数存入节点</a:t>
                          </a:r>
                          <a:endParaRPr lang="zh-CN" sz="14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5874" marR="65874" marT="0" marB="0" anchor="ctr"/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14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15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78130"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  <a:tc hMerge="1">
                      <a:tcPr/>
                    </a:tc>
                  </a:tr>
                  <a:tr h="278547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输出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269875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以</a:t>
                          </a:r>
                          <a:r>
                            <a:rPr lang="en-US" sz="1400" kern="100" dirty="0">
                              <a:effectLst/>
                            </a:rPr>
                            <a:t>node</a:t>
                          </a:r>
                          <a:r>
                            <a:rPr lang="zh-CN" sz="1400" kern="100" dirty="0">
                              <a:effectLst/>
                            </a:rPr>
                            <a:t>为根节点的一棵决策树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圆角矩形 2"/>
          <p:cNvSpPr/>
          <p:nvPr/>
        </p:nvSpPr>
        <p:spPr>
          <a:xfrm>
            <a:off x="1239078" y="5008153"/>
            <a:ext cx="4284974" cy="295367"/>
          </a:xfrm>
          <a:prstGeom prst="roundRect">
            <a:avLst/>
          </a:prstGeom>
          <a:noFill/>
          <a:ln w="28575">
            <a:solidFill>
              <a:srgbClr val="FF2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顶角 12"/>
          <p:cNvSpPr/>
          <p:nvPr/>
        </p:nvSpPr>
        <p:spPr>
          <a:xfrm rot="5400000">
            <a:off x="2807673" y="-2171958"/>
            <a:ext cx="480654" cy="6096004"/>
          </a:xfrm>
          <a:prstGeom prst="round2SameRect">
            <a:avLst>
              <a:gd name="adj1" fmla="val 37365"/>
              <a:gd name="adj2" fmla="val 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445973" y="1418870"/>
                <a:ext cx="8219018" cy="43877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Clr>
                    <a:srgbClr val="0070C0"/>
                  </a:buClr>
                  <a:buFont typeface="Arial" panose="020B0604020202020204" pitchFamily="34" charset="0"/>
                  <a:buChar char="•"/>
                </a:pPr>
                <a:r>
                  <a:rPr kumimoji="1" lang="zh-CN" altLang="en-US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根节点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kumimoji="1" lang="en-US" altLang="zh-CN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——</a:t>
                </a:r>
                <a:r>
                  <a:rPr kumimoji="1" lang="zh-CN" alt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最优分裂方案</a:t>
                </a:r>
                <a:endParaRPr kumimoji="1" lang="en-US" altLang="zh-CN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20000"/>
                  </a:lnSpc>
                  <a:buClr>
                    <a:srgbClr val="0070C0"/>
                  </a:buClr>
                </a:pPr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r>
                  <a:rPr kumimoji="1" lang="zh-CN" altLang="en-US" sz="1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选择特征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kumimoji="1" lang="en-US" altLang="zh-CN" sz="1800" b="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20000"/>
                  </a:lnSpc>
                  <a:buClr>
                    <a:srgbClr val="0070C0"/>
                  </a:buClr>
                </a:pPr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r>
                  <a:rPr kumimoji="1" lang="zh-CN" altLang="en-US" sz="1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分裂阈值设为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  <m:r>
                      <a:rPr kumimoji="1" lang="en-US" altLang="zh-CN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=3.0</m:t>
                    </m:r>
                  </m:oMath>
                </a14:m>
                <a:endParaRPr kumimoji="1"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562100" lvl="2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endParaRPr kumimoji="1"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73" y="1418870"/>
                <a:ext cx="8219018" cy="4387740"/>
              </a:xfrm>
              <a:prstGeom prst="rect">
                <a:avLst/>
              </a:prstGeom>
              <a:blipFill>
                <a:blip r:embed="rId4"/>
                <a:stretch>
                  <a:fillRect l="-617" t="-5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文本框 85"/>
          <p:cNvSpPr txBox="1"/>
          <p:nvPr/>
        </p:nvSpPr>
        <p:spPr>
          <a:xfrm>
            <a:off x="445973" y="631423"/>
            <a:ext cx="5654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例题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思源黑体 CN Medium" panose="020B0600000000000000" pitchFamily="34" charset="-122"/>
              </a:rPr>
              <a:t>——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决策树生成、剪枝与测试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7" name="表格 6"/>
              <p:cNvGraphicFramePr>
                <a:graphicFrameLocks noGrp="1"/>
              </p:cNvGraphicFramePr>
              <p:nvPr>
                <p:custDataLst>
                  <p:tags r:id="rId1"/>
                </p:custDataLst>
                <p:extLst>
                  <p:ext uri="{D42A27DB-BD31-4B8C-83A1-F6EECF244321}">
                    <p14:modId xmlns:p14="http://schemas.microsoft.com/office/powerpoint/2010/main" val="2786828976"/>
                  </p:ext>
                </p:extLst>
              </p:nvPr>
            </p:nvGraphicFramePr>
            <p:xfrm>
              <a:off x="921107" y="2040211"/>
              <a:ext cx="4874775" cy="1520571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70954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1652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1652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1652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1652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416523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416523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416523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416523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416523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416523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</a:tblGrid>
                  <a:tr h="331775"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kern="100" dirty="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kern="100" dirty="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zh-CN" sz="1200" b="0" i="1" kern="100" dirty="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𝑙</m:t>
                                    </m:r>
                                    <m:r>
                                      <a:rPr lang="en-US" altLang="zh-CN" sz="1200" b="0" i="1" kern="100" dirty="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en-US" altLang="zh-CN" sz="1200" b="0" i="1" kern="100" dirty="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kern="1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b="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endParaRPr lang="zh-CN" sz="1400" b="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b="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  <a:endParaRPr lang="zh-CN" sz="1400" b="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b="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  <a:endParaRPr lang="zh-CN" sz="1400" b="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b="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</a:t>
                          </a:r>
                          <a:endParaRPr lang="zh-CN" sz="1400" b="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b="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</a:t>
                          </a:r>
                          <a:endParaRPr lang="zh-CN" sz="1400" b="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b="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6</a:t>
                          </a:r>
                          <a:endParaRPr lang="zh-CN" sz="1400" b="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b="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7</a:t>
                          </a:r>
                          <a:endParaRPr lang="zh-CN" sz="1400" b="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b="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8</a:t>
                          </a:r>
                          <a:endParaRPr lang="zh-CN" sz="1400" b="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b="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9</a:t>
                          </a:r>
                          <a:endParaRPr lang="zh-CN" sz="1400" b="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b="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10</a:t>
                          </a:r>
                          <a:endParaRPr lang="zh-CN" sz="1400" b="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97199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200" b="1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0.475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0.617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0.517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/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altLang="zh-CN" sz="1200" b="0" i="0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191919"/>
                              </a:solidFill>
                              <a:effectLst/>
                              <a:uLnTx/>
                              <a:uFillTx/>
                              <a:latin typeface="Times New Roman" panose="02020603050405020304"/>
                              <a:ea typeface="思源黑体 CN Normal"/>
                              <a:cs typeface="+mn-cs"/>
                            </a:rPr>
                            <a:t>/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altLang="zh-CN" sz="1200" b="0" i="0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191919"/>
                              </a:solidFill>
                              <a:effectLst/>
                              <a:uLnTx/>
                              <a:uFillTx/>
                              <a:latin typeface="Times New Roman" panose="02020603050405020304"/>
                              <a:ea typeface="思源黑体 CN Normal"/>
                              <a:cs typeface="+mn-cs"/>
                            </a:rPr>
                            <a:t>/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altLang="zh-CN" sz="1200" b="0" i="0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191919"/>
                              </a:solidFill>
                              <a:effectLst/>
                              <a:uLnTx/>
                              <a:uFillTx/>
                              <a:latin typeface="Times New Roman" panose="02020603050405020304"/>
                              <a:ea typeface="思源黑体 CN Normal"/>
                              <a:cs typeface="+mn-cs"/>
                            </a:rPr>
                            <a:t>/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altLang="zh-CN" sz="1200" b="0" i="0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191919"/>
                              </a:solidFill>
                              <a:effectLst/>
                              <a:uLnTx/>
                              <a:uFillTx/>
                              <a:latin typeface="Times New Roman" panose="02020603050405020304"/>
                              <a:ea typeface="思源黑体 CN Normal"/>
                              <a:cs typeface="+mn-cs"/>
                            </a:rPr>
                            <a:t>/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altLang="zh-CN" sz="1200" b="0" i="0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191919"/>
                              </a:solidFill>
                              <a:effectLst/>
                              <a:uLnTx/>
                              <a:uFillTx/>
                              <a:latin typeface="Times New Roman" panose="02020603050405020304"/>
                              <a:ea typeface="思源黑体 CN Normal"/>
                              <a:cs typeface="+mn-cs"/>
                            </a:rPr>
                            <a:t>/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altLang="zh-CN" sz="1200" b="0" i="0" u="none" strike="noStrike" kern="1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191919"/>
                              </a:solidFill>
                              <a:effectLst/>
                              <a:uLnTx/>
                              <a:uFillTx/>
                              <a:latin typeface="Times New Roman" panose="02020603050405020304"/>
                              <a:ea typeface="思源黑体 CN Normal"/>
                              <a:cs typeface="+mn-cs"/>
                            </a:rPr>
                            <a:t>/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97199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2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0.617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0.617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altLang="zh-CN" sz="1200" b="0" i="0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191919"/>
                              </a:solidFill>
                              <a:effectLst/>
                              <a:uLnTx/>
                              <a:uFillTx/>
                              <a:latin typeface="Times New Roman" panose="02020603050405020304"/>
                              <a:ea typeface="思源黑体 CN Normal"/>
                              <a:cs typeface="+mn-cs"/>
                            </a:rPr>
                            <a:t>/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altLang="zh-CN" sz="1200" b="0" i="0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191919"/>
                              </a:solidFill>
                              <a:effectLst/>
                              <a:uLnTx/>
                              <a:uFillTx/>
                              <a:latin typeface="Times New Roman" panose="02020603050405020304"/>
                              <a:ea typeface="思源黑体 CN Normal"/>
                              <a:cs typeface="+mn-cs"/>
                            </a:rPr>
                            <a:t>/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altLang="zh-CN" sz="1200" b="0" i="0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191919"/>
                              </a:solidFill>
                              <a:effectLst/>
                              <a:uLnTx/>
                              <a:uFillTx/>
                              <a:latin typeface="Times New Roman" panose="02020603050405020304"/>
                              <a:ea typeface="思源黑体 CN Normal"/>
                              <a:cs typeface="+mn-cs"/>
                            </a:rPr>
                            <a:t>/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altLang="zh-CN" sz="1200" b="0" i="0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191919"/>
                              </a:solidFill>
                              <a:effectLst/>
                              <a:uLnTx/>
                              <a:uFillTx/>
                              <a:latin typeface="Times New Roman" panose="02020603050405020304"/>
                              <a:ea typeface="思源黑体 CN Normal"/>
                              <a:cs typeface="+mn-cs"/>
                            </a:rPr>
                            <a:t>/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altLang="zh-CN" sz="1200" b="0" i="0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191919"/>
                              </a:solidFill>
                              <a:effectLst/>
                              <a:uLnTx/>
                              <a:uFillTx/>
                              <a:latin typeface="Times New Roman" panose="02020603050405020304"/>
                              <a:ea typeface="思源黑体 CN Normal"/>
                              <a:cs typeface="+mn-cs"/>
                            </a:rPr>
                            <a:t>/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altLang="zh-CN" sz="1200" b="0" i="0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191919"/>
                              </a:solidFill>
                              <a:effectLst/>
                              <a:uLnTx/>
                              <a:uFillTx/>
                              <a:latin typeface="Times New Roman" panose="02020603050405020304"/>
                              <a:ea typeface="思源黑体 CN Normal"/>
                              <a:cs typeface="+mn-cs"/>
                            </a:rPr>
                            <a:t>/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altLang="zh-CN" sz="1200" b="0" i="0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191919"/>
                              </a:solidFill>
                              <a:effectLst/>
                              <a:uLnTx/>
                              <a:uFillTx/>
                              <a:latin typeface="Times New Roman" panose="02020603050405020304"/>
                              <a:ea typeface="思源黑体 CN Normal"/>
                              <a:cs typeface="+mn-cs"/>
                            </a:rPr>
                            <a:t>/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altLang="zh-CN" sz="1200" b="0" i="0" u="none" strike="noStrike" kern="1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191919"/>
                              </a:solidFill>
                              <a:effectLst/>
                              <a:uLnTx/>
                              <a:uFillTx/>
                              <a:latin typeface="Times New Roman" panose="02020603050405020304"/>
                              <a:ea typeface="思源黑体 CN Normal"/>
                              <a:cs typeface="+mn-cs"/>
                            </a:rPr>
                            <a:t>/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97199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578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475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562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6</a:t>
                          </a:r>
                          <a:r>
                            <a:rPr lang="en-US" sz="1200" kern="100" dirty="0">
                              <a:effectLst/>
                            </a:rPr>
                            <a:t>17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52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567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562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625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0.600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97199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0.578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475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533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417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0.5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17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0.4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28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0.5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25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600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/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/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7" name="表格 6"/>
              <p:cNvGraphicFramePr>
                <a:graphicFrameLocks noGrp="1"/>
              </p:cNvGraphicFramePr>
              <p:nvPr>
                <p:custDataLst>
                  <p:tags r:id="rId5"/>
                </p:custDataLst>
                <p:extLst>
                  <p:ext uri="{D42A27DB-BD31-4B8C-83A1-F6EECF244321}">
                    <p14:modId xmlns:p14="http://schemas.microsoft.com/office/powerpoint/2010/main" val="2786828976"/>
                  </p:ext>
                </p:extLst>
              </p:nvPr>
            </p:nvGraphicFramePr>
            <p:xfrm>
              <a:off x="921107" y="2040211"/>
              <a:ext cx="4874775" cy="1520571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70954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1652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1652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16523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16523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416523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416523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416523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416523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416523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416523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</a:tblGrid>
                  <a:tr h="33177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6"/>
                          <a:stretch>
                            <a:fillRect t="-3846" r="-591071" b="-3769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b="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endParaRPr lang="zh-CN" sz="1400" b="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b="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  <a:endParaRPr lang="zh-CN" sz="1400" b="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b="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  <a:endParaRPr lang="zh-CN" sz="1400" b="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b="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</a:t>
                          </a:r>
                          <a:endParaRPr lang="zh-CN" sz="1400" b="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b="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</a:t>
                          </a:r>
                          <a:endParaRPr lang="zh-CN" sz="1400" b="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b="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6</a:t>
                          </a:r>
                          <a:endParaRPr lang="zh-CN" sz="1400" b="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b="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7</a:t>
                          </a:r>
                          <a:endParaRPr lang="zh-CN" sz="1400" b="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b="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8</a:t>
                          </a:r>
                          <a:endParaRPr lang="zh-CN" sz="1400" b="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b="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9</a:t>
                          </a:r>
                          <a:endParaRPr lang="zh-CN" sz="1400" b="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b="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10</a:t>
                          </a:r>
                          <a:endParaRPr lang="zh-CN" sz="1400" b="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9719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6"/>
                          <a:stretch>
                            <a:fillRect t="-112500" r="-591071" b="-3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0.475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0.617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0.517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/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altLang="zh-CN" sz="1200" b="0" i="0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191919"/>
                              </a:solidFill>
                              <a:effectLst/>
                              <a:uLnTx/>
                              <a:uFillTx/>
                              <a:latin typeface="Times New Roman" panose="02020603050405020304"/>
                              <a:ea typeface="思源黑体 CN Normal"/>
                              <a:cs typeface="+mn-cs"/>
                            </a:rPr>
                            <a:t>/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altLang="zh-CN" sz="1200" b="0" i="0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191919"/>
                              </a:solidFill>
                              <a:effectLst/>
                              <a:uLnTx/>
                              <a:uFillTx/>
                              <a:latin typeface="Times New Roman" panose="02020603050405020304"/>
                              <a:ea typeface="思源黑体 CN Normal"/>
                              <a:cs typeface="+mn-cs"/>
                            </a:rPr>
                            <a:t>/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altLang="zh-CN" sz="1200" b="0" i="0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191919"/>
                              </a:solidFill>
                              <a:effectLst/>
                              <a:uLnTx/>
                              <a:uFillTx/>
                              <a:latin typeface="Times New Roman" panose="02020603050405020304"/>
                              <a:ea typeface="思源黑体 CN Normal"/>
                              <a:cs typeface="+mn-cs"/>
                            </a:rPr>
                            <a:t>/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altLang="zh-CN" sz="1200" b="0" i="0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191919"/>
                              </a:solidFill>
                              <a:effectLst/>
                              <a:uLnTx/>
                              <a:uFillTx/>
                              <a:latin typeface="Times New Roman" panose="02020603050405020304"/>
                              <a:ea typeface="思源黑体 CN Normal"/>
                              <a:cs typeface="+mn-cs"/>
                            </a:rPr>
                            <a:t>/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altLang="zh-CN" sz="1200" b="0" i="0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191919"/>
                              </a:solidFill>
                              <a:effectLst/>
                              <a:uLnTx/>
                              <a:uFillTx/>
                              <a:latin typeface="Times New Roman" panose="02020603050405020304"/>
                              <a:ea typeface="思源黑体 CN Normal"/>
                              <a:cs typeface="+mn-cs"/>
                            </a:rPr>
                            <a:t>/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altLang="zh-CN" sz="1200" b="0" i="0" u="none" strike="noStrike" kern="1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191919"/>
                              </a:solidFill>
                              <a:effectLst/>
                              <a:uLnTx/>
                              <a:uFillTx/>
                              <a:latin typeface="Times New Roman" panose="02020603050405020304"/>
                              <a:ea typeface="思源黑体 CN Normal"/>
                              <a:cs typeface="+mn-cs"/>
                            </a:rPr>
                            <a:t>/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9719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6"/>
                          <a:stretch>
                            <a:fillRect t="-212500" r="-591071" b="-208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0.617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0.617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altLang="zh-CN" sz="1200" b="0" i="0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191919"/>
                              </a:solidFill>
                              <a:effectLst/>
                              <a:uLnTx/>
                              <a:uFillTx/>
                              <a:latin typeface="Times New Roman" panose="02020603050405020304"/>
                              <a:ea typeface="思源黑体 CN Normal"/>
                              <a:cs typeface="+mn-cs"/>
                            </a:rPr>
                            <a:t>/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altLang="zh-CN" sz="1200" b="0" i="0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191919"/>
                              </a:solidFill>
                              <a:effectLst/>
                              <a:uLnTx/>
                              <a:uFillTx/>
                              <a:latin typeface="Times New Roman" panose="02020603050405020304"/>
                              <a:ea typeface="思源黑体 CN Normal"/>
                              <a:cs typeface="+mn-cs"/>
                            </a:rPr>
                            <a:t>/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altLang="zh-CN" sz="1200" b="0" i="0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191919"/>
                              </a:solidFill>
                              <a:effectLst/>
                              <a:uLnTx/>
                              <a:uFillTx/>
                              <a:latin typeface="Times New Roman" panose="02020603050405020304"/>
                              <a:ea typeface="思源黑体 CN Normal"/>
                              <a:cs typeface="+mn-cs"/>
                            </a:rPr>
                            <a:t>/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altLang="zh-CN" sz="1200" b="0" i="0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191919"/>
                              </a:solidFill>
                              <a:effectLst/>
                              <a:uLnTx/>
                              <a:uFillTx/>
                              <a:latin typeface="Times New Roman" panose="02020603050405020304"/>
                              <a:ea typeface="思源黑体 CN Normal"/>
                              <a:cs typeface="+mn-cs"/>
                            </a:rPr>
                            <a:t>/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altLang="zh-CN" sz="1200" b="0" i="0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191919"/>
                              </a:solidFill>
                              <a:effectLst/>
                              <a:uLnTx/>
                              <a:uFillTx/>
                              <a:latin typeface="Times New Roman" panose="02020603050405020304"/>
                              <a:ea typeface="思源黑体 CN Normal"/>
                              <a:cs typeface="+mn-cs"/>
                            </a:rPr>
                            <a:t>/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altLang="zh-CN" sz="1200" b="0" i="0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191919"/>
                              </a:solidFill>
                              <a:effectLst/>
                              <a:uLnTx/>
                              <a:uFillTx/>
                              <a:latin typeface="Times New Roman" panose="02020603050405020304"/>
                              <a:ea typeface="思源黑体 CN Normal"/>
                              <a:cs typeface="+mn-cs"/>
                            </a:rPr>
                            <a:t>/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altLang="zh-CN" sz="1200" b="0" i="0" u="none" strike="noStrike" kern="100" cap="none" spc="0" normalizeH="0" baseline="0" noProof="0">
                              <a:ln>
                                <a:noFill/>
                              </a:ln>
                              <a:solidFill>
                                <a:srgbClr val="191919"/>
                              </a:solidFill>
                              <a:effectLst/>
                              <a:uLnTx/>
                              <a:uFillTx/>
                              <a:latin typeface="Times New Roman" panose="02020603050405020304"/>
                              <a:ea typeface="思源黑体 CN Normal"/>
                              <a:cs typeface="+mn-cs"/>
                            </a:rPr>
                            <a:t>/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kumimoji="0" lang="en-US" altLang="zh-CN" sz="1200" b="0" i="0" u="none" strike="noStrike" kern="100" cap="none" spc="0" normalizeH="0" baseline="0" noProof="0" dirty="0">
                              <a:ln>
                                <a:noFill/>
                              </a:ln>
                              <a:solidFill>
                                <a:srgbClr val="191919"/>
                              </a:solidFill>
                              <a:effectLst/>
                              <a:uLnTx/>
                              <a:uFillTx/>
                              <a:latin typeface="Times New Roman" panose="02020603050405020304"/>
                              <a:ea typeface="思源黑体 CN Normal"/>
                              <a:cs typeface="+mn-cs"/>
                            </a:rPr>
                            <a:t>/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9719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6"/>
                          <a:stretch>
                            <a:fillRect t="-326087" r="-591071" b="-11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578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475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562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6</a:t>
                          </a:r>
                          <a:r>
                            <a:rPr lang="en-US" sz="1200" kern="100" dirty="0">
                              <a:effectLst/>
                            </a:rPr>
                            <a:t>17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52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567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562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625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0.600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/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9719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6"/>
                          <a:stretch>
                            <a:fillRect t="-408333" r="-591071" b="-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0.578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475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533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417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0.5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17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0.4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28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0.5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25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600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/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/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6843509"/>
                  </p:ext>
                </p:extLst>
              </p:nvPr>
            </p:nvGraphicFramePr>
            <p:xfrm>
              <a:off x="921107" y="4327179"/>
              <a:ext cx="5515478" cy="56167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21588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3744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3744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3744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3744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37449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537449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537449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537449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280837"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阈值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200" kern="100" dirty="0">
                              <a:effectLst/>
                            </a:rPr>
                            <a:t>(cm)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1.2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1.35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1.45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3.0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4.6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4.75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4.95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6.0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0837"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zh-CN" sz="1200" b="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4,</m:t>
                                    </m:r>
                                    <m:r>
                                      <a:rPr lang="en-US" altLang="zh-CN" sz="1200" b="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i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0.578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475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533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417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0.5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17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0.4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28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0.5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25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600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056843509"/>
                  </p:ext>
                </p:extLst>
              </p:nvPr>
            </p:nvGraphicFramePr>
            <p:xfrm>
              <a:off x="921107" y="4327179"/>
              <a:ext cx="5515478" cy="561674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1215886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37449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37449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37449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37449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37449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537449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537449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537449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</a:tblGrid>
                  <a:tr h="28083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7"/>
                          <a:stretch>
                            <a:fillRect t="-4348" r="-356250" b="-1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1.2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1.35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1.45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3.0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4.6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4.75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4.95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6.0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8083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7"/>
                          <a:stretch>
                            <a:fillRect t="-109091" r="-356250" b="-1818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0.578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475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533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417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0.5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17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0.4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28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0.5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25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600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2" name="圆角矩形 11"/>
          <p:cNvSpPr/>
          <p:nvPr/>
        </p:nvSpPr>
        <p:spPr>
          <a:xfrm>
            <a:off x="3732981" y="4312649"/>
            <a:ext cx="570077" cy="576204"/>
          </a:xfrm>
          <a:prstGeom prst="roundRect">
            <a:avLst/>
          </a:prstGeom>
          <a:noFill/>
          <a:ln w="28575">
            <a:solidFill>
              <a:srgbClr val="FF2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圆角矩形 16"/>
          <p:cNvSpPr/>
          <p:nvPr/>
        </p:nvSpPr>
        <p:spPr>
          <a:xfrm>
            <a:off x="2876867" y="3255628"/>
            <a:ext cx="417678" cy="288102"/>
          </a:xfrm>
          <a:prstGeom prst="roundRect">
            <a:avLst>
              <a:gd name="adj" fmla="val 1571"/>
            </a:avLst>
          </a:prstGeom>
          <a:noFill/>
          <a:ln w="28575">
            <a:solidFill>
              <a:srgbClr val="FF2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3" name="表格 22">
                <a:extLst>
                  <a:ext uri="{FF2B5EF4-FFF2-40B4-BE49-F238E27FC236}">
                    <a16:creationId xmlns:a16="http://schemas.microsoft.com/office/drawing/2014/main" id="{E0F49CF0-31D9-BE46-8B45-E43521519B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2597640"/>
                  </p:ext>
                </p:extLst>
              </p:nvPr>
            </p:nvGraphicFramePr>
            <p:xfrm>
              <a:off x="6571136" y="628923"/>
              <a:ext cx="5328251" cy="1575482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77555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5527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5527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5527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5527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45527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45527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45527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45527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455270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455270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</a:tblGrid>
                  <a:tr h="289221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1400" b="1" i="1" kern="10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400" i="1" kern="10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altLang="zh-CN" sz="1400" b="0" i="1" kern="100" dirty="0" smtClean="0">
                                      <a:effectLst/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类别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 err="1">
                              <a:effectLst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 err="1">
                              <a:effectLst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vi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vi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 err="1">
                              <a:effectLst/>
                            </a:rPr>
                            <a:t>v</a:t>
                          </a:r>
                          <a:r>
                            <a:rPr lang="en-US" sz="1200" kern="100" dirty="0" err="1">
                              <a:effectLst/>
                            </a:rPr>
                            <a:t>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se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se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se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b="1" i="1" kern="10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b="1" i="1" kern="1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200" b="1" i="1" kern="10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b="1" i="1" kern="100" dirty="0">
                            <a:solidFill>
                              <a:schemeClr val="lt1"/>
                            </a:solidFill>
                            <a:effectLst/>
                            <a:latin typeface="Cambria Math" panose="02040503050406030204" pitchFamily="18" charset="0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黄</a:t>
                          </a: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粉</a:t>
                          </a: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紫</a:t>
                          </a: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紫</a:t>
                          </a: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紫</a:t>
                          </a: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粉</a:t>
                          </a: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黄</a:t>
                          </a: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紫</a:t>
                          </a: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粉</a:t>
                          </a: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粉</a:t>
                          </a: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7.0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6.4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5.8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7.9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6.0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4.9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5.0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4.3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4.4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5.2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766801644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 smtClean="0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solidFill>
                                          <a:srgbClr val="FFFF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4.7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4.5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5.1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6.9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4.8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4.5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1.4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1.1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1.3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1.5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25228846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3" name="表格 22">
                <a:extLst>
                  <a:ext uri="{FF2B5EF4-FFF2-40B4-BE49-F238E27FC236}">
                    <a16:creationId xmlns:a16="http://schemas.microsoft.com/office/drawing/2014/main" id="{E0F49CF0-31D9-BE46-8B45-E43521519B3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532597640"/>
                  </p:ext>
                </p:extLst>
              </p:nvPr>
            </p:nvGraphicFramePr>
            <p:xfrm>
              <a:off x="6571136" y="628923"/>
              <a:ext cx="5328251" cy="1575482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775551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55270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55270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55270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55270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455270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455270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455270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455270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455270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455270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</a:tblGrid>
                  <a:tr h="2895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8"/>
                          <a:stretch>
                            <a:fillRect l="-1639" t="-4348" r="-593443" b="-46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8"/>
                          <a:stretch>
                            <a:fillRect l="-172222" t="-4348" r="-905556" b="-46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8"/>
                          <a:stretch>
                            <a:fillRect l="-272222" t="-4348" r="-805556" b="-46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8"/>
                          <a:stretch>
                            <a:fillRect l="-372222" t="-4348" r="-705556" b="-46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8"/>
                          <a:stretch>
                            <a:fillRect l="-472222" t="-4348" r="-605556" b="-46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8"/>
                          <a:stretch>
                            <a:fillRect l="-572222" t="-4348" r="-505556" b="-46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8"/>
                          <a:stretch>
                            <a:fillRect l="-691429" t="-4348" r="-420000" b="-46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8"/>
                          <a:stretch>
                            <a:fillRect l="-769444" t="-4348" r="-308333" b="-46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8"/>
                          <a:stretch>
                            <a:fillRect l="-869444" t="-4348" r="-208333" b="-46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8"/>
                          <a:stretch>
                            <a:fillRect l="-969444" t="-4348" r="-108333" b="-46521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8"/>
                          <a:stretch>
                            <a:fillRect l="-1069444" t="-4348" r="-8333" b="-46521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类别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 err="1">
                              <a:effectLst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 err="1">
                              <a:effectLst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vi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vi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 err="1">
                              <a:effectLst/>
                            </a:rPr>
                            <a:t>v</a:t>
                          </a:r>
                          <a:r>
                            <a:rPr lang="en-US" sz="1200" kern="100" dirty="0" err="1">
                              <a:effectLst/>
                            </a:rPr>
                            <a:t>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se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se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se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8"/>
                          <a:stretch>
                            <a:fillRect l="-1639" t="-220000" r="-593443" b="-33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黄</a:t>
                          </a: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粉</a:t>
                          </a: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紫</a:t>
                          </a: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紫</a:t>
                          </a: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紫</a:t>
                          </a: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粉</a:t>
                          </a: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黄</a:t>
                          </a: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紫</a:t>
                          </a: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粉</a:t>
                          </a: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粉</a:t>
                          </a: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8"/>
                          <a:stretch>
                            <a:fillRect l="-1639" t="-304762" r="-593443" b="-21904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8"/>
                          <a:stretch>
                            <a:fillRect l="-1639" t="-425000" r="-593443" b="-13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7.0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6.4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5.8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7.9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6.0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4.9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5.0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4.3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4.4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5.2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766801644"/>
                      </a:ext>
                    </a:extLst>
                  </a:tr>
                  <a:tr h="25908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8"/>
                          <a:stretch>
                            <a:fillRect l="-1639" t="-500000" r="-593443" b="-2381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4.7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4.5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5.1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6.9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4.8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4.5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1.4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1.1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1.3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solidFill>
                                <a:srgbClr val="FF0000"/>
                              </a:solidFill>
                              <a:effectLst/>
                            </a:rPr>
                            <a:t>1.5</a:t>
                          </a:r>
                          <a:endParaRPr lang="zh-CN" sz="1200" kern="100" dirty="0">
                            <a:solidFill>
                              <a:srgbClr val="FF00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252288463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1" name="圆角矩形 30">
            <a:extLst>
              <a:ext uri="{FF2B5EF4-FFF2-40B4-BE49-F238E27FC236}">
                <a16:creationId xmlns:a16="http://schemas.microsoft.com/office/drawing/2014/main" id="{B8BA1E6C-3359-F94C-87AD-7AFE814A4F63}"/>
              </a:ext>
            </a:extLst>
          </p:cNvPr>
          <p:cNvSpPr/>
          <p:nvPr/>
        </p:nvSpPr>
        <p:spPr>
          <a:xfrm>
            <a:off x="10092267" y="1930699"/>
            <a:ext cx="1807120" cy="248429"/>
          </a:xfrm>
          <a:prstGeom prst="roundRect">
            <a:avLst>
              <a:gd name="adj" fmla="val 6385"/>
            </a:avLst>
          </a:prstGeom>
          <a:noFill/>
          <a:ln w="28575">
            <a:solidFill>
              <a:srgbClr val="FF2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3ABC25F-7FEF-AE4C-9E6E-88F01D61DC08}"/>
              </a:ext>
            </a:extLst>
          </p:cNvPr>
          <p:cNvGrpSpPr/>
          <p:nvPr/>
        </p:nvGrpSpPr>
        <p:grpSpPr>
          <a:xfrm>
            <a:off x="6849130" y="2819050"/>
            <a:ext cx="4581989" cy="2069804"/>
            <a:chOff x="6849130" y="2819050"/>
            <a:chExt cx="4581989" cy="2069804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" name="圆角矩形 19"/>
                <p:cNvSpPr/>
                <p:nvPr/>
              </p:nvSpPr>
              <p:spPr>
                <a:xfrm>
                  <a:off x="7280064" y="4314718"/>
                  <a:ext cx="1244650" cy="574136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rgbClr val="E73A1C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400" i="1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4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7</m:t>
                            </m:r>
                          </m:sub>
                        </m:sSub>
                        <m:r>
                          <a:rPr kumimoji="1" lang="en-US" altLang="zh-CN" sz="1400" dirty="0">
                            <a:solidFill>
                              <a:srgbClr val="D91F14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1400" i="1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4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r>
                          <a:rPr kumimoji="1" lang="en-US" altLang="zh-CN" sz="1400" dirty="0">
                            <a:solidFill>
                              <a:srgbClr val="D91F14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1400" i="1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4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9</m:t>
                            </m:r>
                          </m:sub>
                        </m:sSub>
                        <m:r>
                          <a:rPr kumimoji="1" lang="en-US" altLang="zh-CN" sz="1400" dirty="0">
                            <a:solidFill>
                              <a:srgbClr val="D91F14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1400" i="1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4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10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400" dirty="0">
                    <a:solidFill>
                      <a:srgbClr val="D91F14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20" name="圆角矩形 19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280064" y="4314718"/>
                  <a:ext cx="1244650" cy="574136"/>
                </a:xfrm>
                <a:prstGeom prst="roundRect">
                  <a:avLst/>
                </a:prstGeom>
                <a:blipFill>
                  <a:blip r:embed="rId9"/>
                  <a:stretch>
                    <a:fillRect/>
                  </a:stretch>
                </a:blipFill>
                <a:ln>
                  <a:solidFill>
                    <a:srgbClr val="E73A1C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圆角矩形 20"/>
                <p:cNvSpPr/>
                <p:nvPr/>
              </p:nvSpPr>
              <p:spPr>
                <a:xfrm>
                  <a:off x="9515825" y="4314718"/>
                  <a:ext cx="1915294" cy="574136"/>
                </a:xfrm>
                <a:prstGeom prst="roundRect">
                  <a:avLst/>
                </a:prstGeom>
                <a:solidFill>
                  <a:schemeClr val="accent4">
                    <a:lumMod val="20000"/>
                    <a:lumOff val="80000"/>
                  </a:schemeClr>
                </a:solidFill>
                <a:ln>
                  <a:solidFill>
                    <a:srgbClr val="E73A1C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400" i="1" dirty="0" smtClean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4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1400" dirty="0">
                            <a:solidFill>
                              <a:srgbClr val="D91F14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1400" i="1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4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sz="1400" dirty="0">
                            <a:solidFill>
                              <a:srgbClr val="D91F14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1400" i="1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4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</m:sSub>
                        <m:r>
                          <a:rPr kumimoji="1" lang="en-US" altLang="zh-CN" sz="1400" dirty="0">
                            <a:solidFill>
                              <a:srgbClr val="D91F14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1400" i="1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4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r>
                          <a:rPr kumimoji="1" lang="en-US" altLang="zh-CN" sz="1400" dirty="0">
                            <a:solidFill>
                              <a:srgbClr val="D91F14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1400" i="1" dirty="0" smtClean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dirty="0" smtClean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4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</m:sSub>
                        <m:r>
                          <a:rPr kumimoji="1" lang="en-US" altLang="zh-CN" sz="1400" dirty="0" smtClean="0">
                            <a:solidFill>
                              <a:srgbClr val="D91F14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sz="1400" i="1" dirty="0" smtClean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400" dirty="0" smtClean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sz="14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4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21" name="圆角矩形 20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515825" y="4314718"/>
                  <a:ext cx="1915294" cy="574136"/>
                </a:xfrm>
                <a:prstGeom prst="roundRect">
                  <a:avLst/>
                </a:prstGeom>
                <a:blipFill>
                  <a:blip r:embed="rId10"/>
                  <a:stretch>
                    <a:fillRect/>
                  </a:stretch>
                </a:blipFill>
                <a:ln>
                  <a:solidFill>
                    <a:srgbClr val="E73A1C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22" name="肘形连接符 21"/>
            <p:cNvCxnSpPr>
              <a:cxnSpLocks/>
              <a:stCxn id="33" idx="2"/>
              <a:endCxn id="20" idx="0"/>
            </p:cNvCxnSpPr>
            <p:nvPr/>
          </p:nvCxnSpPr>
          <p:spPr>
            <a:xfrm rot="5400000">
              <a:off x="8159626" y="3518657"/>
              <a:ext cx="538824" cy="1053298"/>
            </a:xfrm>
            <a:prstGeom prst="bentConnector3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肘形连接符 23"/>
            <p:cNvCxnSpPr>
              <a:cxnSpLocks/>
              <a:stCxn id="33" idx="2"/>
              <a:endCxn id="21" idx="0"/>
            </p:cNvCxnSpPr>
            <p:nvPr/>
          </p:nvCxnSpPr>
          <p:spPr>
            <a:xfrm rot="16200000" flipH="1">
              <a:off x="9445167" y="3286413"/>
              <a:ext cx="538824" cy="1517785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E73A1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7662226" y="3853239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0070C0"/>
                  </a:solidFill>
                </a:rPr>
                <a:t>Y</a:t>
              </a:r>
              <a:endParaRPr kumimoji="1"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10410282" y="3844986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D91F14"/>
                  </a:solidFill>
                </a:rPr>
                <a:t>N</a:t>
              </a:r>
              <a:endParaRPr kumimoji="1" lang="zh-CN" altLang="en-US" sz="1400" dirty="0">
                <a:solidFill>
                  <a:srgbClr val="D91F14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8801BB29-8CDE-7243-BDE8-6724130151FF}"/>
                    </a:ext>
                  </a:extLst>
                </p:cNvPr>
                <p:cNvSpPr txBox="1"/>
                <p:nvPr/>
              </p:nvSpPr>
              <p:spPr>
                <a:xfrm>
                  <a:off x="6849130" y="4432508"/>
                  <a:ext cx="456985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1600" b="0" i="1" smtClean="0">
                                <a:solidFill>
                                  <a:srgbClr val="C0000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600" dirty="0"/>
                </a:p>
              </p:txBody>
            </p:sp>
          </mc:Choice>
          <mc:Fallback xmlns="">
            <p:sp>
              <p:nvSpPr>
                <p:cNvPr id="25" name="文本框 24">
                  <a:extLst>
                    <a:ext uri="{FF2B5EF4-FFF2-40B4-BE49-F238E27FC236}">
                      <a16:creationId xmlns:a16="http://schemas.microsoft.com/office/drawing/2014/main" id="{8801BB29-8CDE-7243-BDE8-6724130151F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49130" y="4432508"/>
                  <a:ext cx="456985" cy="338554"/>
                </a:xfrm>
                <a:prstGeom prst="rect">
                  <a:avLst/>
                </a:prstGeom>
                <a:blipFill>
                  <a:blip r:embed="rId11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0F1FB8EC-8A53-2641-BE03-311C7BFE94B2}"/>
                    </a:ext>
                  </a:extLst>
                </p:cNvPr>
                <p:cNvSpPr txBox="1"/>
                <p:nvPr/>
              </p:nvSpPr>
              <p:spPr>
                <a:xfrm>
                  <a:off x="9120987" y="4432508"/>
                  <a:ext cx="46172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600" b="0" i="1" smtClean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smtClean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1600" b="0" i="1" smtClean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600" dirty="0"/>
                </a:p>
              </p:txBody>
            </p:sp>
          </mc:Choice>
          <mc:Fallback xmlns="">
            <p:sp>
              <p:nvSpPr>
                <p:cNvPr id="29" name="文本框 28">
                  <a:extLst>
                    <a:ext uri="{FF2B5EF4-FFF2-40B4-BE49-F238E27FC236}">
                      <a16:creationId xmlns:a16="http://schemas.microsoft.com/office/drawing/2014/main" id="{0F1FB8EC-8A53-2641-BE03-311C7BFE94B2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20987" y="4432508"/>
                  <a:ext cx="461728" cy="338554"/>
                </a:xfrm>
                <a:prstGeom prst="rect">
                  <a:avLst/>
                </a:prstGeom>
                <a:blipFill>
                  <a:blip r:embed="rId12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32" name="组合 31">
              <a:extLst>
                <a:ext uri="{FF2B5EF4-FFF2-40B4-BE49-F238E27FC236}">
                  <a16:creationId xmlns:a16="http://schemas.microsoft.com/office/drawing/2014/main" id="{0811EC97-F5A4-E84D-815F-D79BD2D8280C}"/>
                </a:ext>
              </a:extLst>
            </p:cNvPr>
            <p:cNvGrpSpPr/>
            <p:nvPr/>
          </p:nvGrpSpPr>
          <p:grpSpPr>
            <a:xfrm>
              <a:off x="8052808" y="2819050"/>
              <a:ext cx="1805682" cy="956844"/>
              <a:chOff x="2171150" y="1433768"/>
              <a:chExt cx="1805682" cy="95684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3" name="圆角矩形 10">
                    <a:extLst>
                      <a:ext uri="{FF2B5EF4-FFF2-40B4-BE49-F238E27FC236}">
                        <a16:creationId xmlns:a16="http://schemas.microsoft.com/office/drawing/2014/main" id="{4E255670-6ECE-4442-A9C3-CF9D3DAE792B}"/>
                      </a:ext>
                    </a:extLst>
                  </p:cNvPr>
                  <p:cNvSpPr/>
                  <p:nvPr/>
                </p:nvSpPr>
                <p:spPr>
                  <a:xfrm>
                    <a:off x="2171225" y="1433768"/>
                    <a:ext cx="1805607" cy="956844"/>
                  </a:xfrm>
                  <a:prstGeom prst="round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rgbClr val="E73A1C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kumimoji="1" lang="en-US" altLang="zh-CN" sz="1200" dirty="0">
                        <a:solidFill>
                          <a:srgbClr val="D91F14"/>
                        </a:solidFill>
                        <a:latin typeface="Cambria Math" panose="02040503050406030204" pitchFamily="18" charset="0"/>
                      </a:rPr>
                      <a:t>Gini=0.66</a:t>
                    </a:r>
                  </a:p>
                  <a:p>
                    <a:pPr algn="ctr"/>
                    <a:r>
                      <a:rPr kumimoji="1" lang="en-US" altLang="zh-CN" sz="1200" dirty="0" err="1">
                        <a:solidFill>
                          <a:srgbClr val="D91F14"/>
                        </a:solidFill>
                        <a:latin typeface="Cambria Math" panose="02040503050406030204" pitchFamily="18" charset="0"/>
                      </a:rPr>
                      <a:t>Sample_n</a:t>
                    </a:r>
                    <a:r>
                      <a:rPr kumimoji="1" lang="en-US" altLang="zh-CN" sz="1200" dirty="0">
                        <a:solidFill>
                          <a:srgbClr val="D91F14"/>
                        </a:solidFill>
                        <a:latin typeface="Cambria Math" panose="02040503050406030204" pitchFamily="18" charset="0"/>
                      </a:rPr>
                      <a:t>=10</a:t>
                    </a:r>
                  </a:p>
                  <a:p>
                    <a:pPr algn="ctr"/>
                    <a:r>
                      <a:rPr kumimoji="1" lang="en-US" altLang="zh-CN" sz="1200" dirty="0">
                        <a:solidFill>
                          <a:srgbClr val="D91F14"/>
                        </a:solidFill>
                        <a:latin typeface="Cambria Math" panose="02040503050406030204" pitchFamily="18" charset="0"/>
                      </a:rPr>
                      <a:t>n[se,</a:t>
                    </a:r>
                    <a:r>
                      <a:rPr kumimoji="1" lang="zh-CN" altLang="en-US" sz="1200" dirty="0">
                        <a:solidFill>
                          <a:srgbClr val="D91F14"/>
                        </a:solidFill>
                        <a:latin typeface="Cambria Math" panose="02040503050406030204" pitchFamily="18" charset="0"/>
                      </a:rPr>
                      <a:t> </a:t>
                    </a:r>
                    <a:r>
                      <a:rPr kumimoji="1" lang="en-US" altLang="zh-CN" sz="1200" dirty="0" err="1">
                        <a:solidFill>
                          <a:srgbClr val="D91F14"/>
                        </a:solidFill>
                        <a:latin typeface="Cambria Math" panose="02040503050406030204" pitchFamily="18" charset="0"/>
                      </a:rPr>
                      <a:t>ve</a:t>
                    </a:r>
                    <a:r>
                      <a:rPr kumimoji="1" lang="en-US" altLang="zh-CN" sz="1200" dirty="0">
                        <a:solidFill>
                          <a:srgbClr val="D91F14"/>
                        </a:solidFill>
                        <a:latin typeface="Cambria Math" panose="02040503050406030204" pitchFamily="18" charset="0"/>
                      </a:rPr>
                      <a:t>,</a:t>
                    </a:r>
                    <a:r>
                      <a:rPr kumimoji="1" lang="zh-CN" altLang="en-US" sz="1200" dirty="0">
                        <a:solidFill>
                          <a:srgbClr val="D91F14"/>
                        </a:solidFill>
                        <a:latin typeface="Cambria Math" panose="02040503050406030204" pitchFamily="18" charset="0"/>
                      </a:rPr>
                      <a:t> </a:t>
                    </a:r>
                    <a:r>
                      <a:rPr kumimoji="1" lang="en-US" altLang="zh-CN" sz="1200" dirty="0">
                        <a:solidFill>
                          <a:srgbClr val="D91F14"/>
                        </a:solidFill>
                        <a:latin typeface="Cambria Math" panose="02040503050406030204" pitchFamily="18" charset="0"/>
                      </a:rPr>
                      <a:t>vi]=</a:t>
                    </a:r>
                    <a:r>
                      <a:rPr kumimoji="1" lang="zh-CN" altLang="en-US" sz="1200" dirty="0">
                        <a:solidFill>
                          <a:srgbClr val="D91F14"/>
                        </a:solidFill>
                        <a:latin typeface="Cambria Math" panose="02040503050406030204" pitchFamily="18" charset="0"/>
                      </a:rPr>
                      <a:t> </a:t>
                    </a:r>
                    <a:r>
                      <a:rPr kumimoji="1" lang="en-US" altLang="zh-CN" sz="1200" dirty="0">
                        <a:solidFill>
                          <a:srgbClr val="D91F14"/>
                        </a:solidFill>
                        <a:latin typeface="Cambria Math" panose="02040503050406030204" pitchFamily="18" charset="0"/>
                      </a:rPr>
                      <a:t>[3,3,4]</a:t>
                    </a:r>
                  </a:p>
                  <a:p>
                    <a:pPr algn="ctr"/>
                    <a:r>
                      <a:rPr kumimoji="1" lang="en-US" altLang="zh-CN" sz="1200" dirty="0">
                        <a:solidFill>
                          <a:srgbClr val="D91F14"/>
                        </a:solidFill>
                        <a:latin typeface="Cambria Math" panose="02040503050406030204" pitchFamily="18" charset="0"/>
                      </a:rPr>
                      <a:t>Class</a:t>
                    </a:r>
                    <a:r>
                      <a:rPr kumimoji="1" lang="zh-CN" altLang="en-US" sz="1200" dirty="0">
                        <a:solidFill>
                          <a:srgbClr val="D91F14"/>
                        </a:solidFill>
                        <a:latin typeface="Cambria Math" panose="02040503050406030204" pitchFamily="18" charset="0"/>
                      </a:rPr>
                      <a:t> </a:t>
                    </a:r>
                    <a:r>
                      <a:rPr kumimoji="1" lang="en-US" altLang="zh-CN" sz="1200" dirty="0">
                        <a:solidFill>
                          <a:srgbClr val="D91F14"/>
                        </a:solidFill>
                        <a:latin typeface="Cambria Math" panose="02040503050406030204" pitchFamily="18" charset="0"/>
                      </a:rPr>
                      <a:t>=</a:t>
                    </a:r>
                    <a:r>
                      <a:rPr kumimoji="1" lang="zh-CN" altLang="en-US" sz="1200" dirty="0">
                        <a:solidFill>
                          <a:srgbClr val="D91F14"/>
                        </a:solidFill>
                        <a:latin typeface="Cambria Math" panose="02040503050406030204" pitchFamily="18" charset="0"/>
                      </a:rPr>
                      <a:t> </a:t>
                    </a:r>
                    <a:r>
                      <a:rPr kumimoji="1" lang="en-US" altLang="zh-CN" sz="1200" dirty="0">
                        <a:solidFill>
                          <a:srgbClr val="D91F14"/>
                        </a:solidFill>
                        <a:latin typeface="Cambria Math" panose="02040503050406030204" pitchFamily="18" charset="0"/>
                      </a:rPr>
                      <a:t>vi</a:t>
                    </a: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200" i="1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i="1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sz="1200" i="1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kumimoji="1" lang="en-US" altLang="zh-CN" sz="1200" i="1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≤3.0?</m:t>
                          </m:r>
                        </m:oMath>
                      </m:oMathPara>
                    </a14:m>
                    <a:endParaRPr kumimoji="1" lang="zh-CN" altLang="en-US" sz="1200" i="1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33" name="圆角矩形 10">
                    <a:extLst>
                      <a:ext uri="{FF2B5EF4-FFF2-40B4-BE49-F238E27FC236}">
                        <a16:creationId xmlns:a16="http://schemas.microsoft.com/office/drawing/2014/main" id="{4E255670-6ECE-4442-A9C3-CF9D3DAE792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71225" y="1433768"/>
                    <a:ext cx="1805607" cy="956844"/>
                  </a:xfrm>
                  <a:prstGeom prst="round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rgbClr val="E73A1C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34" name="文本框 33">
                    <a:extLst>
                      <a:ext uri="{FF2B5EF4-FFF2-40B4-BE49-F238E27FC236}">
                        <a16:creationId xmlns:a16="http://schemas.microsoft.com/office/drawing/2014/main" id="{F315AB36-187A-7947-80CE-6A71A14A2307}"/>
                      </a:ext>
                    </a:extLst>
                  </p:cNvPr>
                  <p:cNvSpPr txBox="1"/>
                  <p:nvPr/>
                </p:nvSpPr>
                <p:spPr>
                  <a:xfrm>
                    <a:off x="2171150" y="1442215"/>
                    <a:ext cx="395861" cy="3370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dirty="0">
                      <a:solidFill>
                        <a:srgbClr val="C0000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30" name="文本框 29">
                    <a:extLst>
                      <a:ext uri="{FF2B5EF4-FFF2-40B4-BE49-F238E27FC236}">
                        <a16:creationId xmlns:a16="http://schemas.microsoft.com/office/drawing/2014/main" id="{A47B5C4D-60BA-464F-A5D3-7115BA4816A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171150" y="1442215"/>
                    <a:ext cx="395861" cy="337062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0E315E6F-F0AC-6848-9AAF-56F6F133EFCD}"/>
              </a:ext>
            </a:extLst>
          </p:cNvPr>
          <p:cNvSpPr/>
          <p:nvPr/>
        </p:nvSpPr>
        <p:spPr>
          <a:xfrm>
            <a:off x="7347177" y="1930699"/>
            <a:ext cx="2745089" cy="248429"/>
          </a:xfrm>
          <a:prstGeom prst="roundRect">
            <a:avLst>
              <a:gd name="adj" fmla="val 6385"/>
            </a:avLst>
          </a:prstGeom>
          <a:noFill/>
          <a:ln w="28575">
            <a:solidFill>
              <a:srgbClr val="0070C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rgbClr val="0070C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  <p:bldP spid="31" grpId="0" animBg="1"/>
      <p:bldP spid="35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顶角 12"/>
          <p:cNvSpPr/>
          <p:nvPr/>
        </p:nvSpPr>
        <p:spPr>
          <a:xfrm rot="5400000">
            <a:off x="2807673" y="-2171958"/>
            <a:ext cx="480654" cy="6096004"/>
          </a:xfrm>
          <a:prstGeom prst="round2SameRect">
            <a:avLst>
              <a:gd name="adj1" fmla="val 37365"/>
              <a:gd name="adj2" fmla="val 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6" name="文本框 85"/>
          <p:cNvSpPr txBox="1"/>
          <p:nvPr/>
        </p:nvSpPr>
        <p:spPr>
          <a:xfrm>
            <a:off x="445973" y="631423"/>
            <a:ext cx="5654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例题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思源黑体 CN Medium" panose="020B0600000000000000" pitchFamily="34" charset="-122"/>
              </a:rPr>
              <a:t>——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决策树生成、剪枝与测试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/>
              <p:cNvGraphicFramePr>
                <a:graphicFrameLocks noGrp="1"/>
              </p:cNvGraphicFramePr>
              <p:nvPr/>
            </p:nvGraphicFramePr>
            <p:xfrm>
              <a:off x="563218" y="1229274"/>
              <a:ext cx="7527235" cy="548006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688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85834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17373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输入</a:t>
                          </a:r>
                          <a:r>
                            <a:rPr lang="en-US" sz="1400" kern="100" dirty="0">
                              <a:effectLst/>
                            </a:rPr>
                            <a:t>: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训练集</a:t>
                          </a:r>
                          <a:r>
                            <a:rPr lang="en-US" sz="1400" kern="100" dirty="0">
                              <a:effectLst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endChr m:val=""/>
                                      <m:ctrlPr>
                                        <a:rPr lang="zh-CN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sz="1400" i="1" kern="1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kern="1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1400" kern="1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"/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endChr m:val=""/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"/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d>
                                <m:dPr>
                                  <m:endChr m:val=""/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zh-CN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sz="1400" i="1" kern="1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kern="1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400" kern="1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oMath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7373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特征集</a:t>
                          </a:r>
                          <a:r>
                            <a:rPr lang="en-US" sz="1400" kern="100" dirty="0">
                              <a:effectLst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=1,…,</m:t>
                                  </m:r>
                                  <m: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oMath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7373">
                    <a:tc gridSpan="2"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solidFill>
                                <a:srgbClr val="FFFF00"/>
                              </a:solidFill>
                              <a:effectLst/>
                            </a:rPr>
                            <a:t>函数</a:t>
                          </a:r>
                          <a:r>
                            <a:rPr lang="en-US" sz="1400" kern="100" dirty="0">
                              <a:solidFill>
                                <a:srgbClr val="FFFF00"/>
                              </a:solidFill>
                              <a:effectLst/>
                            </a:rPr>
                            <a:t> Tree = </a:t>
                          </a:r>
                          <a:r>
                            <a:rPr lang="en-US" sz="1400" kern="100" dirty="0" err="1">
                              <a:solidFill>
                                <a:srgbClr val="FFFF00"/>
                              </a:solidFill>
                              <a:effectLst/>
                            </a:rPr>
                            <a:t>TreeGenerate</a:t>
                          </a:r>
                          <a:r>
                            <a:rPr lang="en-US" sz="1400" kern="100" dirty="0">
                              <a:solidFill>
                                <a:srgbClr val="FFFF00"/>
                              </a:solidFill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kern="10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400" kern="10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kern="10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oMath>
                          </a14:m>
                          <a:r>
                            <a:rPr lang="en-US" sz="1400" kern="100" dirty="0">
                              <a:solidFill>
                                <a:srgbClr val="FFFF00"/>
                              </a:solidFill>
                              <a:effectLst/>
                            </a:rPr>
                            <a:t>)</a:t>
                          </a:r>
                          <a:endParaRPr lang="zh-CN" sz="1400" kern="100" dirty="0">
                            <a:solidFill>
                              <a:srgbClr val="FFFF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步骤</a:t>
                          </a:r>
                          <a:r>
                            <a:rPr lang="en-US" sz="1400" kern="100" dirty="0">
                              <a:effectLst/>
                            </a:rPr>
                            <a:t>: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269875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2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if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</m:d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𝑁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or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Gini</m:t>
                              </m:r>
                              <m:d>
                                <m:d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</m:d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𝐺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 #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正则化终止条件</a:t>
                          </a: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3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将</a:t>
                          </a: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node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标记为叶子节点，返回</a:t>
                          </a:r>
                          <a14:m>
                            <m:oMath xmlns:m="http://schemas.openxmlformats.org/officeDocument/2006/math"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𝐷</m:t>
                              </m:r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中占比最大的类别标记；</a:t>
                          </a: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return</a:t>
                          </a:r>
                          <a:endParaRPr lang="zh-CN" sz="14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5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for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in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𝐹</m:t>
                              </m:r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                #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遍历所有特征</a:t>
                          </a: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6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400" kern="100" baseline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if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是离散特征</a:t>
                          </a: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</a:t>
                          </a:r>
                          <a:endParaRPr lang="zh-CN" sz="14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7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     </a:t>
                          </a: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for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的每一个取值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     #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遍历所有离散取值</a:t>
                          </a: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8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          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根据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是否取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，分为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left</m:t>
                                  </m:r>
                                </m:sup>
                              </m:sSubSup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和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right</m:t>
                                  </m:r>
                                </m:sup>
                              </m:sSubSup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，记录加权平均基尼指数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endParaRPr lang="zh-CN" sz="14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9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if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是连续特征</a:t>
                          </a: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</a:t>
                          </a:r>
                          <a:endParaRPr lang="zh-CN" sz="14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10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for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的每一个阈值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     #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遍历所有阈值</a:t>
                          </a: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11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     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根据阈值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，分为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left</m:t>
                                  </m:r>
                                </m:sup>
                              </m:sSubSup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和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right</m:t>
                                  </m:r>
                                </m:sup>
                              </m:sSubSup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，记录加权平均基尼指数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endParaRPr lang="zh-CN" sz="14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12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根据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选择最优划分属性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zh-CN" sz="1400" i="1" kern="1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kern="1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lang="en-US" sz="1400" kern="1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，给出最优的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left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和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right</m:t>
                                  </m:r>
                                </m:sub>
                              </m:sSub>
                            </m:oMath>
                          </a14:m>
                          <a:endParaRPr lang="zh-CN" sz="14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13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相关参数存入节点</a:t>
                          </a: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14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以</a:t>
                          </a:r>
                          <a:r>
                            <a:rPr lang="en-US" sz="1400" kern="1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TreeGenerate</a:t>
                          </a: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left</m:t>
                                  </m:r>
                                </m:sub>
                              </m:sSub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𝐹</m:t>
                              </m:r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向下继续生长</a:t>
                          </a: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15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以</a:t>
                          </a:r>
                          <a:r>
                            <a:rPr lang="en-US" sz="1400" kern="1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TreeGenerate</a:t>
                          </a: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right</m:t>
                                  </m:r>
                                </m:sub>
                              </m:sSub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𝐹</m:t>
                              </m:r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向下继续生长</a:t>
                          </a: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278547">
                    <a:tc gridSpan="2"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b="1" kern="100" dirty="0">
                              <a:solidFill>
                                <a:srgbClr val="FFFF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函数返回决策树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kern="10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</m:t>
                              </m:r>
                              <m:r>
                                <a:rPr lang="en-US" sz="1400" b="1" kern="10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’</m:t>
                              </m:r>
                            </m:oMath>
                          </a14:m>
                          <a:r>
                            <a:rPr lang="zh-CN" sz="1400" b="1" kern="100" dirty="0">
                              <a:solidFill>
                                <a:srgbClr val="FFFF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，对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kern="10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</m:t>
                              </m:r>
                              <m:r>
                                <a:rPr lang="en-US" sz="1400" b="1" kern="10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’</m:t>
                              </m:r>
                            </m:oMath>
                          </a14:m>
                          <a:r>
                            <a:rPr lang="zh-CN" sz="1400" b="1" kern="100" dirty="0">
                              <a:solidFill>
                                <a:srgbClr val="FFFF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进行后剪枝</a:t>
                          </a: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  <a:tr h="278547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输出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269875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以</a:t>
                          </a:r>
                          <a:r>
                            <a:rPr lang="en-US" sz="1400" kern="100" dirty="0">
                              <a:effectLst/>
                            </a:rPr>
                            <a:t>node</a:t>
                          </a:r>
                          <a:r>
                            <a:rPr lang="zh-CN" sz="1400" kern="100" dirty="0">
                              <a:effectLst/>
                            </a:rPr>
                            <a:t>为根节点的一棵决策树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/>
              <p:cNvGraphicFramePr>
                <a:graphicFrameLocks noGrp="1"/>
              </p:cNvGraphicFramePr>
              <p:nvPr/>
            </p:nvGraphicFramePr>
            <p:xfrm>
              <a:off x="563218" y="1229274"/>
              <a:ext cx="7527235" cy="548006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68888"/>
                    <a:gridCol w="6858347"/>
                  </a:tblGrid>
                  <a:tr h="317500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输入</a:t>
                          </a:r>
                          <a:r>
                            <a:rPr lang="en-US" sz="1400" kern="100" dirty="0">
                              <a:effectLst/>
                            </a:rPr>
                            <a:t>: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317500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316865"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  <a:tc hMerge="1">
                      <a:tcPr/>
                    </a:tc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步骤</a:t>
                          </a:r>
                          <a:r>
                            <a:rPr lang="en-US" sz="1400" kern="100" dirty="0">
                              <a:effectLst/>
                            </a:rPr>
                            <a:t>: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269875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/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2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210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3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5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6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210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7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8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9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210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10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11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12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13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相关参数存入节点</a:t>
                          </a:r>
                          <a:endParaRPr lang="zh-CN" sz="14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5874" marR="65874" marT="0" marB="0" anchor="ctr"/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14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15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78130"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  <a:tc hMerge="1">
                      <a:tcPr/>
                    </a:tc>
                  </a:tr>
                  <a:tr h="278547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输出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269875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以</a:t>
                          </a:r>
                          <a:r>
                            <a:rPr lang="en-US" sz="1400" kern="100" dirty="0">
                              <a:effectLst/>
                            </a:rPr>
                            <a:t>node</a:t>
                          </a:r>
                          <a:r>
                            <a:rPr lang="zh-CN" sz="1400" kern="100" dirty="0">
                              <a:effectLst/>
                            </a:rPr>
                            <a:t>为根节点的一棵决策树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圆角矩形 2"/>
          <p:cNvSpPr/>
          <p:nvPr/>
        </p:nvSpPr>
        <p:spPr>
          <a:xfrm>
            <a:off x="1258956" y="2484781"/>
            <a:ext cx="5102087" cy="523461"/>
          </a:xfrm>
          <a:prstGeom prst="roundRect">
            <a:avLst/>
          </a:prstGeom>
          <a:noFill/>
          <a:ln w="28575">
            <a:solidFill>
              <a:srgbClr val="FF2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258955" y="5601832"/>
            <a:ext cx="5102087" cy="523461"/>
          </a:xfrm>
          <a:prstGeom prst="roundRect">
            <a:avLst/>
          </a:prstGeom>
          <a:noFill/>
          <a:ln w="28575">
            <a:solidFill>
              <a:srgbClr val="FF2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5" name="肘形连接符 4"/>
          <p:cNvCxnSpPr>
            <a:stCxn id="6" idx="3"/>
            <a:endCxn id="3" idx="3"/>
          </p:cNvCxnSpPr>
          <p:nvPr/>
        </p:nvCxnSpPr>
        <p:spPr>
          <a:xfrm flipV="1">
            <a:off x="6361042" y="2746512"/>
            <a:ext cx="1" cy="3117051"/>
          </a:xfrm>
          <a:prstGeom prst="bentConnector3">
            <a:avLst>
              <a:gd name="adj1" fmla="val 22860100000"/>
            </a:avLst>
          </a:prstGeom>
          <a:ln>
            <a:solidFill>
              <a:srgbClr val="E73A1C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顶角 12"/>
          <p:cNvSpPr/>
          <p:nvPr/>
        </p:nvSpPr>
        <p:spPr>
          <a:xfrm rot="5400000">
            <a:off x="2807673" y="-2171958"/>
            <a:ext cx="480654" cy="6096004"/>
          </a:xfrm>
          <a:prstGeom prst="round2SameRect">
            <a:avLst>
              <a:gd name="adj1" fmla="val 37365"/>
              <a:gd name="adj2" fmla="val 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491223" y="1418870"/>
                <a:ext cx="8219018" cy="14298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Clr>
                    <a:srgbClr val="0070C0"/>
                  </a:buClr>
                  <a:buFont typeface="Arial" panose="020B0604020202020204" pitchFamily="34" charset="0"/>
                  <a:buChar char="•"/>
                </a:pPr>
                <a:r>
                  <a:rPr kumimoji="1" lang="zh-CN" altLang="en-US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二层节点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zh-CN" alt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kumimoji="1" lang="en-US" altLang="zh-CN" sz="1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kumimoji="1" lang="en-US" altLang="zh-CN" sz="1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kumimoji="1" lang="en-US" altLang="zh-CN" sz="1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</m:t>
                        </m:r>
                      </m:sub>
                    </m:sSub>
                  </m:oMath>
                </a14:m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r>
                  <a:rPr kumimoji="1" lang="zh-CN" altLang="en-US" sz="1800" b="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条件：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  <m:r>
                      <a:rPr kumimoji="1" lang="en-US" altLang="zh-C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  <m:r>
                      <a:rPr kumimoji="1" lang="zh-CN" altLang="en-US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kumimoji="1"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sub>
                    </m:sSub>
                    <m:r>
                      <a:rPr kumimoji="1" lang="en-US" altLang="zh-C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=0.1</m:t>
                    </m:r>
                  </m:oMath>
                </a14:m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23" y="1418870"/>
                <a:ext cx="8219018" cy="1429815"/>
              </a:xfrm>
              <a:prstGeom prst="rect">
                <a:avLst/>
              </a:prstGeom>
              <a:blipFill>
                <a:blip r:embed="rId3"/>
                <a:stretch>
                  <a:fillRect l="-617" t="-1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文本框 85"/>
          <p:cNvSpPr txBox="1"/>
          <p:nvPr/>
        </p:nvSpPr>
        <p:spPr>
          <a:xfrm>
            <a:off x="445973" y="631423"/>
            <a:ext cx="5654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例题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思源黑体 CN Medium" panose="020B0600000000000000" pitchFamily="34" charset="-122"/>
              </a:rPr>
              <a:t>——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决策树生成、剪枝与测试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491223" y="2776730"/>
                <a:ext cx="8219018" cy="10936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Clr>
                    <a:srgbClr val="0070C0"/>
                  </a:buClr>
                  <a:buFont typeface="Arial" panose="020B0604020202020204" pitchFamily="34" charset="0"/>
                  <a:buChar char="•"/>
                </a:pPr>
                <a:r>
                  <a:rPr kumimoji="1" lang="zh-CN" alt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节点参数统计</a:t>
                </a: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r>
                  <a:rPr kumimoji="1" lang="zh-CN" altLang="en-US" sz="1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当前节点样本数量为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en-US" altLang="zh-C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</m:t>
                    </m:r>
                  </m:oMath>
                </a14:m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r>
                  <a:rPr kumimoji="1" lang="zh-CN" altLang="en-US" sz="1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当前节点基尼指数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18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Gini</m:t>
                    </m:r>
                    <m:d>
                      <m:dPr>
                        <m:ctrlPr>
                          <a:rPr kumimoji="1" lang="en-US" altLang="zh-CN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en-US" altLang="zh-CN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=0.375</m:t>
                    </m:r>
                  </m:oMath>
                </a14:m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23" y="2776730"/>
                <a:ext cx="8219018" cy="1093633"/>
              </a:xfrm>
              <a:prstGeom prst="rect">
                <a:avLst/>
              </a:prstGeom>
              <a:blipFill>
                <a:blip r:embed="rId4"/>
                <a:stretch>
                  <a:fillRect l="-617" t="-2299" b="-9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421296" y="4024690"/>
                <a:ext cx="6102626" cy="6186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Gini</m:t>
                      </m:r>
                      <m:d>
                        <m:dPr>
                          <m:ctrlPr>
                            <a:rPr kumimoji="1" lang="en-US" altLang="zh-CN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kumimoji="1" lang="en-US" altLang="zh-CN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kumimoji="1" lang="en-US" altLang="zh-CN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kumimoji="1" lang="en-US" altLang="zh-CN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kumimoji="1" lang="en-US" altLang="zh-CN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kumimoji="1" lang="en-US" altLang="zh-CN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num>
                        <m:den>
                          <m:r>
                            <a:rPr kumimoji="1" lang="en-US" altLang="zh-CN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den>
                      </m:f>
                      <m:d>
                        <m:dPr>
                          <m:ctrlPr>
                            <a:rPr kumimoji="1" lang="en-US" altLang="zh-CN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kumimoji="1" lang="en-US" altLang="zh-CN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kumimoji="1" lang="en-US" altLang="zh-CN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den>
                          </m:f>
                        </m:e>
                      </m:d>
                      <m:r>
                        <a:rPr kumimoji="1" lang="en-US" altLang="zh-CN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=0.375</m:t>
                      </m:r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296" y="4024690"/>
                <a:ext cx="6102626" cy="618631"/>
              </a:xfrm>
              <a:prstGeom prst="rect">
                <a:avLst/>
              </a:prstGeom>
              <a:blipFill>
                <a:blip r:embed="rId5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491223" y="4797648"/>
                <a:ext cx="8219018" cy="14298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Clr>
                    <a:srgbClr val="0070C0"/>
                  </a:buClr>
                  <a:buFont typeface="Arial" panose="020B0604020202020204" pitchFamily="34" charset="0"/>
                  <a:buChar char="•"/>
                </a:pPr>
                <a:r>
                  <a:rPr kumimoji="1" lang="zh-CN" alt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终止条件验证</a:t>
                </a: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en-US" altLang="zh-C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kumimoji="1"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Gini</m:t>
                    </m:r>
                    <m:d>
                      <m:dPr>
                        <m:ctrlPr>
                          <a:rPr kumimoji="1" lang="en-US" altLang="zh-CN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en-US" altLang="zh-CN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kumimoji="1" lang="en-US" altLang="zh-CN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sub>
                    </m:sSub>
                  </m:oMath>
                </a14:m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r>
                  <a:rPr kumimoji="1" lang="zh-CN" altLang="en-US" sz="1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结论：不满足终止条件，继续分裂</a:t>
                </a:r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23" y="4797648"/>
                <a:ext cx="8219018" cy="1429815"/>
              </a:xfrm>
              <a:prstGeom prst="rect">
                <a:avLst/>
              </a:prstGeom>
              <a:blipFill>
                <a:blip r:embed="rId6"/>
                <a:stretch>
                  <a:fillRect l="-617" t="-877" b="-61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0" name="表格 9">
                <a:extLst>
                  <a:ext uri="{FF2B5EF4-FFF2-40B4-BE49-F238E27FC236}">
                    <a16:creationId xmlns:a16="http://schemas.microsoft.com/office/drawing/2014/main" id="{5B51A730-E76F-794B-B67B-C2E55E23A6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6676748"/>
                  </p:ext>
                </p:extLst>
              </p:nvPr>
            </p:nvGraphicFramePr>
            <p:xfrm>
              <a:off x="8924381" y="4942915"/>
              <a:ext cx="2888239" cy="1537570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86264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</a:tblGrid>
                  <a:tr h="289221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 err="1">
                              <a:effectLst/>
                            </a:rPr>
                            <a:t>训练</a:t>
                          </a: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类别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 err="1">
                              <a:effectLst/>
                            </a:rPr>
                            <a:t>v</a:t>
                          </a:r>
                          <a:r>
                            <a:rPr lang="en-US" sz="1200" kern="100" dirty="0" err="1">
                              <a:effectLst/>
                            </a:rPr>
                            <a:t>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se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se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se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颜色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黄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粉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气味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无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无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</a:rPr>
                            <a:t>花萼</a:t>
                          </a:r>
                          <a:r>
                            <a:rPr lang="zh-CN" sz="1200" kern="100" dirty="0">
                              <a:effectLst/>
                            </a:rPr>
                            <a:t>长度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5.0cm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4.3cm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4.4cm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5.2cm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花瓣长度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1.4cm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1.1cm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1.3cm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1.5cm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0" name="表格 9">
                <a:extLst>
                  <a:ext uri="{FF2B5EF4-FFF2-40B4-BE49-F238E27FC236}">
                    <a16:creationId xmlns:a16="http://schemas.microsoft.com/office/drawing/2014/main" id="{5B51A730-E76F-794B-B67B-C2E55E23A60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6676748"/>
                  </p:ext>
                </p:extLst>
              </p:nvPr>
            </p:nvGraphicFramePr>
            <p:xfrm>
              <a:off x="8924381" y="4942915"/>
              <a:ext cx="2888239" cy="1537570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86264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</a:tblGrid>
                  <a:tr h="289560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 err="1">
                              <a:effectLst/>
                            </a:rPr>
                            <a:t>训练</a:t>
                          </a: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l="-168293" t="-13043" r="-297561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l="-275000" t="-13043" r="-205000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l="-375000" t="-13043" r="-105000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l="-475000" t="-13043" r="-5000" b="-45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类别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 err="1">
                              <a:effectLst/>
                            </a:rPr>
                            <a:t>v</a:t>
                          </a:r>
                          <a:r>
                            <a:rPr lang="en-US" sz="1200" kern="100" dirty="0" err="1">
                              <a:effectLst/>
                            </a:rPr>
                            <a:t>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se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se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se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7"/>
                          <a:stretch>
                            <a:fillRect l="-1471" t="-230000" r="-239706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黄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粉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7"/>
                          <a:stretch>
                            <a:fillRect l="-1471" t="-347368" r="-239706" b="-236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无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无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7"/>
                          <a:stretch>
                            <a:fillRect l="-1471" t="-425000" r="-239706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5.0cm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4.3cm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4.4cm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5.2cm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7"/>
                          <a:stretch>
                            <a:fillRect l="-1471" t="-525000" r="-239706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1.4cm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1.1cm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1.3cm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1.5cm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994972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顶角 12"/>
          <p:cNvSpPr/>
          <p:nvPr/>
        </p:nvSpPr>
        <p:spPr>
          <a:xfrm rot="5400000">
            <a:off x="2807673" y="-2171958"/>
            <a:ext cx="480654" cy="6096004"/>
          </a:xfrm>
          <a:prstGeom prst="round2SameRect">
            <a:avLst>
              <a:gd name="adj1" fmla="val 37365"/>
              <a:gd name="adj2" fmla="val 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445973" y="1418870"/>
                <a:ext cx="8219018" cy="475001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Clr>
                    <a:srgbClr val="0070C0"/>
                  </a:buClr>
                  <a:buFont typeface="Arial" panose="020B0604020202020204" pitchFamily="34" charset="0"/>
                  <a:buChar char="•"/>
                </a:pPr>
                <a:r>
                  <a:rPr kumimoji="1" lang="zh-CN" alt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二层节点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——</a:t>
                </a:r>
                <a:r>
                  <a:rPr kumimoji="1" lang="zh-CN" alt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最优分裂方案</a:t>
                </a:r>
                <a:endParaRPr kumimoji="1" lang="en-US" altLang="zh-CN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20000"/>
                  </a:lnSpc>
                  <a:buClr>
                    <a:srgbClr val="0070C0"/>
                  </a:buClr>
                </a:pPr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20000"/>
                  </a:lnSpc>
                  <a:buClr>
                    <a:srgbClr val="0070C0"/>
                  </a:buClr>
                </a:pPr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r>
                  <a:rPr kumimoji="1" lang="zh-CN" altLang="en-US" sz="1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选择特征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18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11</m:t>
                            </m:r>
                          </m:sub>
                        </m:sSub>
                      </m:e>
                    </m:d>
                    <m:r>
                      <a:rPr kumimoji="1" lang="en-US" altLang="zh-CN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=1=</m:t>
                    </m:r>
                    <m:sSub>
                      <m:sSubPr>
                        <m:ctrlPr>
                          <a:rPr kumimoji="1" lang="en-US" altLang="zh-CN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kumimoji="1" lang="zh-CN" altLang="en-US" sz="1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Gini</m:t>
                    </m:r>
                    <m:d>
                      <m:dPr>
                        <m:ctrlPr>
                          <a:rPr kumimoji="1" lang="en-US" altLang="zh-CN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18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kumimoji="1" lang="en-US" altLang="zh-CN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en-US" altLang="zh-CN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  <m:r>
                      <a:rPr kumimoji="1" lang="en-US" altLang="zh-CN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kumimoji="1" lang="en-US" altLang="zh-CN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kumimoji="1" lang="zh-CN" altLang="en-US" sz="1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，不再分裂。</a:t>
                </a:r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18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12</m:t>
                            </m:r>
                          </m:sub>
                        </m:sSub>
                      </m:e>
                    </m:d>
                    <m:r>
                      <a:rPr kumimoji="1" lang="en-US" altLang="zh-CN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=3&gt;</m:t>
                    </m:r>
                    <m:sSub>
                      <m:sSubPr>
                        <m:ctrlPr>
                          <a:rPr kumimoji="1" lang="en-US" altLang="zh-CN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kumimoji="1" lang="zh-CN" altLang="en-US" sz="1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Gini</m:t>
                    </m:r>
                    <m:d>
                      <m:dPr>
                        <m:ctrlPr>
                          <a:rPr kumimoji="1" lang="en-US" altLang="zh-CN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18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12</m:t>
                            </m:r>
                          </m:sub>
                        </m:sSub>
                      </m:e>
                    </m:d>
                    <m:r>
                      <a:rPr kumimoji="1" lang="en-US" altLang="zh-CN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=0&lt;</m:t>
                    </m:r>
                    <m:sSub>
                      <m:sSubPr>
                        <m:ctrlPr>
                          <a:rPr kumimoji="1" lang="en-US" altLang="zh-CN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kumimoji="1" lang="zh-CN" altLang="en-US" sz="1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，不再分裂。</a:t>
                </a:r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5973" y="1418870"/>
                <a:ext cx="8219018" cy="4750018"/>
              </a:xfrm>
              <a:prstGeom prst="rect">
                <a:avLst/>
              </a:prstGeom>
              <a:blipFill>
                <a:blip r:embed="rId4"/>
                <a:stretch>
                  <a:fillRect l="-617" t="-533" b="-1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文本框 85"/>
          <p:cNvSpPr txBox="1"/>
          <p:nvPr/>
        </p:nvSpPr>
        <p:spPr>
          <a:xfrm>
            <a:off x="445973" y="631423"/>
            <a:ext cx="5654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例题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思源黑体 CN Medium" panose="020B0600000000000000" pitchFamily="34" charset="-122"/>
              </a:rPr>
              <a:t>——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决策树生成、剪枝与测试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表格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8614130"/>
                  </p:ext>
                </p:extLst>
              </p:nvPr>
            </p:nvGraphicFramePr>
            <p:xfrm>
              <a:off x="1260007" y="4649923"/>
              <a:ext cx="2082669" cy="58751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1272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5664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566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5664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293756"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颜色特征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黄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93756"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zh-CN" sz="1200" b="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altLang="zh-CN" sz="1200" b="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i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0.25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</a:t>
                          </a:r>
                          <a:r>
                            <a:rPr lang="en-US" altLang="zh-CN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333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表格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218614130"/>
                  </p:ext>
                </p:extLst>
              </p:nvPr>
            </p:nvGraphicFramePr>
            <p:xfrm>
              <a:off x="1260007" y="4649923"/>
              <a:ext cx="2082669" cy="58751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12725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5664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5664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5664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293756"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颜色特征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黄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9375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5"/>
                          <a:stretch>
                            <a:fillRect l="-1786" t="-108696" r="-198214" b="-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0.25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</a:t>
                          </a:r>
                          <a:r>
                            <a:rPr lang="en-US" altLang="zh-CN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333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/>
              <p:cNvGraphicFramePr>
                <a:graphicFrameLocks noGrp="1"/>
              </p:cNvGraphicFramePr>
              <p:nvPr>
                <p:custDataLst>
                  <p:tags r:id="rId1"/>
                </p:custDataLst>
              </p:nvPr>
            </p:nvGraphicFramePr>
            <p:xfrm>
              <a:off x="1260008" y="2019455"/>
              <a:ext cx="2082668" cy="1921283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7542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4279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427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4279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19207"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kern="100" dirty="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kern="100" dirty="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zh-CN" sz="1200" b="0" i="1" kern="100" dirty="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𝑙</m:t>
                                    </m:r>
                                    <m:r>
                                      <a:rPr lang="en-US" altLang="zh-CN" sz="1200" b="0" i="1" kern="100" dirty="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en-US" altLang="zh-CN" sz="1200" b="0" i="1" kern="100" dirty="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kern="1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b="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endParaRPr lang="zh-CN" sz="1400" b="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b="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  <a:endParaRPr lang="zh-CN" sz="1400" b="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b="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  <a:endParaRPr lang="zh-CN" sz="1400" b="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5519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200" b="1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0.25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0.333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5519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2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0.333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0.333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/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5519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333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25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333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5519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333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25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333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/>
              <p:cNvGraphicFramePr>
                <a:graphicFrameLocks noGrp="1"/>
              </p:cNvGraphicFramePr>
              <p:nvPr>
                <p:custDataLst>
                  <p:tags r:id="rId6"/>
                </p:custDataLst>
              </p:nvPr>
            </p:nvGraphicFramePr>
            <p:xfrm>
              <a:off x="1260008" y="2019455"/>
              <a:ext cx="2082668" cy="1921283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7542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4279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427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4279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41920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l="-1667" t="-3030" r="-178333" b="-36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b="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endParaRPr lang="zh-CN" sz="1400" b="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b="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  <a:endParaRPr lang="zh-CN" sz="1400" b="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b="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  <a:endParaRPr lang="zh-CN" sz="1400" b="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551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7"/>
                          <a:stretch>
                            <a:fillRect l="-1667" t="-113333" r="-178333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0.25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0.333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551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7"/>
                          <a:stretch>
                            <a:fillRect l="-1667" t="-213333" r="-178333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0.333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0.333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/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551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7"/>
                          <a:stretch>
                            <a:fillRect l="-1667" t="-324138" r="-178333" b="-1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333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25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333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551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7"/>
                          <a:stretch>
                            <a:fillRect l="-1667" t="-410000" r="-178333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333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25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333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10" name="圆角矩形 11"/>
          <p:cNvSpPr/>
          <p:nvPr/>
        </p:nvSpPr>
        <p:spPr>
          <a:xfrm>
            <a:off x="1965202" y="4649923"/>
            <a:ext cx="469650" cy="576204"/>
          </a:xfrm>
          <a:prstGeom prst="roundRect">
            <a:avLst/>
          </a:prstGeom>
          <a:noFill/>
          <a:ln w="28575">
            <a:solidFill>
              <a:srgbClr val="FF2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CFB25124-A319-C446-A7E8-BBDC02EFB3D5}"/>
              </a:ext>
            </a:extLst>
          </p:cNvPr>
          <p:cNvSpPr/>
          <p:nvPr/>
        </p:nvSpPr>
        <p:spPr>
          <a:xfrm>
            <a:off x="2017174" y="2463801"/>
            <a:ext cx="417678" cy="303742"/>
          </a:xfrm>
          <a:prstGeom prst="roundRect">
            <a:avLst>
              <a:gd name="adj" fmla="val 1571"/>
            </a:avLst>
          </a:prstGeom>
          <a:noFill/>
          <a:ln w="28575">
            <a:solidFill>
              <a:srgbClr val="FF2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7CD8F13-0AC7-4D4F-B08A-BD0DA8965F28}"/>
              </a:ext>
            </a:extLst>
          </p:cNvPr>
          <p:cNvGrpSpPr/>
          <p:nvPr/>
        </p:nvGrpSpPr>
        <p:grpSpPr>
          <a:xfrm>
            <a:off x="5545995" y="631423"/>
            <a:ext cx="5780153" cy="3835586"/>
            <a:chOff x="5058299" y="1867158"/>
            <a:chExt cx="5780153" cy="3835586"/>
          </a:xfrm>
        </p:grpSpPr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2649101E-46FB-264A-AB8C-C689A6AFF744}"/>
                </a:ext>
              </a:extLst>
            </p:cNvPr>
            <p:cNvGrpSpPr/>
            <p:nvPr/>
          </p:nvGrpSpPr>
          <p:grpSpPr>
            <a:xfrm>
              <a:off x="6250879" y="1867158"/>
              <a:ext cx="4587573" cy="2452512"/>
              <a:chOff x="6843546" y="2819050"/>
              <a:chExt cx="4587573" cy="245251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1" name="圆角矩形 60">
                    <a:extLst>
                      <a:ext uri="{FF2B5EF4-FFF2-40B4-BE49-F238E27FC236}">
                        <a16:creationId xmlns:a16="http://schemas.microsoft.com/office/drawing/2014/main" id="{43ACD6A3-2F01-C141-9D0E-6AB9CF6758DB}"/>
                      </a:ext>
                    </a:extLst>
                  </p:cNvPr>
                  <p:cNvSpPr/>
                  <p:nvPr/>
                </p:nvSpPr>
                <p:spPr>
                  <a:xfrm>
                    <a:off x="6849129" y="4314718"/>
                    <a:ext cx="1805607" cy="956844"/>
                  </a:xfrm>
                  <a:prstGeom prst="round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rgbClr val="E73A1C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Gini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=0.375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Sample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se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ve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vi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]=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[3,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Class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se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200" i="1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i="1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sz="1200" b="0" i="1" dirty="0" smtClean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1200" b="0" i="1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=“</m:t>
                          </m:r>
                          <m:r>
                            <a:rPr kumimoji="1" lang="zh-CN" altLang="en-US" sz="1200" i="1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黄</m:t>
                          </m:r>
                          <m:r>
                            <a:rPr kumimoji="1" lang="en-US" altLang="zh-CN" sz="1200" b="0" i="1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”</m:t>
                          </m:r>
                          <m:r>
                            <a:rPr kumimoji="1" lang="en-US" altLang="zh-CN" sz="1200" i="1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?</m:t>
                          </m:r>
                        </m:oMath>
                      </m:oMathPara>
                    </a14:m>
                    <a:endParaRPr kumimoji="1" lang="zh-CN" altLang="en-US" sz="1200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61" name="圆角矩形 60">
                    <a:extLst>
                      <a:ext uri="{FF2B5EF4-FFF2-40B4-BE49-F238E27FC236}">
                        <a16:creationId xmlns:a16="http://schemas.microsoft.com/office/drawing/2014/main" id="{43ACD6A3-2F01-C141-9D0E-6AB9CF6758DB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49129" y="4314718"/>
                    <a:ext cx="1805607" cy="956844"/>
                  </a:xfrm>
                  <a:prstGeom prst="round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rgbClr val="E73A1C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2" name="圆角矩形 61">
                    <a:extLst>
                      <a:ext uri="{FF2B5EF4-FFF2-40B4-BE49-F238E27FC236}">
                        <a16:creationId xmlns:a16="http://schemas.microsoft.com/office/drawing/2014/main" id="{BA9FA55C-3340-9142-B177-2E6D6C09C1D0}"/>
                      </a:ext>
                    </a:extLst>
                  </p:cNvPr>
                  <p:cNvSpPr/>
                  <p:nvPr/>
                </p:nvSpPr>
                <p:spPr>
                  <a:xfrm>
                    <a:off x="9515825" y="4314718"/>
                    <a:ext cx="1915294" cy="574136"/>
                  </a:xfrm>
                  <a:prstGeom prst="round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rgbClr val="E73A1C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400" i="1" dirty="0" smtClean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4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4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14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1400" i="1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4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4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kumimoji="1" lang="en-US" altLang="zh-CN" sz="14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1400" i="1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4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4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r>
                            <a:rPr kumimoji="1" lang="en-US" altLang="zh-CN" sz="14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1400" i="1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4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4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  <m:r>
                            <a:rPr kumimoji="1" lang="en-US" altLang="zh-CN" sz="14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1400" i="1" dirty="0" smtClean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400" dirty="0" smtClean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4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  <m:r>
                            <a:rPr kumimoji="1" lang="en-US" altLang="zh-CN" sz="140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kumimoji="1" lang="en-US" altLang="zh-CN" sz="1400" i="1" dirty="0" smtClean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400" dirty="0" smtClean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kumimoji="1" lang="en-US" altLang="zh-CN" sz="14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400" dirty="0">
                      <a:solidFill>
                        <a:srgbClr val="0070C0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62" name="圆角矩形 61">
                    <a:extLst>
                      <a:ext uri="{FF2B5EF4-FFF2-40B4-BE49-F238E27FC236}">
                        <a16:creationId xmlns:a16="http://schemas.microsoft.com/office/drawing/2014/main" id="{BA9FA55C-3340-9142-B177-2E6D6C09C1D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15825" y="4314718"/>
                    <a:ext cx="1915294" cy="574136"/>
                  </a:xfrm>
                  <a:prstGeom prst="round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solidFill>
                      <a:srgbClr val="E73A1C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63" name="肘形连接符 62">
                <a:extLst>
                  <a:ext uri="{FF2B5EF4-FFF2-40B4-BE49-F238E27FC236}">
                    <a16:creationId xmlns:a16="http://schemas.microsoft.com/office/drawing/2014/main" id="{CE08EB37-708A-1440-84C8-B5457439BFE7}"/>
                  </a:ext>
                </a:extLst>
              </p:cNvPr>
              <p:cNvCxnSpPr>
                <a:cxnSpLocks/>
                <a:stCxn id="70" idx="2"/>
                <a:endCxn id="61" idx="0"/>
              </p:cNvCxnSpPr>
              <p:nvPr/>
            </p:nvCxnSpPr>
            <p:spPr>
              <a:xfrm rot="5400000">
                <a:off x="8084398" y="3443429"/>
                <a:ext cx="538824" cy="1203754"/>
              </a:xfrm>
              <a:prstGeom prst="bentConnector3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肘形连接符 63">
                <a:extLst>
                  <a:ext uri="{FF2B5EF4-FFF2-40B4-BE49-F238E27FC236}">
                    <a16:creationId xmlns:a16="http://schemas.microsoft.com/office/drawing/2014/main" id="{939C10CA-D3DE-854A-963B-FF7B89A8828D}"/>
                  </a:ext>
                </a:extLst>
              </p:cNvPr>
              <p:cNvCxnSpPr>
                <a:cxnSpLocks/>
                <a:stCxn id="70" idx="2"/>
                <a:endCxn id="62" idx="0"/>
              </p:cNvCxnSpPr>
              <p:nvPr/>
            </p:nvCxnSpPr>
            <p:spPr>
              <a:xfrm rot="16200000" flipH="1">
                <a:off x="9445167" y="3286413"/>
                <a:ext cx="538824" cy="1517785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E73A1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" name="文本框 64">
                <a:extLst>
                  <a:ext uri="{FF2B5EF4-FFF2-40B4-BE49-F238E27FC236}">
                    <a16:creationId xmlns:a16="http://schemas.microsoft.com/office/drawing/2014/main" id="{69C09500-B216-EE40-8EB9-3F07B1CD3CB4}"/>
                  </a:ext>
                </a:extLst>
              </p:cNvPr>
              <p:cNvSpPr txBox="1"/>
              <p:nvPr/>
            </p:nvSpPr>
            <p:spPr>
              <a:xfrm>
                <a:off x="7662226" y="3777036"/>
                <a:ext cx="3145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>
                    <a:solidFill>
                      <a:srgbClr val="0070C0"/>
                    </a:solidFill>
                  </a:rPr>
                  <a:t>Y</a:t>
                </a:r>
                <a:endParaRPr kumimoji="1" lang="zh-CN" altLang="en-US" sz="14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66" name="文本框 65">
                <a:extLst>
                  <a:ext uri="{FF2B5EF4-FFF2-40B4-BE49-F238E27FC236}">
                    <a16:creationId xmlns:a16="http://schemas.microsoft.com/office/drawing/2014/main" id="{CCA60A5D-7473-FC4C-99AE-5BD927E2E51D}"/>
                  </a:ext>
                </a:extLst>
              </p:cNvPr>
              <p:cNvSpPr txBox="1"/>
              <p:nvPr/>
            </p:nvSpPr>
            <p:spPr>
              <a:xfrm>
                <a:off x="10274810" y="3794184"/>
                <a:ext cx="3145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>
                    <a:solidFill>
                      <a:srgbClr val="D91F14"/>
                    </a:solidFill>
                  </a:rPr>
                  <a:t>N</a:t>
                </a:r>
                <a:endParaRPr kumimoji="1" lang="zh-CN" altLang="en-US" sz="1400" dirty="0">
                  <a:solidFill>
                    <a:srgbClr val="D91F14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7" name="文本框 66">
                    <a:extLst>
                      <a:ext uri="{FF2B5EF4-FFF2-40B4-BE49-F238E27FC236}">
                        <a16:creationId xmlns:a16="http://schemas.microsoft.com/office/drawing/2014/main" id="{2F4AB597-40AD-4045-8D8A-216C50268462}"/>
                      </a:ext>
                    </a:extLst>
                  </p:cNvPr>
                  <p:cNvSpPr txBox="1"/>
                  <p:nvPr/>
                </p:nvSpPr>
                <p:spPr>
                  <a:xfrm>
                    <a:off x="6843546" y="4314718"/>
                    <a:ext cx="456985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dirty="0"/>
                  </a:p>
                </p:txBody>
              </p:sp>
            </mc:Choice>
            <mc:Fallback xmlns="">
              <p:sp>
                <p:nvSpPr>
                  <p:cNvPr id="67" name="文本框 66">
                    <a:extLst>
                      <a:ext uri="{FF2B5EF4-FFF2-40B4-BE49-F238E27FC236}">
                        <a16:creationId xmlns:a16="http://schemas.microsoft.com/office/drawing/2014/main" id="{2F4AB597-40AD-4045-8D8A-216C5026846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43546" y="4314718"/>
                    <a:ext cx="456985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8" name="文本框 67">
                    <a:extLst>
                      <a:ext uri="{FF2B5EF4-FFF2-40B4-BE49-F238E27FC236}">
                        <a16:creationId xmlns:a16="http://schemas.microsoft.com/office/drawing/2014/main" id="{2D685BAF-D2D9-9B41-A07B-762936A6FBA0}"/>
                      </a:ext>
                    </a:extLst>
                  </p:cNvPr>
                  <p:cNvSpPr txBox="1"/>
                  <p:nvPr/>
                </p:nvSpPr>
                <p:spPr>
                  <a:xfrm>
                    <a:off x="9120987" y="4432508"/>
                    <a:ext cx="46172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dirty="0"/>
                  </a:p>
                </p:txBody>
              </p:sp>
            </mc:Choice>
            <mc:Fallback xmlns="">
              <p:sp>
                <p:nvSpPr>
                  <p:cNvPr id="68" name="文本框 67">
                    <a:extLst>
                      <a:ext uri="{FF2B5EF4-FFF2-40B4-BE49-F238E27FC236}">
                        <a16:creationId xmlns:a16="http://schemas.microsoft.com/office/drawing/2014/main" id="{2D685BAF-D2D9-9B41-A07B-762936A6FBA0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120987" y="4432508"/>
                    <a:ext cx="461728" cy="3385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9" name="组合 68">
                <a:extLst>
                  <a:ext uri="{FF2B5EF4-FFF2-40B4-BE49-F238E27FC236}">
                    <a16:creationId xmlns:a16="http://schemas.microsoft.com/office/drawing/2014/main" id="{63E5AF03-4C0D-DA4C-A043-FC58C8A5586E}"/>
                  </a:ext>
                </a:extLst>
              </p:cNvPr>
              <p:cNvGrpSpPr/>
              <p:nvPr/>
            </p:nvGrpSpPr>
            <p:grpSpPr>
              <a:xfrm>
                <a:off x="8052808" y="2819050"/>
                <a:ext cx="1805682" cy="956844"/>
                <a:chOff x="2171150" y="1433768"/>
                <a:chExt cx="1805682" cy="95684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0" name="圆角矩形 10">
                      <a:extLst>
                        <a:ext uri="{FF2B5EF4-FFF2-40B4-BE49-F238E27FC236}">
                          <a16:creationId xmlns:a16="http://schemas.microsoft.com/office/drawing/2014/main" id="{AE8A8A9F-06E7-964C-8EBF-F38E552493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71225" y="1433768"/>
                      <a:ext cx="1805607" cy="956844"/>
                    </a:xfrm>
                    <a:prstGeom prst="round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solidFill>
                        <a:srgbClr val="E73A1C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Gini=0.66</a:t>
                      </a:r>
                    </a:p>
                    <a:p>
                      <a:pPr algn="ctr"/>
                      <a:r>
                        <a:rPr kumimoji="1" lang="en-US" altLang="zh-CN" sz="1200" dirty="0" err="1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Sample_n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=10</a:t>
                      </a:r>
                    </a:p>
                    <a:p>
                      <a:pPr algn="ctr"/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n[se,</a:t>
                      </a:r>
                      <a:r>
                        <a:rPr kumimoji="1" lang="zh-CN" altLang="en-US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kumimoji="1" lang="en-US" altLang="zh-CN" sz="1200" dirty="0" err="1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ve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,</a:t>
                      </a:r>
                      <a:r>
                        <a:rPr kumimoji="1" lang="zh-CN" altLang="en-US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vi]=</a:t>
                      </a:r>
                      <a:r>
                        <a:rPr kumimoji="1" lang="zh-CN" altLang="en-US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[3,3,4]</a:t>
                      </a:r>
                    </a:p>
                    <a:p>
                      <a:pPr algn="ctr"/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Class</a:t>
                      </a:r>
                      <a:r>
                        <a:rPr kumimoji="1" lang="zh-CN" altLang="en-US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=</a:t>
                      </a:r>
                      <a:r>
                        <a:rPr kumimoji="1" lang="zh-CN" altLang="en-US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vi</a:t>
                      </a: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1200" i="1" dirty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i="1" dirty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sz="1200" i="1" dirty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kumimoji="1" lang="en-US" altLang="zh-CN" sz="1200" i="1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≤3.0?</m:t>
                            </m:r>
                          </m:oMath>
                        </m:oMathPara>
                      </a14:m>
                      <a:endParaRPr kumimoji="1" lang="zh-CN" altLang="en-US" sz="1200" i="1" dirty="0">
                        <a:solidFill>
                          <a:srgbClr val="D91F14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70" name="圆角矩形 10">
                      <a:extLst>
                        <a:ext uri="{FF2B5EF4-FFF2-40B4-BE49-F238E27FC236}">
                          <a16:creationId xmlns:a16="http://schemas.microsoft.com/office/drawing/2014/main" id="{AE8A8A9F-06E7-964C-8EBF-F38E5524931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71225" y="1433768"/>
                      <a:ext cx="1805607" cy="956844"/>
                    </a:xfrm>
                    <a:prstGeom prst="round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rgbClr val="E73A1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1" name="文本框 70">
                      <a:extLst>
                        <a:ext uri="{FF2B5EF4-FFF2-40B4-BE49-F238E27FC236}">
                          <a16:creationId xmlns:a16="http://schemas.microsoft.com/office/drawing/2014/main" id="{BED9C0ED-0A3C-BB4F-AAF0-FD221D9165B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71150" y="1442215"/>
                      <a:ext cx="395861" cy="33706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kumimoji="1" lang="en-US" altLang="zh-CN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sz="1600" dirty="0">
                        <a:solidFill>
                          <a:srgbClr val="C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0" name="文本框 29">
                      <a:extLst>
                        <a:ext uri="{FF2B5EF4-FFF2-40B4-BE49-F238E27FC236}">
                          <a16:creationId xmlns:a16="http://schemas.microsoft.com/office/drawing/2014/main" id="{A47B5C4D-60BA-464F-A5D3-7115BA4816A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71150" y="1442215"/>
                      <a:ext cx="395861" cy="337062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72" name="组合 71">
              <a:extLst>
                <a:ext uri="{FF2B5EF4-FFF2-40B4-BE49-F238E27FC236}">
                  <a16:creationId xmlns:a16="http://schemas.microsoft.com/office/drawing/2014/main" id="{B3B8166A-8F6D-934B-B18C-913A13D6E178}"/>
                </a:ext>
              </a:extLst>
            </p:cNvPr>
            <p:cNvGrpSpPr/>
            <p:nvPr/>
          </p:nvGrpSpPr>
          <p:grpSpPr>
            <a:xfrm>
              <a:off x="5058299" y="4952420"/>
              <a:ext cx="1731968" cy="750324"/>
              <a:chOff x="611476" y="2634722"/>
              <a:chExt cx="1885539" cy="75032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3" name="圆角矩形 19">
                    <a:extLst>
                      <a:ext uri="{FF2B5EF4-FFF2-40B4-BE49-F238E27FC236}">
                        <a16:creationId xmlns:a16="http://schemas.microsoft.com/office/drawing/2014/main" id="{B9F981C2-B2F6-A946-9203-FEE3908B2B27}"/>
                      </a:ext>
                    </a:extLst>
                  </p:cNvPr>
                  <p:cNvSpPr/>
                  <p:nvPr/>
                </p:nvSpPr>
                <p:spPr>
                  <a:xfrm>
                    <a:off x="633047" y="2634723"/>
                    <a:ext cx="1863968" cy="750323"/>
                  </a:xfrm>
                  <a:prstGeom prst="roundRect">
                    <a:avLst/>
                  </a:prstGeom>
                  <a:solidFill>
                    <a:srgbClr val="FFFEA1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Gini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Sample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]=[0,1,0]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Class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sz="1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3" name="圆角矩形 19">
                    <a:extLst>
                      <a:ext uri="{FF2B5EF4-FFF2-40B4-BE49-F238E27FC236}">
                        <a16:creationId xmlns:a16="http://schemas.microsoft.com/office/drawing/2014/main" id="{B9F981C2-B2F6-A946-9203-FEE3908B2B27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3047" y="2634723"/>
                    <a:ext cx="1863968" cy="750323"/>
                  </a:xfrm>
                  <a:prstGeom prst="round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rgbClr val="00B05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9D892CFF-9461-0548-99B1-967E78CB4AFF}"/>
                      </a:ext>
                    </a:extLst>
                  </p:cNvPr>
                  <p:cNvSpPr txBox="1"/>
                  <p:nvPr/>
                </p:nvSpPr>
                <p:spPr>
                  <a:xfrm>
                    <a:off x="611476" y="2634722"/>
                    <a:ext cx="392050" cy="3370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dirty="0"/>
                  </a:p>
                </p:txBody>
              </p:sp>
            </mc:Choice>
            <mc:Fallback xmlns="">
              <p:sp>
                <p:nvSpPr>
                  <p:cNvPr id="74" name="文本框 73">
                    <a:extLst>
                      <a:ext uri="{FF2B5EF4-FFF2-40B4-BE49-F238E27FC236}">
                        <a16:creationId xmlns:a16="http://schemas.microsoft.com/office/drawing/2014/main" id="{9D892CFF-9461-0548-99B1-967E78CB4AF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1476" y="2634722"/>
                    <a:ext cx="392050" cy="33706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2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5" name="肘形连接符 74">
              <a:extLst>
                <a:ext uri="{FF2B5EF4-FFF2-40B4-BE49-F238E27FC236}">
                  <a16:creationId xmlns:a16="http://schemas.microsoft.com/office/drawing/2014/main" id="{DE495B01-6FF0-4143-B324-DEB4DE3526CB}"/>
                </a:ext>
              </a:extLst>
            </p:cNvPr>
            <p:cNvCxnSpPr>
              <a:cxnSpLocks/>
              <a:stCxn id="61" idx="2"/>
              <a:endCxn id="73" idx="0"/>
            </p:cNvCxnSpPr>
            <p:nvPr/>
          </p:nvCxnSpPr>
          <p:spPr>
            <a:xfrm rot="5400000">
              <a:off x="6230353" y="4023507"/>
              <a:ext cx="632751" cy="1225076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" name="组合 75">
              <a:extLst>
                <a:ext uri="{FF2B5EF4-FFF2-40B4-BE49-F238E27FC236}">
                  <a16:creationId xmlns:a16="http://schemas.microsoft.com/office/drawing/2014/main" id="{28F43BA7-8F75-0349-AFA8-5A545B1476CA}"/>
                </a:ext>
              </a:extLst>
            </p:cNvPr>
            <p:cNvGrpSpPr/>
            <p:nvPr/>
          </p:nvGrpSpPr>
          <p:grpSpPr>
            <a:xfrm>
              <a:off x="7211004" y="4952420"/>
              <a:ext cx="1712154" cy="750324"/>
              <a:chOff x="633047" y="2634722"/>
              <a:chExt cx="1863968" cy="75032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圆角矩形 19">
                    <a:extLst>
                      <a:ext uri="{FF2B5EF4-FFF2-40B4-BE49-F238E27FC236}">
                        <a16:creationId xmlns:a16="http://schemas.microsoft.com/office/drawing/2014/main" id="{372B9879-FBFA-134D-A285-46F0431CD9D1}"/>
                      </a:ext>
                    </a:extLst>
                  </p:cNvPr>
                  <p:cNvSpPr/>
                  <p:nvPr/>
                </p:nvSpPr>
                <p:spPr>
                  <a:xfrm>
                    <a:off x="633047" y="2634723"/>
                    <a:ext cx="1863968" cy="750323"/>
                  </a:xfrm>
                  <a:prstGeom prst="roundRect">
                    <a:avLst/>
                  </a:prstGeom>
                  <a:solidFill>
                    <a:srgbClr val="FFFEA1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Gini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Sample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]=[3,0,0]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Class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sz="12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kumimoji="1" lang="en-US" altLang="zh-CN" sz="1200" b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7" name="圆角矩形 19">
                    <a:extLst>
                      <a:ext uri="{FF2B5EF4-FFF2-40B4-BE49-F238E27FC236}">
                        <a16:creationId xmlns:a16="http://schemas.microsoft.com/office/drawing/2014/main" id="{372B9879-FBFA-134D-A285-46F0431CD9D1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3047" y="2634723"/>
                    <a:ext cx="1863968" cy="750323"/>
                  </a:xfrm>
                  <a:prstGeom prst="round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solidFill>
                      <a:srgbClr val="00B05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DF9DF8B4-0B30-6148-ACD6-B3BF0E5E9DD4}"/>
                      </a:ext>
                    </a:extLst>
                  </p:cNvPr>
                  <p:cNvSpPr txBox="1"/>
                  <p:nvPr/>
                </p:nvSpPr>
                <p:spPr>
                  <a:xfrm>
                    <a:off x="636217" y="2634722"/>
                    <a:ext cx="392050" cy="3370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dirty="0"/>
                  </a:p>
                </p:txBody>
              </p:sp>
            </mc:Choice>
            <mc:Fallback xmlns="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DF9DF8B4-0B30-6148-ACD6-B3BF0E5E9DD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6217" y="2634722"/>
                    <a:ext cx="392050" cy="33706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2413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9" name="肘形连接符 78">
              <a:extLst>
                <a:ext uri="{FF2B5EF4-FFF2-40B4-BE49-F238E27FC236}">
                  <a16:creationId xmlns:a16="http://schemas.microsoft.com/office/drawing/2014/main" id="{D8DCBB9E-BA6E-A24A-90A1-B9B8B3457371}"/>
                </a:ext>
              </a:extLst>
            </p:cNvPr>
            <p:cNvCxnSpPr>
              <a:cxnSpLocks/>
              <a:stCxn id="61" idx="2"/>
              <a:endCxn id="77" idx="0"/>
            </p:cNvCxnSpPr>
            <p:nvPr/>
          </p:nvCxnSpPr>
          <p:spPr>
            <a:xfrm rot="16200000" flipH="1">
              <a:off x="7296798" y="4182137"/>
              <a:ext cx="632751" cy="907815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E73A1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D750B410-F337-8245-B3FF-1DB25087625E}"/>
                </a:ext>
              </a:extLst>
            </p:cNvPr>
            <p:cNvSpPr txBox="1"/>
            <p:nvPr/>
          </p:nvSpPr>
          <p:spPr>
            <a:xfrm>
              <a:off x="5867292" y="4342146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0070C0"/>
                  </a:solidFill>
                </a:rPr>
                <a:t>Y</a:t>
              </a:r>
              <a:endParaRPr kumimoji="1"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DF8B1186-F571-5E4D-8A13-E4837C9ACA45}"/>
                </a:ext>
              </a:extLst>
            </p:cNvPr>
            <p:cNvSpPr txBox="1"/>
            <p:nvPr/>
          </p:nvSpPr>
          <p:spPr>
            <a:xfrm>
              <a:off x="7780832" y="4342146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D91F14"/>
                  </a:solidFill>
                </a:rPr>
                <a:t>N</a:t>
              </a:r>
              <a:endParaRPr kumimoji="1" lang="zh-CN" altLang="en-US" sz="1400" dirty="0">
                <a:solidFill>
                  <a:srgbClr val="D91F14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2" name="表格 81">
                <a:extLst>
                  <a:ext uri="{FF2B5EF4-FFF2-40B4-BE49-F238E27FC236}">
                    <a16:creationId xmlns:a16="http://schemas.microsoft.com/office/drawing/2014/main" id="{A7DA1FFE-51A1-E642-8723-377F37BA9D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5159583"/>
                  </p:ext>
                </p:extLst>
              </p:nvPr>
            </p:nvGraphicFramePr>
            <p:xfrm>
              <a:off x="8924381" y="4942915"/>
              <a:ext cx="2888239" cy="1537570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86264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</a:tblGrid>
                  <a:tr h="289221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 err="1">
                              <a:effectLst/>
                            </a:rPr>
                            <a:t>训练</a:t>
                          </a: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类别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 err="1">
                              <a:effectLst/>
                            </a:rPr>
                            <a:t>v</a:t>
                          </a:r>
                          <a:r>
                            <a:rPr lang="en-US" sz="1200" kern="100" dirty="0" err="1">
                              <a:effectLst/>
                            </a:rPr>
                            <a:t>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se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se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se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颜色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黄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粉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气味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无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无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</a:rPr>
                            <a:t>花萼</a:t>
                          </a:r>
                          <a:r>
                            <a:rPr lang="zh-CN" sz="1200" kern="100" dirty="0">
                              <a:effectLst/>
                            </a:rPr>
                            <a:t>长度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5.0cm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4.3cm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4.4cm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5.2cm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花瓣长度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1.4cm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1.1cm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1.3cm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1.5cm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2" name="表格 81">
                <a:extLst>
                  <a:ext uri="{FF2B5EF4-FFF2-40B4-BE49-F238E27FC236}">
                    <a16:creationId xmlns:a16="http://schemas.microsoft.com/office/drawing/2014/main" id="{A7DA1FFE-51A1-E642-8723-377F37BA9D87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955159583"/>
                  </p:ext>
                </p:extLst>
              </p:nvPr>
            </p:nvGraphicFramePr>
            <p:xfrm>
              <a:off x="8924381" y="4942915"/>
              <a:ext cx="2888239" cy="1537570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86264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</a:tblGrid>
                  <a:tr h="289560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 err="1">
                              <a:effectLst/>
                            </a:rPr>
                            <a:t>训练</a:t>
                          </a: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8"/>
                          <a:stretch>
                            <a:fillRect l="-168293" t="-13043" r="-297561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8"/>
                          <a:stretch>
                            <a:fillRect l="-275000" t="-13043" r="-205000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8"/>
                          <a:stretch>
                            <a:fillRect l="-375000" t="-13043" r="-105000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8"/>
                          <a:stretch>
                            <a:fillRect l="-475000" t="-13043" r="-5000" b="-45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类别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 err="1">
                              <a:effectLst/>
                            </a:rPr>
                            <a:t>v</a:t>
                          </a:r>
                          <a:r>
                            <a:rPr lang="en-US" sz="1200" kern="100" dirty="0" err="1">
                              <a:effectLst/>
                            </a:rPr>
                            <a:t>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se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se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se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18"/>
                          <a:stretch>
                            <a:fillRect l="-1471" t="-230000" r="-239706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黄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粉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18"/>
                          <a:stretch>
                            <a:fillRect l="-1471" t="-347368" r="-239706" b="-236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无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无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18"/>
                          <a:stretch>
                            <a:fillRect l="-1471" t="-425000" r="-239706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5.0cm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4.3cm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4.4cm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5.2cm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18"/>
                          <a:stretch>
                            <a:fillRect l="-1471" t="-525000" r="-239706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1.4cm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1.1cm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1.3cm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1.5cm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38883673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2062316" y="2186408"/>
            <a:ext cx="48569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3200" dirty="0"/>
              <a:t>Decision Tree Algorithm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1666343" y="3022151"/>
            <a:ext cx="5648856" cy="757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kumimoji="1" lang="zh-CN" altLang="en-US" sz="4800" b="1" dirty="0">
                <a:latin typeface="+mj-ea"/>
                <a:ea typeface="+mj-ea"/>
              </a:rPr>
              <a:t>决策树</a:t>
            </a:r>
            <a:r>
              <a:rPr kumimoji="1" lang="en-US" altLang="zh-CN" sz="4800" b="1" dirty="0">
                <a:latin typeface="+mj-ea"/>
                <a:ea typeface="+mj-ea"/>
              </a:rPr>
              <a:t>-</a:t>
            </a:r>
            <a:r>
              <a:rPr kumimoji="1" lang="zh-CN" altLang="en-US" sz="4800" b="1" dirty="0">
                <a:latin typeface="+mj-ea"/>
                <a:ea typeface="+mj-ea"/>
              </a:rPr>
              <a:t>例题</a:t>
            </a:r>
          </a:p>
        </p:txBody>
      </p:sp>
      <p:cxnSp>
        <p:nvCxnSpPr>
          <p:cNvPr id="6" name="直线连接符 2"/>
          <p:cNvCxnSpPr/>
          <p:nvPr/>
        </p:nvCxnSpPr>
        <p:spPr>
          <a:xfrm>
            <a:off x="1413294" y="3843093"/>
            <a:ext cx="6495030" cy="0"/>
          </a:xfrm>
          <a:prstGeom prst="line">
            <a:avLst/>
          </a:prstGeom>
          <a:ln w="3175" cmpd="sng">
            <a:solidFill>
              <a:srgbClr val="DBEEF4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顶角 12"/>
          <p:cNvSpPr/>
          <p:nvPr/>
        </p:nvSpPr>
        <p:spPr>
          <a:xfrm rot="5400000">
            <a:off x="2807673" y="-2171958"/>
            <a:ext cx="480654" cy="6096004"/>
          </a:xfrm>
          <a:prstGeom prst="round2SameRect">
            <a:avLst>
              <a:gd name="adj1" fmla="val 37365"/>
              <a:gd name="adj2" fmla="val 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491223" y="1418870"/>
                <a:ext cx="8219018" cy="14298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Clr>
                    <a:srgbClr val="0070C0"/>
                  </a:buClr>
                  <a:buFont typeface="Arial" panose="020B0604020202020204" pitchFamily="34" charset="0"/>
                  <a:buChar char="•"/>
                </a:pPr>
                <a:r>
                  <a:rPr kumimoji="1" lang="zh-CN" altLang="en-US" sz="20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二层节点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20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1" lang="zh-CN" alt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8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8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kumimoji="1" lang="en-US" altLang="zh-CN" sz="1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8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sz="1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8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kumimoji="1" lang="en-US" altLang="zh-CN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8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kumimoji="1" lang="en-US" altLang="zh-CN" sz="1800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kumimoji="1" lang="en-US" altLang="zh-CN" sz="1800" b="0" i="0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</m:oMath>
                </a14:m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r>
                  <a:rPr kumimoji="1" lang="zh-CN" altLang="en-US" sz="18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条件：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  <m:r>
                      <a:rPr kumimoji="1" lang="en-US" altLang="zh-C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  <m:r>
                      <a:rPr kumimoji="1" lang="zh-CN" altLang="en-US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kumimoji="1"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sub>
                    </m:sSub>
                    <m:r>
                      <a:rPr kumimoji="1" lang="en-US" altLang="zh-C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=0.1</m:t>
                    </m:r>
                  </m:oMath>
                </a14:m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23" y="1418870"/>
                <a:ext cx="8219018" cy="1429815"/>
              </a:xfrm>
              <a:prstGeom prst="rect">
                <a:avLst/>
              </a:prstGeom>
              <a:blipFill>
                <a:blip r:embed="rId3"/>
                <a:stretch>
                  <a:fillRect l="-617" t="-175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文本框 85"/>
          <p:cNvSpPr txBox="1"/>
          <p:nvPr/>
        </p:nvSpPr>
        <p:spPr>
          <a:xfrm>
            <a:off x="445973" y="631423"/>
            <a:ext cx="5654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例题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思源黑体 CN Medium" panose="020B0600000000000000" pitchFamily="34" charset="-122"/>
              </a:rPr>
              <a:t>——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决策树生成、剪枝与测试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491223" y="2776730"/>
                <a:ext cx="8219018" cy="10936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Clr>
                    <a:srgbClr val="0070C0"/>
                  </a:buClr>
                  <a:buFont typeface="Arial" panose="020B0604020202020204" pitchFamily="34" charset="0"/>
                  <a:buChar char="•"/>
                </a:pPr>
                <a:r>
                  <a:rPr kumimoji="1" lang="zh-CN" alt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节点参数统计</a:t>
                </a: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r>
                  <a:rPr kumimoji="1" lang="zh-CN" altLang="en-US" sz="1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当前节点样本数量为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1" lang="en-US" altLang="zh-C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=6</m:t>
                    </m:r>
                  </m:oMath>
                </a14:m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r>
                  <a:rPr kumimoji="1" lang="zh-CN" altLang="en-US" sz="1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当前节点基尼指数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18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Gini</m:t>
                    </m:r>
                    <m:d>
                      <m:dPr>
                        <m:ctrlPr>
                          <a:rPr kumimoji="1" lang="en-US" altLang="zh-CN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1" lang="en-US" altLang="zh-CN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=0.444</m:t>
                    </m:r>
                  </m:oMath>
                </a14:m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23" y="2776730"/>
                <a:ext cx="8219018" cy="1093633"/>
              </a:xfrm>
              <a:prstGeom prst="rect">
                <a:avLst/>
              </a:prstGeom>
              <a:blipFill>
                <a:blip r:embed="rId4"/>
                <a:stretch>
                  <a:fillRect l="-617" t="-2299" b="-9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1421296" y="4024690"/>
                <a:ext cx="6102626" cy="64248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Gini</m:t>
                      </m:r>
                      <m:d>
                        <m:dPr>
                          <m:ctrlPr>
                            <a:rPr kumimoji="1" lang="en-US" altLang="zh-CN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𝐷</m:t>
                          </m:r>
                        </m:e>
                      </m:d>
                      <m:r>
                        <a:rPr kumimoji="1" lang="en-US" altLang="zh-CN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num>
                        <m:den>
                          <m:r>
                            <a:rPr kumimoji="1" lang="en-US" altLang="zh-CN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</m:den>
                      </m:f>
                      <m:d>
                        <m:dPr>
                          <m:ctrlPr>
                            <a:rPr kumimoji="1" lang="en-US" altLang="zh-CN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kumimoji="1" lang="en-US" altLang="zh-CN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num>
                            <m:den>
                              <m:r>
                                <a:rPr kumimoji="1" lang="en-US" altLang="zh-CN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  <m:r>
                        <a:rPr kumimoji="1" lang="en-US" altLang="zh-CN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num>
                        <m:den>
                          <m:r>
                            <a:rPr kumimoji="1" lang="en-US" altLang="zh-CN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6</m:t>
                          </m:r>
                        </m:den>
                      </m:f>
                      <m:d>
                        <m:dPr>
                          <m:ctrlPr>
                            <a:rPr kumimoji="1" lang="en-US" altLang="zh-CN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kumimoji="1" lang="en-US" altLang="zh-CN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kumimoji="1" lang="en-US" altLang="zh-CN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6</m:t>
                              </m:r>
                            </m:den>
                          </m:f>
                        </m:e>
                      </m:d>
                      <m:r>
                        <a:rPr kumimoji="1" lang="en-US" altLang="zh-CN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≈0.444</m:t>
                      </m:r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21296" y="4024690"/>
                <a:ext cx="6102626" cy="64248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491223" y="4797648"/>
                <a:ext cx="8219018" cy="14298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Clr>
                    <a:srgbClr val="0070C0"/>
                  </a:buClr>
                  <a:buFont typeface="Arial" panose="020B0604020202020204" pitchFamily="34" charset="0"/>
                  <a:buChar char="•"/>
                </a:pPr>
                <a:r>
                  <a:rPr kumimoji="1" lang="zh-CN" alt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终止条件验证</a:t>
                </a: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1" lang="en-US" altLang="zh-C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kumimoji="1"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Gini</m:t>
                    </m:r>
                    <m:d>
                      <m:dPr>
                        <m:ctrlPr>
                          <a:rPr kumimoji="1" lang="en-US" altLang="zh-CN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8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18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1" lang="en-US" altLang="zh-CN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kumimoji="1" lang="en-US" altLang="zh-CN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sub>
                    </m:sSub>
                  </m:oMath>
                </a14:m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r>
                  <a:rPr kumimoji="1" lang="zh-CN" altLang="en-US" sz="1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结论：不满足终止条件，继续分裂</a:t>
                </a:r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23" y="4797648"/>
                <a:ext cx="8219018" cy="1429815"/>
              </a:xfrm>
              <a:prstGeom prst="rect">
                <a:avLst/>
              </a:prstGeom>
              <a:blipFill>
                <a:blip r:embed="rId6"/>
                <a:stretch>
                  <a:fillRect l="-617" t="-877" b="-61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19A77A37-1AF1-454C-A828-EE2AB6EB63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1884224"/>
                  </p:ext>
                </p:extLst>
              </p:nvPr>
            </p:nvGraphicFramePr>
            <p:xfrm>
              <a:off x="7921615" y="4957004"/>
              <a:ext cx="3901035" cy="1537570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86264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289221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 err="1">
                              <a:effectLst/>
                            </a:rPr>
                            <a:t>训练</a:t>
                          </a: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类别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 err="1">
                              <a:effectLst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 err="1">
                              <a:effectLst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vi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vi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颜色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黄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紫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紫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气味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有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有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有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有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有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无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</a:rPr>
                            <a:t>花萼</a:t>
                          </a:r>
                          <a:r>
                            <a:rPr lang="zh-CN" sz="1200" kern="100" dirty="0">
                              <a:effectLst/>
                            </a:rPr>
                            <a:t>长度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7.0cm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6.4cm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5.8cm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7.9cm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6.0cm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4.9cm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花瓣长度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4.7cm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4.5cm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5.1cm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6.9cm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4.8cm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4.5cm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1" name="表格 10">
                <a:extLst>
                  <a:ext uri="{FF2B5EF4-FFF2-40B4-BE49-F238E27FC236}">
                    <a16:creationId xmlns:a16="http://schemas.microsoft.com/office/drawing/2014/main" id="{19A77A37-1AF1-454C-A828-EE2AB6EB63C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661884224"/>
                  </p:ext>
                </p:extLst>
              </p:nvPr>
            </p:nvGraphicFramePr>
            <p:xfrm>
              <a:off x="7921615" y="4957004"/>
              <a:ext cx="3901035" cy="1537570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86264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289560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 err="1">
                              <a:effectLst/>
                            </a:rPr>
                            <a:t>训练</a:t>
                          </a: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l="-170000" t="-13043" r="-507500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l="-270000" t="-13043" r="-407500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l="-370000" t="-13043" r="-307500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l="-470000" t="-13043" r="-207500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l="-570000" t="-13043" r="-107500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l="-670000" t="-13043" r="-7500" b="-45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类别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 err="1">
                              <a:effectLst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 err="1">
                              <a:effectLst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vi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vi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7"/>
                          <a:stretch>
                            <a:fillRect t="-230000" r="-357353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黄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紫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紫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7"/>
                          <a:stretch>
                            <a:fillRect t="-347368" r="-357353" b="-236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有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有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有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有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有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无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7"/>
                          <a:stretch>
                            <a:fillRect t="-425000" r="-357353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7.0cm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6.4cm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5.8cm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7.9cm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6.0cm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4.9cm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7"/>
                          <a:stretch>
                            <a:fillRect t="-525000" r="-357353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4.7cm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4.5cm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5.1cm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6.9cm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4.8cm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4.5cm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1995495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顶角 12"/>
          <p:cNvSpPr/>
          <p:nvPr/>
        </p:nvSpPr>
        <p:spPr>
          <a:xfrm rot="5400000">
            <a:off x="2807673" y="-2171958"/>
            <a:ext cx="480654" cy="6096004"/>
          </a:xfrm>
          <a:prstGeom prst="round2SameRect">
            <a:avLst>
              <a:gd name="adj1" fmla="val 37365"/>
              <a:gd name="adj2" fmla="val 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167198" y="1240454"/>
                <a:ext cx="8219018" cy="527413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Clr>
                    <a:srgbClr val="0070C0"/>
                  </a:buClr>
                  <a:buFont typeface="Arial" panose="020B0604020202020204" pitchFamily="34" charset="0"/>
                  <a:buChar char="•"/>
                </a:pPr>
                <a:r>
                  <a:rPr kumimoji="1" lang="zh-CN" alt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二层节点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200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——</a:t>
                </a:r>
                <a:r>
                  <a:rPr kumimoji="1" lang="zh-CN" alt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最优分裂方案</a:t>
                </a:r>
                <a:endParaRPr kumimoji="1" lang="en-US" altLang="zh-CN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20000"/>
                  </a:lnSpc>
                  <a:buClr>
                    <a:srgbClr val="0070C0"/>
                  </a:buClr>
                </a:pPr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20000"/>
                  </a:lnSpc>
                  <a:buClr>
                    <a:srgbClr val="0070C0"/>
                  </a:buClr>
                </a:pPr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r>
                  <a:rPr kumimoji="1" lang="zh-CN" altLang="en-US" sz="1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选择特征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sz="1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kumimoji="1" lang="en-US" altLang="zh-CN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kumimoji="1" lang="en-US" altLang="zh-CN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r>
                  <a:rPr kumimoji="1" lang="zh-CN" altLang="en-US" sz="1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均可</a:t>
                </a:r>
                <a:r>
                  <a:rPr kumimoji="1" lang="en-US" altLang="zh-CN" sz="1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)</a:t>
                </a: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20000"/>
                  </a:lnSpc>
                  <a:buClr>
                    <a:srgbClr val="0070C0"/>
                  </a:buClr>
                </a:pPr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1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21</m:t>
                            </m:r>
                          </m:sub>
                        </m:sSub>
                      </m:e>
                    </m:d>
                    <m:r>
                      <a:rPr kumimoji="1" lang="en-US" altLang="zh-CN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=3&gt;</m:t>
                    </m:r>
                    <m:sSub>
                      <m:sSubPr>
                        <m:ctrlPr>
                          <a:rPr kumimoji="1"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kumimoji="1" lang="zh-CN" altLang="en-US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Gini</m:t>
                    </m:r>
                    <m:d>
                      <m:dPr>
                        <m:ctrlP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1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en-US" altLang="zh-CN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  <m:r>
                      <a:rPr kumimoji="1" lang="en-US" altLang="zh-CN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kumimoji="1"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kumimoji="1" lang="zh-CN" altLang="en-US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，不再分裂。</a:t>
                </a:r>
                <a:endParaRPr kumimoji="1"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1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22</m:t>
                            </m:r>
                          </m:sub>
                        </m:sSub>
                      </m:e>
                    </m:d>
                    <m:r>
                      <a:rPr kumimoji="1" lang="en-US" altLang="zh-CN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=3&gt;</m:t>
                    </m:r>
                    <m:sSub>
                      <m:sSubPr>
                        <m:ctrlPr>
                          <a:rPr kumimoji="1"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kumimoji="1" lang="zh-CN" altLang="en-US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Gini</m:t>
                    </m:r>
                    <m:d>
                      <m:dPr>
                        <m:ctrlP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1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22</m:t>
                            </m:r>
                          </m:sub>
                        </m:sSub>
                      </m:e>
                    </m:d>
                    <m:r>
                      <a:rPr kumimoji="1" lang="en-US" altLang="zh-CN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=0.444&gt;</m:t>
                    </m:r>
                    <m:sSub>
                      <m:sSubPr>
                        <m:ctrlPr>
                          <a:rPr kumimoji="1"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kumimoji="1" lang="zh-CN" altLang="en-US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，继续分裂。</a:t>
                </a:r>
                <a:endParaRPr kumimoji="1"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endParaRPr kumimoji="1"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562100" lvl="2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endParaRPr kumimoji="1"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98" y="1240454"/>
                <a:ext cx="8219018" cy="5274136"/>
              </a:xfrm>
              <a:prstGeom prst="rect">
                <a:avLst/>
              </a:prstGeom>
              <a:blipFill>
                <a:blip r:embed="rId4"/>
                <a:stretch>
                  <a:fillRect l="-462" t="-2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文本框 85"/>
          <p:cNvSpPr txBox="1"/>
          <p:nvPr/>
        </p:nvSpPr>
        <p:spPr>
          <a:xfrm>
            <a:off x="445973" y="631423"/>
            <a:ext cx="5654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例题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思源黑体 CN Medium" panose="020B0600000000000000" pitchFamily="34" charset="-122"/>
              </a:rPr>
              <a:t>——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决策树生成、剪枝与测试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1" name="表格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91457070"/>
                  </p:ext>
                </p:extLst>
              </p:nvPr>
            </p:nvGraphicFramePr>
            <p:xfrm>
              <a:off x="827028" y="4471270"/>
              <a:ext cx="2968253" cy="58751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81220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1868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1868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1868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293756"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颜色特征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黄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93756"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zh-CN" sz="1200" b="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1,</m:t>
                                    </m:r>
                                    <m:r>
                                      <a:rPr lang="en-US" altLang="zh-CN" sz="1200" b="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i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0.267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0.417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0.222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1" name="表格 30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91457070"/>
                  </p:ext>
                </p:extLst>
              </p:nvPr>
            </p:nvGraphicFramePr>
            <p:xfrm>
              <a:off x="827028" y="4471270"/>
              <a:ext cx="2968253" cy="58751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81220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71868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71868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718682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</a:tblGrid>
                  <a:tr h="293756"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颜色特征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黄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9375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5"/>
                          <a:stretch>
                            <a:fillRect l="-1563" t="-108696" r="-268750" b="-1304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0.267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0.417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0.222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/>
              <p:cNvGraphicFramePr>
                <a:graphicFrameLocks noGrp="1"/>
              </p:cNvGraphicFramePr>
              <p:nvPr>
                <p:custDataLst>
                  <p:tags r:id="rId1"/>
                </p:custDataLst>
                <p:extLst>
                  <p:ext uri="{D42A27DB-BD31-4B8C-83A1-F6EECF244321}">
                    <p14:modId xmlns:p14="http://schemas.microsoft.com/office/powerpoint/2010/main" val="2893952603"/>
                  </p:ext>
                </p:extLst>
              </p:nvPr>
            </p:nvGraphicFramePr>
            <p:xfrm>
              <a:off x="827028" y="1747419"/>
              <a:ext cx="2968252" cy="1921283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7542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4279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427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4279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4279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442792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419207"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kern="100" dirty="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kern="100" dirty="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zh-CN" sz="1200" b="0" i="1" kern="100" dirty="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𝑙</m:t>
                                    </m:r>
                                    <m:r>
                                      <a:rPr lang="en-US" altLang="zh-CN" sz="1200" b="0" i="1" kern="100" dirty="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en-US" altLang="zh-CN" sz="1200" b="0" i="1" kern="100" dirty="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kern="1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b="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endParaRPr lang="zh-CN" sz="1400" b="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b="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  <a:endParaRPr lang="zh-CN" sz="1400" b="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b="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  <a:endParaRPr lang="zh-CN" sz="1400" b="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b="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</a:t>
                          </a:r>
                          <a:endParaRPr lang="zh-CN" sz="1400" b="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zh-CN" sz="1400" b="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</a:t>
                          </a: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5519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200" b="1" i="0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0.267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0.417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0.222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/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/</a:t>
                          </a: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5519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2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0.4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0.4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/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/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/</a:t>
                          </a: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5519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0.4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0.333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0.222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0.417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0.4</a:t>
                          </a: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5519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0.416</a:t>
                          </a: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0.222</a:t>
                          </a: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0.333</a:t>
                          </a: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0.4</a:t>
                          </a: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/</a:t>
                          </a: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/>
              <p:cNvGraphicFramePr>
                <a:graphicFrameLocks noGrp="1"/>
              </p:cNvGraphicFramePr>
              <p:nvPr>
                <p:custDataLst>
                  <p:tags r:id="rId6"/>
                </p:custDataLst>
                <p:extLst>
                  <p:ext uri="{D42A27DB-BD31-4B8C-83A1-F6EECF244321}">
                    <p14:modId xmlns:p14="http://schemas.microsoft.com/office/powerpoint/2010/main" val="2893952603"/>
                  </p:ext>
                </p:extLst>
              </p:nvPr>
            </p:nvGraphicFramePr>
            <p:xfrm>
              <a:off x="827028" y="1747419"/>
              <a:ext cx="2968252" cy="1921283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75429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442792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442792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442791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442792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442792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</a:tblGrid>
                  <a:tr h="41920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7"/>
                          <a:stretch>
                            <a:fillRect l="-1695" t="-3030" r="-300000" b="-36363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b="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endParaRPr lang="zh-CN" sz="1400" b="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b="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  <a:endParaRPr lang="zh-CN" sz="1400" b="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b="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3</a:t>
                          </a:r>
                          <a:endParaRPr lang="zh-CN" sz="1400" b="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b="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4</a:t>
                          </a:r>
                          <a:endParaRPr lang="zh-CN" sz="1400" b="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zh-CN" sz="1400" b="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5</a:t>
                          </a: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7551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7"/>
                          <a:stretch>
                            <a:fillRect l="-1695" t="-113333" r="-300000" b="-3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0.267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0.417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0.222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/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/</a:t>
                          </a: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7551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7"/>
                          <a:stretch>
                            <a:fillRect l="-1695" t="-213333" r="-300000" b="-20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0.4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0.4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/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/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/</a:t>
                          </a: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7551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7"/>
                          <a:stretch>
                            <a:fillRect l="-1695" t="-324138" r="-300000" b="-10689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0.4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0.333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0.222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0.417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0.4</a:t>
                          </a: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375519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7"/>
                          <a:stretch>
                            <a:fillRect l="-1695" t="-410000" r="-300000" b="-333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0.416</a:t>
                          </a: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0.222</a:t>
                          </a: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0.333</a:t>
                          </a: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0.4</a:t>
                          </a: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/</a:t>
                          </a: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</a:tbl>
              </a:graphicData>
            </a:graphic>
          </p:graphicFrame>
        </mc:Fallback>
      </mc:AlternateContent>
      <p:cxnSp>
        <p:nvCxnSpPr>
          <p:cNvPr id="5" name="肘形连接符 21"/>
          <p:cNvCxnSpPr>
            <a:cxnSpLocks/>
            <a:stCxn id="80" idx="2"/>
            <a:endCxn id="8" idx="0"/>
          </p:cNvCxnSpPr>
          <p:nvPr/>
        </p:nvCxnSpPr>
        <p:spPr>
          <a:xfrm rot="5400000">
            <a:off x="9275037" y="3216252"/>
            <a:ext cx="637927" cy="382023"/>
          </a:xfrm>
          <a:prstGeom prst="bentConnector3">
            <a:avLst/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肘形连接符 23"/>
          <p:cNvCxnSpPr>
            <a:cxnSpLocks/>
            <a:stCxn id="80" idx="2"/>
            <a:endCxn id="9" idx="0"/>
          </p:cNvCxnSpPr>
          <p:nvPr/>
        </p:nvCxnSpPr>
        <p:spPr>
          <a:xfrm rot="16200000" flipH="1">
            <a:off x="10119609" y="2753702"/>
            <a:ext cx="637927" cy="1307122"/>
          </a:xfrm>
          <a:prstGeom prst="bentConnector3">
            <a:avLst>
              <a:gd name="adj1" fmla="val 50000"/>
            </a:avLst>
          </a:prstGeom>
          <a:ln w="19050">
            <a:solidFill>
              <a:srgbClr val="E73A1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圆角矩形 19"/>
              <p:cNvSpPr/>
              <p:nvPr/>
            </p:nvSpPr>
            <p:spPr>
              <a:xfrm>
                <a:off x="8604636" y="3726227"/>
                <a:ext cx="1596704" cy="745149"/>
              </a:xfrm>
              <a:prstGeom prst="roundRect">
                <a:avLst/>
              </a:prstGeom>
              <a:solidFill>
                <a:srgbClr val="FFFEA1"/>
              </a:solidFill>
              <a:ln>
                <a:solidFill>
                  <a:srgbClr val="00B050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CN" sz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Gini</m:t>
                      </m:r>
                      <m:r>
                        <m:rPr>
                          <m:nor/>
                        </m:rPr>
                        <a:rPr kumimoji="1" lang="en-US" altLang="zh-CN" sz="120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=0</m:t>
                      </m:r>
                    </m:oMath>
                  </m:oMathPara>
                </a14:m>
                <a:endParaRPr kumimoji="1" lang="en-US" altLang="zh-CN" sz="1200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CN" sz="1200" dirty="0" err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Sample</m:t>
                      </m:r>
                      <m:r>
                        <m:rPr>
                          <m:nor/>
                        </m:rPr>
                        <a:rPr kumimoji="1" lang="en-US" altLang="zh-CN" sz="1200" dirty="0" err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_</m:t>
                      </m:r>
                      <m:r>
                        <m:rPr>
                          <m:nor/>
                        </m:rPr>
                        <a:rPr kumimoji="1" lang="en-US" altLang="zh-CN" sz="1200" dirty="0" err="1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m:rPr>
                          <m:nor/>
                        </m:rPr>
                        <a:rPr kumimoji="1" lang="en-US" altLang="zh-CN" sz="12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=3</m:t>
                      </m:r>
                    </m:oMath>
                  </m:oMathPara>
                </a14:m>
                <a:endParaRPr kumimoji="1" lang="en-US" altLang="zh-CN" sz="1200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CN" sz="12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n</m:t>
                      </m:r>
                      <m:r>
                        <m:rPr>
                          <m:nor/>
                        </m:rPr>
                        <a:rPr kumimoji="1" lang="en-US" altLang="zh-CN" sz="12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[</m:t>
                      </m:r>
                      <m:r>
                        <m:rPr>
                          <m:nor/>
                        </m:rPr>
                        <a:rPr kumimoji="1" lang="en-US" altLang="zh-CN" sz="12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se</m:t>
                      </m:r>
                      <m:r>
                        <m:rPr>
                          <m:nor/>
                        </m:rPr>
                        <a:rPr kumimoji="1" lang="en-US" altLang="zh-CN" sz="12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kumimoji="1" lang="zh-CN" altLang="en-US" sz="12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US" altLang="zh-CN" sz="12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ve</m:t>
                      </m:r>
                      <m:r>
                        <m:rPr>
                          <m:nor/>
                        </m:rPr>
                        <a:rPr kumimoji="1" lang="en-US" altLang="zh-CN" sz="12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m:rPr>
                          <m:nor/>
                        </m:rPr>
                        <a:rPr kumimoji="1" lang="zh-CN" altLang="en-US" sz="12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US" altLang="zh-CN" sz="12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vi</m:t>
                      </m:r>
                      <m:r>
                        <m:rPr>
                          <m:nor/>
                        </m:rPr>
                        <a:rPr kumimoji="1" lang="en-US" altLang="zh-CN" sz="12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]=[0,0,3]</m:t>
                      </m:r>
                    </m:oMath>
                  </m:oMathPara>
                </a14:m>
                <a:endParaRPr kumimoji="1" lang="en-US" altLang="zh-CN" sz="1200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kumimoji="1" lang="en-US" altLang="zh-CN" sz="12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Class</m:t>
                      </m:r>
                      <m:r>
                        <m:rPr>
                          <m:nor/>
                        </m:rPr>
                        <a:rPr kumimoji="1" lang="zh-CN" altLang="en-US" sz="12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nor/>
                        </m:rPr>
                        <a:rPr kumimoji="1" lang="en-US" altLang="zh-CN" sz="12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m:rPr>
                          <m:nor/>
                        </m:rPr>
                        <a:rPr kumimoji="1" lang="zh-CN" altLang="en-US" sz="12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kumimoji="1" lang="en-US" altLang="zh-CN" sz="1200" b="0" i="0" dirty="0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vi</m:t>
                      </m:r>
                    </m:oMath>
                  </m:oMathPara>
                </a14:m>
                <a:endParaRPr kumimoji="1" lang="en-US" altLang="zh-CN" sz="1200" dirty="0">
                  <a:solidFill>
                    <a:srgbClr val="0070C0"/>
                  </a:solidFill>
                  <a:latin typeface="Cambria Math" panose="02040503050406030204" pitchFamily="18" charset="0"/>
                </a:endParaRPr>
              </a:p>
            </p:txBody>
          </p:sp>
        </mc:Choice>
        <mc:Fallback xmlns="">
          <p:sp>
            <p:nvSpPr>
              <p:cNvPr id="8" name="圆角矩形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4636" y="3726227"/>
                <a:ext cx="1596704" cy="745149"/>
              </a:xfrm>
              <a:prstGeom prst="roundRect">
                <a:avLst/>
              </a:prstGeom>
              <a:blipFill>
                <a:blip r:embed="rId8"/>
                <a:stretch>
                  <a:fillRect/>
                </a:stretch>
              </a:blipFill>
              <a:ln>
                <a:solidFill>
                  <a:srgbClr val="00B05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圆角矩形 20"/>
              <p:cNvSpPr/>
              <p:nvPr/>
            </p:nvSpPr>
            <p:spPr>
              <a:xfrm>
                <a:off x="10623240" y="3726227"/>
                <a:ext cx="937785" cy="631651"/>
              </a:xfrm>
              <a:prstGeom prst="roundRect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  <a:ln>
                <a:solidFill>
                  <a:srgbClr val="E73A1C"/>
                </a:solidFill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400" i="1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4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kumimoji="1" lang="en-US" altLang="zh-CN" sz="14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sSub>
                        <m:sSubPr>
                          <m:ctrlPr>
                            <a:rPr kumimoji="1" lang="en-US" altLang="zh-CN" sz="1400" i="1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4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kumimoji="1" lang="en-US" altLang="zh-CN" sz="14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kumimoji="1" lang="en-US" altLang="zh-CN" sz="1400" i="1" dirty="0" smtClean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sSub>
                        <m:sSubPr>
                          <m:ctrlPr>
                            <a:rPr kumimoji="1" lang="en-US" altLang="zh-CN" sz="1400" i="1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4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kumimoji="1" lang="en-US" altLang="zh-CN" sz="1400" b="0" i="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sub>
                      </m:sSub>
                    </m:oMath>
                  </m:oMathPara>
                </a14:m>
                <a:endParaRPr kumimoji="1" lang="en-US" altLang="zh-CN" sz="14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" name="圆角矩形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623240" y="3726227"/>
                <a:ext cx="937785" cy="631651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  <a:ln>
                <a:solidFill>
                  <a:srgbClr val="E73A1C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圆角矩形 11"/>
          <p:cNvSpPr/>
          <p:nvPr/>
        </p:nvSpPr>
        <p:spPr>
          <a:xfrm>
            <a:off x="3094261" y="4473637"/>
            <a:ext cx="672279" cy="576204"/>
          </a:xfrm>
          <a:prstGeom prst="roundRect">
            <a:avLst/>
          </a:prstGeom>
          <a:noFill/>
          <a:ln w="28575">
            <a:solidFill>
              <a:srgbClr val="FF2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5" name="圆角矩形 34">
            <a:extLst>
              <a:ext uri="{FF2B5EF4-FFF2-40B4-BE49-F238E27FC236}">
                <a16:creationId xmlns:a16="http://schemas.microsoft.com/office/drawing/2014/main" id="{CFB25124-A319-C446-A7E8-BBDC02EFB3D5}"/>
              </a:ext>
            </a:extLst>
          </p:cNvPr>
          <p:cNvSpPr/>
          <p:nvPr/>
        </p:nvSpPr>
        <p:spPr>
          <a:xfrm>
            <a:off x="2479603" y="2172787"/>
            <a:ext cx="417678" cy="358746"/>
          </a:xfrm>
          <a:prstGeom prst="roundRect">
            <a:avLst>
              <a:gd name="adj" fmla="val 1571"/>
            </a:avLst>
          </a:prstGeom>
          <a:noFill/>
          <a:ln w="28575">
            <a:solidFill>
              <a:srgbClr val="FF2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F14F3E76-E4C8-5044-BE1F-EF24CF4CCEA6}"/>
                  </a:ext>
                </a:extLst>
              </p:cNvPr>
              <p:cNvSpPr txBox="1"/>
              <p:nvPr/>
            </p:nvSpPr>
            <p:spPr>
              <a:xfrm>
                <a:off x="7805732" y="3846329"/>
                <a:ext cx="395861" cy="33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F14F3E76-E4C8-5044-BE1F-EF24CF4CCEA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05732" y="3846329"/>
                <a:ext cx="395861" cy="337062"/>
              </a:xfrm>
              <a:prstGeom prst="rect">
                <a:avLst/>
              </a:prstGeom>
              <a:blipFill>
                <a:blip r:embed="rId10"/>
                <a:stretch>
                  <a:fillRect r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0CCBE3A6-B1AB-1549-A053-F82E28CE30C9}"/>
                  </a:ext>
                </a:extLst>
              </p:cNvPr>
              <p:cNvSpPr txBox="1"/>
              <p:nvPr/>
            </p:nvSpPr>
            <p:spPr>
              <a:xfrm>
                <a:off x="10193417" y="3873521"/>
                <a:ext cx="395861" cy="337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22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0CCBE3A6-B1AB-1549-A053-F82E28CE30C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93417" y="3873521"/>
                <a:ext cx="395861" cy="337062"/>
              </a:xfrm>
              <a:prstGeom prst="rect">
                <a:avLst/>
              </a:prstGeom>
              <a:blipFill>
                <a:blip r:embed="rId11"/>
                <a:stretch>
                  <a:fillRect r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9" name="文本框 48">
            <a:extLst>
              <a:ext uri="{FF2B5EF4-FFF2-40B4-BE49-F238E27FC236}">
                <a16:creationId xmlns:a16="http://schemas.microsoft.com/office/drawing/2014/main" id="{E1CD887D-AABC-4E49-882D-26E1104FA547}"/>
              </a:ext>
            </a:extLst>
          </p:cNvPr>
          <p:cNvSpPr txBox="1"/>
          <p:nvPr/>
        </p:nvSpPr>
        <p:spPr>
          <a:xfrm>
            <a:off x="9255276" y="3106685"/>
            <a:ext cx="296760" cy="306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rgbClr val="0070C0"/>
                </a:solidFill>
              </a:rPr>
              <a:t>Y</a:t>
            </a:r>
            <a:endParaRPr kumimoji="1" lang="zh-CN" altLang="en-US" sz="1400" dirty="0">
              <a:solidFill>
                <a:srgbClr val="0070C0"/>
              </a:solidFill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A2BC1025-7FA2-F94F-901C-090619901140}"/>
              </a:ext>
            </a:extLst>
          </p:cNvPr>
          <p:cNvSpPr txBox="1"/>
          <p:nvPr/>
        </p:nvSpPr>
        <p:spPr>
          <a:xfrm>
            <a:off x="10881439" y="3088298"/>
            <a:ext cx="296760" cy="3065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1400" dirty="0">
                <a:solidFill>
                  <a:srgbClr val="D91F14"/>
                </a:solidFill>
              </a:rPr>
              <a:t>N</a:t>
            </a:r>
            <a:endParaRPr kumimoji="1" lang="zh-CN" altLang="en-US" sz="1400" dirty="0">
              <a:solidFill>
                <a:srgbClr val="D91F14"/>
              </a:solidFill>
            </a:endParaRPr>
          </a:p>
        </p:txBody>
      </p: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8D5BC222-2468-AD42-BA7D-729E123CE10E}"/>
              </a:ext>
            </a:extLst>
          </p:cNvPr>
          <p:cNvGrpSpPr/>
          <p:nvPr/>
        </p:nvGrpSpPr>
        <p:grpSpPr>
          <a:xfrm>
            <a:off x="4962505" y="635790"/>
            <a:ext cx="5780153" cy="3837847"/>
            <a:chOff x="5058299" y="1867158"/>
            <a:chExt cx="5780153" cy="3837847"/>
          </a:xfrm>
        </p:grpSpPr>
        <p:grpSp>
          <p:nvGrpSpPr>
            <p:cNvPr id="68" name="组合 67">
              <a:extLst>
                <a:ext uri="{FF2B5EF4-FFF2-40B4-BE49-F238E27FC236}">
                  <a16:creationId xmlns:a16="http://schemas.microsoft.com/office/drawing/2014/main" id="{53746F15-1891-EE4F-85F5-2D72CE9848B0}"/>
                </a:ext>
              </a:extLst>
            </p:cNvPr>
            <p:cNvGrpSpPr/>
            <p:nvPr/>
          </p:nvGrpSpPr>
          <p:grpSpPr>
            <a:xfrm>
              <a:off x="6250879" y="1867158"/>
              <a:ext cx="4587573" cy="2452512"/>
              <a:chOff x="6843546" y="2819050"/>
              <a:chExt cx="4587573" cy="245251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9" name="圆角矩形 78">
                    <a:extLst>
                      <a:ext uri="{FF2B5EF4-FFF2-40B4-BE49-F238E27FC236}">
                        <a16:creationId xmlns:a16="http://schemas.microsoft.com/office/drawing/2014/main" id="{67E25DD2-C6E8-AB46-BFA7-AC395BA847FC}"/>
                      </a:ext>
                    </a:extLst>
                  </p:cNvPr>
                  <p:cNvSpPr/>
                  <p:nvPr/>
                </p:nvSpPr>
                <p:spPr>
                  <a:xfrm>
                    <a:off x="6849129" y="4314718"/>
                    <a:ext cx="1805607" cy="956844"/>
                  </a:xfrm>
                  <a:prstGeom prst="round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rgbClr val="E73A1C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Gini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=0.375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Sample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se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ve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vi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]=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[3,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Class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se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200" i="1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i="1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sz="1200" b="0" i="1" dirty="0" smtClean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1200" b="0" i="1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=“</m:t>
                          </m:r>
                          <m:r>
                            <a:rPr kumimoji="1" lang="zh-CN" altLang="en-US" sz="1200" i="1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黄</m:t>
                          </m:r>
                          <m:r>
                            <a:rPr kumimoji="1" lang="en-US" altLang="zh-CN" sz="1200" b="0" i="1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”</m:t>
                          </m:r>
                          <m:r>
                            <a:rPr kumimoji="1" lang="en-US" altLang="zh-CN" sz="1200" i="1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?</m:t>
                          </m:r>
                        </m:oMath>
                      </m:oMathPara>
                    </a14:m>
                    <a:endParaRPr kumimoji="1" lang="zh-CN" altLang="en-US" sz="1200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9" name="圆角矩形 78">
                    <a:extLst>
                      <a:ext uri="{FF2B5EF4-FFF2-40B4-BE49-F238E27FC236}">
                        <a16:creationId xmlns:a16="http://schemas.microsoft.com/office/drawing/2014/main" id="{67E25DD2-C6E8-AB46-BFA7-AC395BA847FC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49129" y="4314718"/>
                    <a:ext cx="1805607" cy="956844"/>
                  </a:xfrm>
                  <a:prstGeom prst="roundRect">
                    <a:avLst/>
                  </a:prstGeom>
                  <a:blipFill>
                    <a:blip r:embed="rId12"/>
                    <a:stretch>
                      <a:fillRect/>
                    </a:stretch>
                  </a:blipFill>
                  <a:ln>
                    <a:solidFill>
                      <a:srgbClr val="E73A1C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0" name="圆角矩形 79">
                    <a:extLst>
                      <a:ext uri="{FF2B5EF4-FFF2-40B4-BE49-F238E27FC236}">
                        <a16:creationId xmlns:a16="http://schemas.microsoft.com/office/drawing/2014/main" id="{313B562D-9F09-1B46-8BD6-CD058D2A3E8A}"/>
                      </a:ext>
                    </a:extLst>
                  </p:cNvPr>
                  <p:cNvSpPr/>
                  <p:nvPr/>
                </p:nvSpPr>
                <p:spPr>
                  <a:xfrm>
                    <a:off x="9515825" y="4314717"/>
                    <a:ext cx="1915294" cy="956843"/>
                  </a:xfrm>
                  <a:prstGeom prst="round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rgbClr val="E73A1C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Gini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=0.444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Sample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6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se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ve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vi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]=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Class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vi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200" i="1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i="1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sz="1200" i="1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1200" i="1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=“</m:t>
                          </m:r>
                          <m:r>
                            <a:rPr kumimoji="1" lang="zh-CN" altLang="en-US" sz="1200" i="1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紫</m:t>
                          </m:r>
                          <m:r>
                            <a:rPr kumimoji="1" lang="en-US" altLang="zh-CN" sz="1200" i="1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”?</m:t>
                          </m:r>
                        </m:oMath>
                      </m:oMathPara>
                    </a14:m>
                    <a:endParaRPr kumimoji="1" lang="zh-CN" altLang="en-US" sz="1200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0" name="圆角矩形 79">
                    <a:extLst>
                      <a:ext uri="{FF2B5EF4-FFF2-40B4-BE49-F238E27FC236}">
                        <a16:creationId xmlns:a16="http://schemas.microsoft.com/office/drawing/2014/main" id="{313B562D-9F09-1B46-8BD6-CD058D2A3E8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15825" y="4314717"/>
                    <a:ext cx="1915294" cy="956843"/>
                  </a:xfrm>
                  <a:prstGeom prst="roundRect">
                    <a:avLst/>
                  </a:prstGeom>
                  <a:blipFill>
                    <a:blip r:embed="rId13"/>
                    <a:stretch>
                      <a:fillRect/>
                    </a:stretch>
                  </a:blipFill>
                  <a:ln>
                    <a:solidFill>
                      <a:srgbClr val="E73A1C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81" name="肘形连接符 80">
                <a:extLst>
                  <a:ext uri="{FF2B5EF4-FFF2-40B4-BE49-F238E27FC236}">
                    <a16:creationId xmlns:a16="http://schemas.microsoft.com/office/drawing/2014/main" id="{6E7134E7-4273-7940-8FB1-3408661409C2}"/>
                  </a:ext>
                </a:extLst>
              </p:cNvPr>
              <p:cNvCxnSpPr>
                <a:cxnSpLocks/>
                <a:stCxn id="89" idx="2"/>
                <a:endCxn id="79" idx="0"/>
              </p:cNvCxnSpPr>
              <p:nvPr/>
            </p:nvCxnSpPr>
            <p:spPr>
              <a:xfrm rot="5400000">
                <a:off x="8084398" y="3443429"/>
                <a:ext cx="538824" cy="1203754"/>
              </a:xfrm>
              <a:prstGeom prst="bentConnector3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肘形连接符 81">
                <a:extLst>
                  <a:ext uri="{FF2B5EF4-FFF2-40B4-BE49-F238E27FC236}">
                    <a16:creationId xmlns:a16="http://schemas.microsoft.com/office/drawing/2014/main" id="{EC424BC4-C667-7748-A192-5614EA3E0D2F}"/>
                  </a:ext>
                </a:extLst>
              </p:cNvPr>
              <p:cNvCxnSpPr>
                <a:cxnSpLocks/>
                <a:stCxn id="89" idx="2"/>
                <a:endCxn id="80" idx="0"/>
              </p:cNvCxnSpPr>
              <p:nvPr/>
            </p:nvCxnSpPr>
            <p:spPr>
              <a:xfrm rot="16200000" flipH="1">
                <a:off x="9445168" y="3286412"/>
                <a:ext cx="538823" cy="1517785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E73A1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3" name="文本框 82">
                <a:extLst>
                  <a:ext uri="{FF2B5EF4-FFF2-40B4-BE49-F238E27FC236}">
                    <a16:creationId xmlns:a16="http://schemas.microsoft.com/office/drawing/2014/main" id="{F84FA842-F259-6B4A-A17F-5F602411F73D}"/>
                  </a:ext>
                </a:extLst>
              </p:cNvPr>
              <p:cNvSpPr txBox="1"/>
              <p:nvPr/>
            </p:nvSpPr>
            <p:spPr>
              <a:xfrm>
                <a:off x="7662226" y="3777036"/>
                <a:ext cx="3145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>
                    <a:solidFill>
                      <a:srgbClr val="0070C0"/>
                    </a:solidFill>
                  </a:rPr>
                  <a:t>Y</a:t>
                </a:r>
                <a:endParaRPr kumimoji="1" lang="zh-CN" altLang="en-US" sz="14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5B9C2B54-6242-DE41-A42F-BF71654AFDEE}"/>
                  </a:ext>
                </a:extLst>
              </p:cNvPr>
              <p:cNvSpPr txBox="1"/>
              <p:nvPr/>
            </p:nvSpPr>
            <p:spPr>
              <a:xfrm>
                <a:off x="10274810" y="3794184"/>
                <a:ext cx="3145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>
                    <a:solidFill>
                      <a:srgbClr val="D91F14"/>
                    </a:solidFill>
                  </a:rPr>
                  <a:t>N</a:t>
                </a:r>
                <a:endParaRPr kumimoji="1" lang="zh-CN" altLang="en-US" sz="1400" dirty="0">
                  <a:solidFill>
                    <a:srgbClr val="D91F14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文本框 84">
                    <a:extLst>
                      <a:ext uri="{FF2B5EF4-FFF2-40B4-BE49-F238E27FC236}">
                        <a16:creationId xmlns:a16="http://schemas.microsoft.com/office/drawing/2014/main" id="{5D30A897-EAB3-8D40-9A4A-A592128A3B87}"/>
                      </a:ext>
                    </a:extLst>
                  </p:cNvPr>
                  <p:cNvSpPr txBox="1"/>
                  <p:nvPr/>
                </p:nvSpPr>
                <p:spPr>
                  <a:xfrm>
                    <a:off x="6843546" y="4314718"/>
                    <a:ext cx="456985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dirty="0"/>
                  </a:p>
                </p:txBody>
              </p:sp>
            </mc:Choice>
            <mc:Fallback xmlns="">
              <p:sp>
                <p:nvSpPr>
                  <p:cNvPr id="85" name="文本框 84">
                    <a:extLst>
                      <a:ext uri="{FF2B5EF4-FFF2-40B4-BE49-F238E27FC236}">
                        <a16:creationId xmlns:a16="http://schemas.microsoft.com/office/drawing/2014/main" id="{5D30A897-EAB3-8D40-9A4A-A592128A3B87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43546" y="4314718"/>
                    <a:ext cx="456985" cy="338554"/>
                  </a:xfrm>
                  <a:prstGeom prst="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7" name="文本框 86">
                    <a:extLst>
                      <a:ext uri="{FF2B5EF4-FFF2-40B4-BE49-F238E27FC236}">
                        <a16:creationId xmlns:a16="http://schemas.microsoft.com/office/drawing/2014/main" id="{4D6E58A1-927A-6D4A-A89C-35924AE39A3A}"/>
                      </a:ext>
                    </a:extLst>
                  </p:cNvPr>
                  <p:cNvSpPr txBox="1"/>
                  <p:nvPr/>
                </p:nvSpPr>
                <p:spPr>
                  <a:xfrm>
                    <a:off x="9505617" y="4314716"/>
                    <a:ext cx="46172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dirty="0"/>
                  </a:p>
                </p:txBody>
              </p:sp>
            </mc:Choice>
            <mc:Fallback xmlns="">
              <p:sp>
                <p:nvSpPr>
                  <p:cNvPr id="87" name="文本框 86">
                    <a:extLst>
                      <a:ext uri="{FF2B5EF4-FFF2-40B4-BE49-F238E27FC236}">
                        <a16:creationId xmlns:a16="http://schemas.microsoft.com/office/drawing/2014/main" id="{4D6E58A1-927A-6D4A-A89C-35924AE39A3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05617" y="4314716"/>
                    <a:ext cx="461728" cy="338554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88" name="组合 87">
                <a:extLst>
                  <a:ext uri="{FF2B5EF4-FFF2-40B4-BE49-F238E27FC236}">
                    <a16:creationId xmlns:a16="http://schemas.microsoft.com/office/drawing/2014/main" id="{C52F0B03-9357-CB4A-826A-6EE4CF492312}"/>
                  </a:ext>
                </a:extLst>
              </p:cNvPr>
              <p:cNvGrpSpPr/>
              <p:nvPr/>
            </p:nvGrpSpPr>
            <p:grpSpPr>
              <a:xfrm>
                <a:off x="8052808" y="2819050"/>
                <a:ext cx="1805682" cy="956844"/>
                <a:chOff x="2171150" y="1433768"/>
                <a:chExt cx="1805682" cy="95684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9" name="圆角矩形 10">
                      <a:extLst>
                        <a:ext uri="{FF2B5EF4-FFF2-40B4-BE49-F238E27FC236}">
                          <a16:creationId xmlns:a16="http://schemas.microsoft.com/office/drawing/2014/main" id="{916D4963-290E-E542-98CF-93F485501F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71225" y="1433768"/>
                      <a:ext cx="1805607" cy="956844"/>
                    </a:xfrm>
                    <a:prstGeom prst="round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solidFill>
                        <a:srgbClr val="E73A1C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Gini=0.66</a:t>
                      </a:r>
                    </a:p>
                    <a:p>
                      <a:pPr algn="ctr"/>
                      <a:r>
                        <a:rPr kumimoji="1" lang="en-US" altLang="zh-CN" sz="1200" dirty="0" err="1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Sample_n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=10</a:t>
                      </a:r>
                    </a:p>
                    <a:p>
                      <a:pPr algn="ctr"/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n[se,</a:t>
                      </a:r>
                      <a:r>
                        <a:rPr kumimoji="1" lang="zh-CN" altLang="en-US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kumimoji="1" lang="en-US" altLang="zh-CN" sz="1200" dirty="0" err="1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ve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,</a:t>
                      </a:r>
                      <a:r>
                        <a:rPr kumimoji="1" lang="zh-CN" altLang="en-US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vi]=</a:t>
                      </a:r>
                      <a:r>
                        <a:rPr kumimoji="1" lang="zh-CN" altLang="en-US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[3,3,4]</a:t>
                      </a:r>
                    </a:p>
                    <a:p>
                      <a:pPr algn="ctr"/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Class</a:t>
                      </a:r>
                      <a:r>
                        <a:rPr kumimoji="1" lang="zh-CN" altLang="en-US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=</a:t>
                      </a:r>
                      <a:r>
                        <a:rPr kumimoji="1" lang="zh-CN" altLang="en-US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vi</a:t>
                      </a: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1200" i="1" dirty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i="1" dirty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sz="1200" i="1" dirty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kumimoji="1" lang="en-US" altLang="zh-CN" sz="1200" i="1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≤3.0?</m:t>
                            </m:r>
                          </m:oMath>
                        </m:oMathPara>
                      </a14:m>
                      <a:endParaRPr kumimoji="1" lang="zh-CN" altLang="en-US" sz="1200" i="1" dirty="0">
                        <a:solidFill>
                          <a:srgbClr val="D91F14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9" name="圆角矩形 10">
                      <a:extLst>
                        <a:ext uri="{FF2B5EF4-FFF2-40B4-BE49-F238E27FC236}">
                          <a16:creationId xmlns:a16="http://schemas.microsoft.com/office/drawing/2014/main" id="{916D4963-290E-E542-98CF-93F485501F6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71225" y="1433768"/>
                      <a:ext cx="1805607" cy="956844"/>
                    </a:xfrm>
                    <a:prstGeom prst="roundRect">
                      <a:avLst/>
                    </a:prstGeom>
                    <a:blipFill>
                      <a:blip r:embed="rId16"/>
                      <a:stretch>
                        <a:fillRect/>
                      </a:stretch>
                    </a:blipFill>
                    <a:ln>
                      <a:solidFill>
                        <a:srgbClr val="E73A1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0" name="文本框 89">
                      <a:extLst>
                        <a:ext uri="{FF2B5EF4-FFF2-40B4-BE49-F238E27FC236}">
                          <a16:creationId xmlns:a16="http://schemas.microsoft.com/office/drawing/2014/main" id="{576E3540-E310-D94E-A3B1-C016295831E7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71150" y="1442215"/>
                      <a:ext cx="395861" cy="33706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kumimoji="1" lang="en-US" altLang="zh-CN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sz="1600" dirty="0">
                        <a:solidFill>
                          <a:srgbClr val="C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0" name="文本框 29">
                      <a:extLst>
                        <a:ext uri="{FF2B5EF4-FFF2-40B4-BE49-F238E27FC236}">
                          <a16:creationId xmlns:a16="http://schemas.microsoft.com/office/drawing/2014/main" id="{A47B5C4D-60BA-464F-A5D3-7115BA4816A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71150" y="1442215"/>
                      <a:ext cx="395861" cy="337062"/>
                    </a:xfrm>
                    <a:prstGeom prst="rect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69" name="组合 68">
              <a:extLst>
                <a:ext uri="{FF2B5EF4-FFF2-40B4-BE49-F238E27FC236}">
                  <a16:creationId xmlns:a16="http://schemas.microsoft.com/office/drawing/2014/main" id="{58EF0D78-5D6F-5747-B33F-7BF8DA1E8CAA}"/>
                </a:ext>
              </a:extLst>
            </p:cNvPr>
            <p:cNvGrpSpPr/>
            <p:nvPr/>
          </p:nvGrpSpPr>
          <p:grpSpPr>
            <a:xfrm>
              <a:off x="5058299" y="4952420"/>
              <a:ext cx="1731968" cy="750324"/>
              <a:chOff x="611476" y="2634722"/>
              <a:chExt cx="1885539" cy="75032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7" name="圆角矩形 19">
                    <a:extLst>
                      <a:ext uri="{FF2B5EF4-FFF2-40B4-BE49-F238E27FC236}">
                        <a16:creationId xmlns:a16="http://schemas.microsoft.com/office/drawing/2014/main" id="{EA81E7D9-DC03-5A45-B7F5-CDE2D2B8BD09}"/>
                      </a:ext>
                    </a:extLst>
                  </p:cNvPr>
                  <p:cNvSpPr/>
                  <p:nvPr/>
                </p:nvSpPr>
                <p:spPr>
                  <a:xfrm>
                    <a:off x="633047" y="2634723"/>
                    <a:ext cx="1863968" cy="750323"/>
                  </a:xfrm>
                  <a:prstGeom prst="roundRect">
                    <a:avLst/>
                  </a:prstGeom>
                  <a:solidFill>
                    <a:srgbClr val="FFFEA1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Gini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Sample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]=[0,1,0]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Class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sz="1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7" name="圆角矩形 19">
                    <a:extLst>
                      <a:ext uri="{FF2B5EF4-FFF2-40B4-BE49-F238E27FC236}">
                        <a16:creationId xmlns:a16="http://schemas.microsoft.com/office/drawing/2014/main" id="{EA81E7D9-DC03-5A45-B7F5-CDE2D2B8BD0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3047" y="2634723"/>
                    <a:ext cx="1863968" cy="750323"/>
                  </a:xfrm>
                  <a:prstGeom prst="roundRect">
                    <a:avLst/>
                  </a:prstGeom>
                  <a:blipFill>
                    <a:blip r:embed="rId18"/>
                    <a:stretch>
                      <a:fillRect/>
                    </a:stretch>
                  </a:blipFill>
                  <a:ln>
                    <a:solidFill>
                      <a:srgbClr val="00B05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82646DE8-1CC9-C249-AD31-90C4ECD1BDB2}"/>
                      </a:ext>
                    </a:extLst>
                  </p:cNvPr>
                  <p:cNvSpPr txBox="1"/>
                  <p:nvPr/>
                </p:nvSpPr>
                <p:spPr>
                  <a:xfrm>
                    <a:off x="611476" y="2634722"/>
                    <a:ext cx="392050" cy="3370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dirty="0"/>
                  </a:p>
                </p:txBody>
              </p:sp>
            </mc:Choice>
            <mc:Fallback xmlns="">
              <p:sp>
                <p:nvSpPr>
                  <p:cNvPr id="78" name="文本框 77">
                    <a:extLst>
                      <a:ext uri="{FF2B5EF4-FFF2-40B4-BE49-F238E27FC236}">
                        <a16:creationId xmlns:a16="http://schemas.microsoft.com/office/drawing/2014/main" id="{82646DE8-1CC9-C249-AD31-90C4ECD1BDB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1476" y="2634722"/>
                    <a:ext cx="392050" cy="337062"/>
                  </a:xfrm>
                  <a:prstGeom prst="rect">
                    <a:avLst/>
                  </a:prstGeom>
                  <a:blipFill>
                    <a:blip r:embed="rId19"/>
                    <a:stretch>
                      <a:fillRect r="-2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0" name="肘形连接符 69">
              <a:extLst>
                <a:ext uri="{FF2B5EF4-FFF2-40B4-BE49-F238E27FC236}">
                  <a16:creationId xmlns:a16="http://schemas.microsoft.com/office/drawing/2014/main" id="{CB9F98ED-CBB2-DD47-BB4B-515DBA13CB7F}"/>
                </a:ext>
              </a:extLst>
            </p:cNvPr>
            <p:cNvCxnSpPr>
              <a:cxnSpLocks/>
              <a:stCxn id="79" idx="2"/>
              <a:endCxn id="77" idx="0"/>
            </p:cNvCxnSpPr>
            <p:nvPr/>
          </p:nvCxnSpPr>
          <p:spPr>
            <a:xfrm rot="5400000">
              <a:off x="6230353" y="4023507"/>
              <a:ext cx="632751" cy="1225076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1FBADA63-723A-F748-9135-40EB491656CB}"/>
                </a:ext>
              </a:extLst>
            </p:cNvPr>
            <p:cNvGrpSpPr/>
            <p:nvPr/>
          </p:nvGrpSpPr>
          <p:grpSpPr>
            <a:xfrm>
              <a:off x="6871552" y="4954681"/>
              <a:ext cx="1712154" cy="750324"/>
              <a:chOff x="263496" y="2636983"/>
              <a:chExt cx="1863968" cy="75032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5" name="圆角矩形 19">
                    <a:extLst>
                      <a:ext uri="{FF2B5EF4-FFF2-40B4-BE49-F238E27FC236}">
                        <a16:creationId xmlns:a16="http://schemas.microsoft.com/office/drawing/2014/main" id="{7C1A6793-B5F2-4645-9CD5-A7B2999799BE}"/>
                      </a:ext>
                    </a:extLst>
                  </p:cNvPr>
                  <p:cNvSpPr/>
                  <p:nvPr/>
                </p:nvSpPr>
                <p:spPr>
                  <a:xfrm>
                    <a:off x="263496" y="2636984"/>
                    <a:ext cx="1863968" cy="750323"/>
                  </a:xfrm>
                  <a:prstGeom prst="roundRect">
                    <a:avLst/>
                  </a:prstGeom>
                  <a:solidFill>
                    <a:srgbClr val="FFFEA1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Gini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Sample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]=[3,0,0]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Class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sz="12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kumimoji="1" lang="en-US" altLang="zh-CN" sz="1200" b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75" name="圆角矩形 19">
                    <a:extLst>
                      <a:ext uri="{FF2B5EF4-FFF2-40B4-BE49-F238E27FC236}">
                        <a16:creationId xmlns:a16="http://schemas.microsoft.com/office/drawing/2014/main" id="{7C1A6793-B5F2-4645-9CD5-A7B2999799B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3496" y="2636984"/>
                    <a:ext cx="1863968" cy="750323"/>
                  </a:xfrm>
                  <a:prstGeom prst="roundRect">
                    <a:avLst/>
                  </a:prstGeom>
                  <a:blipFill>
                    <a:blip r:embed="rId20"/>
                    <a:stretch>
                      <a:fillRect/>
                    </a:stretch>
                  </a:blipFill>
                  <a:ln>
                    <a:solidFill>
                      <a:srgbClr val="00B05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76" name="文本框 75">
                    <a:extLst>
                      <a:ext uri="{FF2B5EF4-FFF2-40B4-BE49-F238E27FC236}">
                        <a16:creationId xmlns:a16="http://schemas.microsoft.com/office/drawing/2014/main" id="{4580804F-7621-8B48-AD02-7A2CF38ADA15}"/>
                      </a:ext>
                    </a:extLst>
                  </p:cNvPr>
                  <p:cNvSpPr txBox="1"/>
                  <p:nvPr/>
                </p:nvSpPr>
                <p:spPr>
                  <a:xfrm>
                    <a:off x="266666" y="2636983"/>
                    <a:ext cx="392050" cy="3370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dirty="0"/>
                  </a:p>
                </p:txBody>
              </p:sp>
            </mc:Choice>
            <mc:Fallback xmlns="">
              <p:sp>
                <p:nvSpPr>
                  <p:cNvPr id="76" name="文本框 75">
                    <a:extLst>
                      <a:ext uri="{FF2B5EF4-FFF2-40B4-BE49-F238E27FC236}">
                        <a16:creationId xmlns:a16="http://schemas.microsoft.com/office/drawing/2014/main" id="{4580804F-7621-8B48-AD02-7A2CF38ADA15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6666" y="2636983"/>
                    <a:ext cx="392050" cy="33706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2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2" name="肘形连接符 71">
              <a:extLst>
                <a:ext uri="{FF2B5EF4-FFF2-40B4-BE49-F238E27FC236}">
                  <a16:creationId xmlns:a16="http://schemas.microsoft.com/office/drawing/2014/main" id="{055D4809-8001-7D46-8155-A3E700D9157C}"/>
                </a:ext>
              </a:extLst>
            </p:cNvPr>
            <p:cNvCxnSpPr>
              <a:cxnSpLocks/>
              <a:stCxn id="79" idx="2"/>
              <a:endCxn id="75" idx="0"/>
            </p:cNvCxnSpPr>
            <p:nvPr/>
          </p:nvCxnSpPr>
          <p:spPr>
            <a:xfrm rot="16200000" flipH="1">
              <a:off x="7125941" y="4352994"/>
              <a:ext cx="635012" cy="568363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E73A1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6E4E3066-42EE-9645-B3D8-1403038537A3}"/>
                </a:ext>
              </a:extLst>
            </p:cNvPr>
            <p:cNvSpPr txBox="1"/>
            <p:nvPr/>
          </p:nvSpPr>
          <p:spPr>
            <a:xfrm>
              <a:off x="5867292" y="4342146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0070C0"/>
                  </a:solidFill>
                </a:rPr>
                <a:t>Y</a:t>
              </a:r>
              <a:endParaRPr kumimoji="1"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9E96171F-1303-E640-A2D6-3646429AC9EB}"/>
                </a:ext>
              </a:extLst>
            </p:cNvPr>
            <p:cNvSpPr txBox="1"/>
            <p:nvPr/>
          </p:nvSpPr>
          <p:spPr>
            <a:xfrm>
              <a:off x="7780832" y="4342146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D91F14"/>
                  </a:solidFill>
                </a:rPr>
                <a:t>N</a:t>
              </a:r>
              <a:endParaRPr kumimoji="1" lang="zh-CN" altLang="en-US" sz="1400" dirty="0">
                <a:solidFill>
                  <a:srgbClr val="D91F14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44C7BF59-1FAC-344E-8820-FC42E0A60674}"/>
                  </a:ext>
                </a:extLst>
              </p:cNvPr>
              <p:cNvSpPr txBox="1"/>
              <p:nvPr/>
            </p:nvSpPr>
            <p:spPr>
              <a:xfrm>
                <a:off x="8579194" y="3720541"/>
                <a:ext cx="360119" cy="33706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92" name="文本框 91">
                <a:extLst>
                  <a:ext uri="{FF2B5EF4-FFF2-40B4-BE49-F238E27FC236}">
                    <a16:creationId xmlns:a16="http://schemas.microsoft.com/office/drawing/2014/main" id="{44C7BF59-1FAC-344E-8820-FC42E0A6067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9194" y="3720541"/>
                <a:ext cx="360119" cy="337062"/>
              </a:xfrm>
              <a:prstGeom prst="rect">
                <a:avLst/>
              </a:prstGeom>
              <a:blipFill>
                <a:blip r:embed="rId22"/>
                <a:stretch>
                  <a:fillRect r="-2413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4" name="表格 93">
                <a:extLst>
                  <a:ext uri="{FF2B5EF4-FFF2-40B4-BE49-F238E27FC236}">
                    <a16:creationId xmlns:a16="http://schemas.microsoft.com/office/drawing/2014/main" id="{EBB4C296-9DC1-914E-8950-2CBBBF67A8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7510865"/>
                  </p:ext>
                </p:extLst>
              </p:nvPr>
            </p:nvGraphicFramePr>
            <p:xfrm>
              <a:off x="7921615" y="4957004"/>
              <a:ext cx="3901035" cy="1537570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86264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289221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 err="1">
                              <a:effectLst/>
                            </a:rPr>
                            <a:t>训练</a:t>
                          </a: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类别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 err="1">
                              <a:effectLst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 err="1">
                              <a:effectLst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vi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vi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颜色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黄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紫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紫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气味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有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有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有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有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有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无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</a:rPr>
                            <a:t>花萼</a:t>
                          </a:r>
                          <a:r>
                            <a:rPr lang="zh-CN" sz="1200" kern="100" dirty="0">
                              <a:effectLst/>
                            </a:rPr>
                            <a:t>长度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7.0cm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6.4cm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5.8cm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7.9cm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6.0cm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4.9cm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花瓣长度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4.7cm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4.5cm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5.1cm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6.9cm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4.8cm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4.5cm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4" name="表格 93">
                <a:extLst>
                  <a:ext uri="{FF2B5EF4-FFF2-40B4-BE49-F238E27FC236}">
                    <a16:creationId xmlns:a16="http://schemas.microsoft.com/office/drawing/2014/main" id="{EBB4C296-9DC1-914E-8950-2CBBBF67A82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217510865"/>
                  </p:ext>
                </p:extLst>
              </p:nvPr>
            </p:nvGraphicFramePr>
            <p:xfrm>
              <a:off x="7921615" y="4957004"/>
              <a:ext cx="3901035" cy="1537570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86264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</a:tblGrid>
                  <a:tr h="289560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 err="1">
                              <a:effectLst/>
                            </a:rPr>
                            <a:t>训练</a:t>
                          </a: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23"/>
                          <a:stretch>
                            <a:fillRect l="-170000" t="-13043" r="-507500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23"/>
                          <a:stretch>
                            <a:fillRect l="-270000" t="-13043" r="-407500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23"/>
                          <a:stretch>
                            <a:fillRect l="-370000" t="-13043" r="-307500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23"/>
                          <a:stretch>
                            <a:fillRect l="-470000" t="-13043" r="-207500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23"/>
                          <a:stretch>
                            <a:fillRect l="-570000" t="-13043" r="-107500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23"/>
                          <a:stretch>
                            <a:fillRect l="-670000" t="-13043" r="-7500" b="-45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类别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 err="1">
                              <a:effectLst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 err="1">
                              <a:effectLst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vi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vi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23"/>
                          <a:stretch>
                            <a:fillRect t="-230000" r="-357353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黄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紫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紫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23"/>
                          <a:stretch>
                            <a:fillRect t="-347368" r="-357353" b="-236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有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有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有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有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有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无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23"/>
                          <a:stretch>
                            <a:fillRect t="-425000" r="-357353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7.0cm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6.4cm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5.8cm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7.9cm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6.0cm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4.9cm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23"/>
                          <a:stretch>
                            <a:fillRect t="-525000" r="-357353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4.7cm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4.5cm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5.1cm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6.9cm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4.8cm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4.5cm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顶角 12"/>
          <p:cNvSpPr/>
          <p:nvPr/>
        </p:nvSpPr>
        <p:spPr>
          <a:xfrm rot="5400000">
            <a:off x="2807673" y="-2171958"/>
            <a:ext cx="480654" cy="6096004"/>
          </a:xfrm>
          <a:prstGeom prst="round2SameRect">
            <a:avLst>
              <a:gd name="adj1" fmla="val 37365"/>
              <a:gd name="adj2" fmla="val 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167198" y="1240454"/>
                <a:ext cx="8219018" cy="49417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Clr>
                    <a:srgbClr val="0070C0"/>
                  </a:buClr>
                  <a:buFont typeface="Arial" panose="020B0604020202020204" pitchFamily="34" charset="0"/>
                  <a:buChar char="•"/>
                </a:pPr>
                <a:r>
                  <a:rPr kumimoji="1" lang="zh-CN" alt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节点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20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22</m:t>
                        </m:r>
                      </m:sub>
                    </m:sSub>
                  </m:oMath>
                </a14:m>
                <a:r>
                  <a:rPr kumimoji="1" lang="en-US" altLang="zh-CN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——</a:t>
                </a:r>
                <a:r>
                  <a:rPr kumimoji="1" lang="zh-CN" alt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最优分裂方案</a:t>
                </a:r>
                <a:endParaRPr kumimoji="1" lang="en-US" altLang="zh-CN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20000"/>
                  </a:lnSpc>
                  <a:buClr>
                    <a:srgbClr val="0070C0"/>
                  </a:buClr>
                </a:pPr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r>
                  <a:rPr kumimoji="1" lang="zh-CN" altLang="en-US" sz="1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选择特征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1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（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en-US" altLang="zh-CN" sz="1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~</a:t>
                </a:r>
                <a:r>
                  <a:rPr kumimoji="1" lang="en-US" altLang="zh-CN" sz="1800" dirty="0">
                    <a:solidFill>
                      <a:schemeClr val="bg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zh-CN" altLang="en-US" sz="1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均可）</a:t>
                </a:r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20000"/>
                  </a:lnSpc>
                  <a:buClr>
                    <a:srgbClr val="0070C0"/>
                  </a:buClr>
                </a:pPr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1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221</m:t>
                            </m:r>
                          </m:sub>
                        </m:sSub>
                      </m:e>
                    </m:d>
                    <m:r>
                      <a:rPr kumimoji="1" lang="en-US" altLang="zh-CN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=2&gt;</m:t>
                    </m:r>
                    <m:sSub>
                      <m:sSubPr>
                        <m:ctrlPr>
                          <a:rPr kumimoji="1"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kumimoji="1" lang="zh-CN" altLang="en-US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Gini</m:t>
                    </m:r>
                    <m:d>
                      <m:dPr>
                        <m:ctrlP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1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22</m:t>
                            </m:r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en-US" altLang="zh-CN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  <m:r>
                      <a:rPr kumimoji="1" lang="en-US" altLang="zh-CN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&lt;</m:t>
                    </m:r>
                    <m:sSub>
                      <m:sSubPr>
                        <m:ctrlPr>
                          <a:rPr kumimoji="1"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kumimoji="1" lang="zh-CN" altLang="en-US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，不再分裂。</a:t>
                </a:r>
                <a:endParaRPr kumimoji="1"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sz="16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1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222</m:t>
                            </m:r>
                          </m:sub>
                        </m:sSub>
                      </m:e>
                    </m:d>
                    <m:r>
                      <a:rPr kumimoji="1" lang="en-US" altLang="zh-CN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=1=</m:t>
                    </m:r>
                    <m:sSub>
                      <m:sSubPr>
                        <m:ctrlPr>
                          <a:rPr kumimoji="1"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</m:oMath>
                </a14:m>
                <a:r>
                  <a:rPr kumimoji="1" lang="zh-CN" altLang="en-US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16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Gini</m:t>
                    </m:r>
                    <m:d>
                      <m:dPr>
                        <m:ctrlPr>
                          <a:rPr kumimoji="1" lang="en-US" altLang="zh-CN" sz="16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i="1" dirty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1600" b="0" i="1" dirty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222</m:t>
                            </m:r>
                          </m:sub>
                        </m:sSub>
                      </m:e>
                    </m:d>
                    <m:r>
                      <a:rPr kumimoji="1" lang="en-US" altLang="zh-CN" sz="16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=0&lt;</m:t>
                    </m:r>
                    <m:sSub>
                      <m:sSubPr>
                        <m:ctrlPr>
                          <a:rPr kumimoji="1"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16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sub>
                    </m:sSub>
                  </m:oMath>
                </a14:m>
                <a:r>
                  <a:rPr kumimoji="1" lang="zh-CN" altLang="en-US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，不再分裂。</a:t>
                </a:r>
                <a:endParaRPr kumimoji="1"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endParaRPr kumimoji="1"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562100" lvl="2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endParaRPr kumimoji="1"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98" y="1240454"/>
                <a:ext cx="8219018" cy="4941737"/>
              </a:xfrm>
              <a:prstGeom prst="rect">
                <a:avLst/>
              </a:prstGeom>
              <a:blipFill>
                <a:blip r:embed="rId4"/>
                <a:stretch>
                  <a:fillRect l="-462" t="-2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文本框 85"/>
          <p:cNvSpPr txBox="1"/>
          <p:nvPr/>
        </p:nvSpPr>
        <p:spPr>
          <a:xfrm>
            <a:off x="445973" y="631423"/>
            <a:ext cx="5654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例题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思源黑体 CN Medium" panose="020B0600000000000000" pitchFamily="34" charset="-122"/>
              </a:rPr>
              <a:t>——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决策树生成、剪枝与测试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1" name="表格 40">
                <a:extLst>
                  <a:ext uri="{FF2B5EF4-FFF2-40B4-BE49-F238E27FC236}">
                    <a16:creationId xmlns:a16="http://schemas.microsoft.com/office/drawing/2014/main" id="{1B277662-FD07-5340-BB48-2CD76B6E7D0A}"/>
                  </a:ext>
                </a:extLst>
              </p:cNvPr>
              <p:cNvGraphicFramePr>
                <a:graphicFrameLocks noGrp="1"/>
              </p:cNvGraphicFramePr>
              <p:nvPr>
                <p:custDataLst>
                  <p:tags r:id="rId1"/>
                </p:custDataLst>
                <p:extLst>
                  <p:ext uri="{D42A27DB-BD31-4B8C-83A1-F6EECF244321}">
                    <p14:modId xmlns:p14="http://schemas.microsoft.com/office/powerpoint/2010/main" val="3850111097"/>
                  </p:ext>
                </p:extLst>
              </p:nvPr>
            </p:nvGraphicFramePr>
            <p:xfrm>
              <a:off x="852960" y="1842017"/>
              <a:ext cx="1927398" cy="1535721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88654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042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042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35081"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0" i="1" kern="100" dirty="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b="0" i="1" kern="100" dirty="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zh-CN" sz="1200" b="0" i="1" kern="100" dirty="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𝑙</m:t>
                                    </m:r>
                                    <m:r>
                                      <a:rPr lang="en-US" altLang="zh-CN" sz="1200" b="0" i="1" kern="100" dirty="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,</m:t>
                                    </m:r>
                                    <m:r>
                                      <a:rPr lang="en-US" altLang="zh-CN" sz="1200" b="0" i="1" kern="100" dirty="0" smtClean="0">
                                        <a:solidFill>
                                          <a:schemeClr val="lt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+mn-ea"/>
                                        <a:cs typeface="+mn-cs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b="0" kern="100" dirty="0">
                            <a:solidFill>
                              <a:schemeClr val="lt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b="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endParaRPr lang="zh-CN" sz="1400" b="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b="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  <a:endParaRPr lang="zh-CN" sz="1400" b="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00160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altLang="zh-CN" sz="12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2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𝟏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0.333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0.333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73658970"/>
                      </a:ext>
                    </a:extLst>
                  </a:tr>
                  <a:tr h="300160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altLang="zh-CN" sz="12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𝟐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00160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0.333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00160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200" i="1" kern="100" smtClean="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2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lang="en-US" sz="1200" kern="100"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altLang="en-US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0.333</a:t>
                          </a: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/</a:t>
                          </a: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1" name="表格 40">
                <a:extLst>
                  <a:ext uri="{FF2B5EF4-FFF2-40B4-BE49-F238E27FC236}">
                    <a16:creationId xmlns:a16="http://schemas.microsoft.com/office/drawing/2014/main" id="{1B277662-FD07-5340-BB48-2CD76B6E7D0A}"/>
                  </a:ext>
                </a:extLst>
              </p:cNvPr>
              <p:cNvGraphicFramePr>
                <a:graphicFrameLocks noGrp="1"/>
              </p:cNvGraphicFramePr>
              <p:nvPr>
                <p:custDataLst>
                  <p:tags r:id="rId5"/>
                </p:custDataLst>
                <p:extLst>
                  <p:ext uri="{D42A27DB-BD31-4B8C-83A1-F6EECF244321}">
                    <p14:modId xmlns:p14="http://schemas.microsoft.com/office/powerpoint/2010/main" val="3850111097"/>
                  </p:ext>
                </p:extLst>
              </p:nvPr>
            </p:nvGraphicFramePr>
            <p:xfrm>
              <a:off x="852960" y="1842017"/>
              <a:ext cx="1927398" cy="1535721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886544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2042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20427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335081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6"/>
                          <a:stretch>
                            <a:fillRect l="-1429" t="-3846" r="-121429" b="-38076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b="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1</a:t>
                          </a:r>
                          <a:endParaRPr lang="zh-CN" sz="1400" b="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400" b="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2</a:t>
                          </a:r>
                          <a:endParaRPr lang="zh-CN" sz="1400" b="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001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6"/>
                          <a:stretch>
                            <a:fillRect l="-1429" t="-112500" r="-121429" b="-3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0.333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0.333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73658970"/>
                      </a:ext>
                    </a:extLst>
                  </a:tr>
                  <a:tr h="3001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6"/>
                          <a:stretch>
                            <a:fillRect l="-1429" t="-212500" r="-121429" b="-2125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001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6"/>
                          <a:stretch>
                            <a:fillRect l="-1429" t="-326087" r="-121429" b="-121739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0.333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3001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6"/>
                          <a:stretch>
                            <a:fillRect l="-1429" t="-408333" r="-121429" b="-1666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0.333</a:t>
                          </a: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  <a:buNone/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/</a:t>
                          </a: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2" name="表格 41">
                <a:extLst>
                  <a:ext uri="{FF2B5EF4-FFF2-40B4-BE49-F238E27FC236}">
                    <a16:creationId xmlns:a16="http://schemas.microsoft.com/office/drawing/2014/main" id="{0BA60CE3-C6FA-7C44-9A97-F09CCFA8AC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5667177"/>
                  </p:ext>
                </p:extLst>
              </p:nvPr>
            </p:nvGraphicFramePr>
            <p:xfrm>
              <a:off x="852960" y="4096214"/>
              <a:ext cx="1927399" cy="58751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3051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9844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9844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93756"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气味特征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有气味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无气味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93756"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zh-CN" sz="12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20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𝑆</m:t>
                                    </m:r>
                                  </m:e>
                                  <m:sub>
                                    <m:r>
                                      <a:rPr lang="en-US" altLang="zh-CN" sz="1200" b="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2,</m:t>
                                    </m:r>
                                    <m:r>
                                      <a:rPr lang="en-US" altLang="zh-CN" sz="1200" b="0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200" i="1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2" name="表格 41">
                <a:extLst>
                  <a:ext uri="{FF2B5EF4-FFF2-40B4-BE49-F238E27FC236}">
                    <a16:creationId xmlns:a16="http://schemas.microsoft.com/office/drawing/2014/main" id="{0BA60CE3-C6FA-7C44-9A97-F09CCFA8AC6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425667177"/>
                  </p:ext>
                </p:extLst>
              </p:nvPr>
            </p:nvGraphicFramePr>
            <p:xfrm>
              <a:off x="852960" y="4096214"/>
              <a:ext cx="1927399" cy="587512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730513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98443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98443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</a:tblGrid>
                  <a:tr h="293756"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气味特征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有气味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Aft>
                              <a:spcPts val="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无气味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9375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7"/>
                          <a:stretch>
                            <a:fillRect l="-1724" t="-108696" r="-167241" b="-1739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altLang="zh-CN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</a:pPr>
                          <a:r>
                            <a:rPr lang="en-US" sz="12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0</a:t>
                          </a:r>
                          <a:endParaRPr lang="zh-CN" altLang="en-US" sz="12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36195" marR="36195" marT="0" marB="0" anchor="ctr">
                        <a:solidFill>
                          <a:schemeClr val="accent3">
                            <a:lumMod val="20000"/>
                            <a:lumOff val="80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</a:tbl>
              </a:graphicData>
            </a:graphic>
          </p:graphicFrame>
        </mc:Fallback>
      </mc:AlternateContent>
      <p:grpSp>
        <p:nvGrpSpPr>
          <p:cNvPr id="26" name="组合 25">
            <a:extLst>
              <a:ext uri="{FF2B5EF4-FFF2-40B4-BE49-F238E27FC236}">
                <a16:creationId xmlns:a16="http://schemas.microsoft.com/office/drawing/2014/main" id="{B27B99E9-C58B-3640-A3C1-C84606DBFCB2}"/>
              </a:ext>
            </a:extLst>
          </p:cNvPr>
          <p:cNvGrpSpPr/>
          <p:nvPr/>
        </p:nvGrpSpPr>
        <p:grpSpPr>
          <a:xfrm>
            <a:off x="4193009" y="631022"/>
            <a:ext cx="7763976" cy="5434471"/>
            <a:chOff x="4193009" y="631022"/>
            <a:chExt cx="7763976" cy="5434471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19457198-8817-C04F-B56B-0EC77D43354B}"/>
                </a:ext>
              </a:extLst>
            </p:cNvPr>
            <p:cNvGrpSpPr/>
            <p:nvPr/>
          </p:nvGrpSpPr>
          <p:grpSpPr>
            <a:xfrm>
              <a:off x="4193009" y="631022"/>
              <a:ext cx="7190533" cy="4047280"/>
              <a:chOff x="4766452" y="635790"/>
              <a:chExt cx="7190533" cy="4047280"/>
            </a:xfrm>
          </p:grpSpPr>
          <p:cxnSp>
            <p:nvCxnSpPr>
              <p:cNvPr id="5" name="肘形连接符 21"/>
              <p:cNvCxnSpPr>
                <a:cxnSpLocks/>
                <a:stCxn id="80" idx="2"/>
                <a:endCxn id="8" idx="0"/>
              </p:cNvCxnSpPr>
              <p:nvPr/>
            </p:nvCxnSpPr>
            <p:spPr>
              <a:xfrm rot="5400000">
                <a:off x="9078984" y="3216252"/>
                <a:ext cx="637927" cy="382023"/>
              </a:xfrm>
              <a:prstGeom prst="bentConnector3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肘形连接符 23"/>
              <p:cNvCxnSpPr>
                <a:cxnSpLocks/>
                <a:stCxn id="80" idx="2"/>
                <a:endCxn id="9" idx="0"/>
              </p:cNvCxnSpPr>
              <p:nvPr/>
            </p:nvCxnSpPr>
            <p:spPr>
              <a:xfrm rot="16200000" flipH="1">
                <a:off x="9989182" y="2688076"/>
                <a:ext cx="637927" cy="1438374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E73A1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圆角矩形 19"/>
                  <p:cNvSpPr/>
                  <p:nvPr/>
                </p:nvSpPr>
                <p:spPr>
                  <a:xfrm>
                    <a:off x="8408583" y="3726227"/>
                    <a:ext cx="1596704" cy="745149"/>
                  </a:xfrm>
                  <a:prstGeom prst="roundRect">
                    <a:avLst/>
                  </a:prstGeom>
                  <a:solidFill>
                    <a:srgbClr val="FFFEA1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Gini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Sample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=3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]=[0,0,3]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Class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sz="12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vi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" name="圆角矩形 19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8583" y="3726227"/>
                    <a:ext cx="1596704" cy="745149"/>
                  </a:xfrm>
                  <a:prstGeom prst="round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rgbClr val="00B05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F14F3E76-E4C8-5044-BE1F-EF24CF4CCEA6}"/>
                      </a:ext>
                    </a:extLst>
                  </p:cNvPr>
                  <p:cNvSpPr txBox="1"/>
                  <p:nvPr/>
                </p:nvSpPr>
                <p:spPr>
                  <a:xfrm>
                    <a:off x="7609679" y="3846329"/>
                    <a:ext cx="395861" cy="33706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dirty="0"/>
                  </a:p>
                </p:txBody>
              </p:sp>
            </mc:Choice>
            <mc:Fallback xmlns="">
              <p:sp>
                <p:nvSpPr>
                  <p:cNvPr id="47" name="文本框 46">
                    <a:extLst>
                      <a:ext uri="{FF2B5EF4-FFF2-40B4-BE49-F238E27FC236}">
                        <a16:creationId xmlns:a16="http://schemas.microsoft.com/office/drawing/2014/main" id="{F14F3E76-E4C8-5044-BE1F-EF24CF4CCEA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09679" y="3846329"/>
                    <a:ext cx="395861" cy="337062"/>
                  </a:xfrm>
                  <a:prstGeom prst="rect">
                    <a:avLst/>
                  </a:prstGeom>
                  <a:blipFill>
                    <a:blip r:embed="rId9"/>
                    <a:stretch>
                      <a:fillRect r="-9091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C6AD4545-4D0E-0B43-BF7C-DB182B7C455C}"/>
                  </a:ext>
                </a:extLst>
              </p:cNvPr>
              <p:cNvGrpSpPr/>
              <p:nvPr/>
            </p:nvGrpSpPr>
            <p:grpSpPr>
              <a:xfrm>
                <a:off x="10088248" y="3720541"/>
                <a:ext cx="1868737" cy="962529"/>
                <a:chOff x="10088248" y="3720541"/>
                <a:chExt cx="1868737" cy="96252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" name="圆角矩形 20"/>
                    <p:cNvSpPr/>
                    <p:nvPr/>
                  </p:nvSpPr>
                  <p:spPr>
                    <a:xfrm>
                      <a:off x="10097678" y="3726227"/>
                      <a:ext cx="1859307" cy="956843"/>
                    </a:xfrm>
                    <a:prstGeom prst="round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solidFill>
                        <a:srgbClr val="E73A1C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Gini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=0.444</m:t>
                            </m:r>
                          </m:oMath>
                        </m:oMathPara>
                      </a14:m>
                      <a:endParaRPr kumimoji="1" lang="en-US" altLang="zh-CN" sz="1200" dirty="0">
                        <a:solidFill>
                          <a:srgbClr val="D91F14"/>
                        </a:solidFill>
                        <a:latin typeface="Cambria Math" panose="02040503050406030204" pitchFamily="18" charset="0"/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kumimoji="1" lang="en-US" altLang="zh-CN" sz="1200" dirty="0" err="1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Sample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err="1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err="1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=3</m:t>
                            </m:r>
                          </m:oMath>
                        </m:oMathPara>
                      </a14:m>
                      <a:endParaRPr kumimoji="1" lang="en-US" altLang="zh-CN" sz="1200" dirty="0">
                        <a:solidFill>
                          <a:srgbClr val="D91F14"/>
                        </a:solidFill>
                        <a:latin typeface="Cambria Math" panose="02040503050406030204" pitchFamily="18" charset="0"/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kumimoji="1" lang="en-US" altLang="zh-CN" sz="1200" dirty="0" err="1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Class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err="1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err="1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dist</m:t>
                            </m:r>
                            <m:r>
                              <m:rPr>
                                <m:nor/>
                              </m:rPr>
                              <a:rPr kumimoji="1" lang="zh-CN" altLang="en-US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nor/>
                              </m:rPr>
                              <a:rPr kumimoji="1" lang="zh-CN" altLang="en-US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b="0" i="0" dirty="0" smtClean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b="0" i="0" dirty="0" smtClean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b="0" i="0" dirty="0" smtClean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oMath>
                        </m:oMathPara>
                      </a14:m>
                      <a:endParaRPr kumimoji="1" lang="en-US" altLang="zh-CN" sz="1200" dirty="0">
                        <a:solidFill>
                          <a:srgbClr val="D91F14"/>
                        </a:solidFill>
                        <a:latin typeface="Cambria Math" panose="02040503050406030204" pitchFamily="18" charset="0"/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Class</m:t>
                            </m:r>
                            <m:r>
                              <m:rPr>
                                <m:nor/>
                              </m:rPr>
                              <a:rPr kumimoji="1" lang="zh-CN" altLang="en-US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nor/>
                              </m:rPr>
                              <a:rPr kumimoji="1" lang="zh-CN" altLang="en-US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err="1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ve</m:t>
                            </m:r>
                          </m:oMath>
                        </m:oMathPara>
                      </a14:m>
                      <a:endParaRPr kumimoji="1" lang="en-US" altLang="zh-CN" sz="1200" dirty="0">
                        <a:solidFill>
                          <a:srgbClr val="D91F14"/>
                        </a:solidFill>
                        <a:latin typeface="Cambria Math" panose="02040503050406030204" pitchFamily="18" charset="0"/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1200" i="1" dirty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i="1" dirty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sz="1200" i="1" dirty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1" lang="en-US" altLang="zh-CN" sz="1200" i="1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=“</m:t>
                            </m:r>
                            <m:r>
                              <a:rPr kumimoji="1" lang="zh-CN" altLang="en-US" sz="1200" i="1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有</m:t>
                            </m:r>
                            <m:r>
                              <a:rPr kumimoji="1" lang="en-US" altLang="zh-CN" sz="1200" i="1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”?</m:t>
                            </m:r>
                          </m:oMath>
                        </m:oMathPara>
                      </a14:m>
                      <a:endParaRPr kumimoji="1" lang="en-US" altLang="zh-CN" sz="1200" dirty="0">
                        <a:solidFill>
                          <a:srgbClr val="0070C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9" name="圆角矩形 20"/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097678" y="3726227"/>
                      <a:ext cx="1859307" cy="956843"/>
                    </a:xfrm>
                    <a:prstGeom prst="roundRect">
                      <a:avLst/>
                    </a:prstGeom>
                    <a:blipFill>
                      <a:blip r:embed="rId10"/>
                      <a:stretch>
                        <a:fillRect/>
                      </a:stretch>
                    </a:blipFill>
                    <a:ln>
                      <a:solidFill>
                        <a:srgbClr val="E73A1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48" name="文本框 47">
                      <a:extLst>
                        <a:ext uri="{FF2B5EF4-FFF2-40B4-BE49-F238E27FC236}">
                          <a16:creationId xmlns:a16="http://schemas.microsoft.com/office/drawing/2014/main" id="{0CCBE3A6-B1AB-1549-A053-F82E28CE30C9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088248" y="3720541"/>
                      <a:ext cx="395861" cy="33706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1600" b="0" i="1" smtClean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b="0" i="1" smtClean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kumimoji="1" lang="en-US" altLang="zh-CN" sz="1600" b="0" i="1" smtClean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sz="1600" dirty="0"/>
                    </a:p>
                  </p:txBody>
                </p:sp>
              </mc:Choice>
              <mc:Fallback xmlns="">
                <p:sp>
                  <p:nvSpPr>
                    <p:cNvPr id="48" name="文本框 47">
                      <a:extLst>
                        <a:ext uri="{FF2B5EF4-FFF2-40B4-BE49-F238E27FC236}">
                          <a16:creationId xmlns:a16="http://schemas.microsoft.com/office/drawing/2014/main" id="{0CCBE3A6-B1AB-1549-A053-F82E28CE30C9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088248" y="3720541"/>
                      <a:ext cx="395861" cy="337062"/>
                    </a:xfrm>
                    <a:prstGeom prst="rect">
                      <a:avLst/>
                    </a:prstGeom>
                    <a:blipFill>
                      <a:blip r:embed="rId11"/>
                      <a:stretch>
                        <a:fillRect r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E1CD887D-AABC-4E49-882D-26E1104FA547}"/>
                  </a:ext>
                </a:extLst>
              </p:cNvPr>
              <p:cNvSpPr txBox="1"/>
              <p:nvPr/>
            </p:nvSpPr>
            <p:spPr>
              <a:xfrm>
                <a:off x="9059223" y="3106685"/>
                <a:ext cx="296760" cy="306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dirty="0">
                    <a:solidFill>
                      <a:srgbClr val="0070C0"/>
                    </a:solidFill>
                  </a:rPr>
                  <a:t>Y</a:t>
                </a:r>
                <a:endParaRPr kumimoji="1" lang="zh-CN" altLang="en-US" sz="14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A2BC1025-7FA2-F94F-901C-090619901140}"/>
                  </a:ext>
                </a:extLst>
              </p:cNvPr>
              <p:cNvSpPr txBox="1"/>
              <p:nvPr/>
            </p:nvSpPr>
            <p:spPr>
              <a:xfrm>
                <a:off x="10685386" y="3088298"/>
                <a:ext cx="296760" cy="306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dirty="0">
                    <a:solidFill>
                      <a:srgbClr val="D91F14"/>
                    </a:solidFill>
                  </a:rPr>
                  <a:t>N</a:t>
                </a:r>
                <a:endParaRPr kumimoji="1" lang="zh-CN" altLang="en-US" sz="1400" dirty="0">
                  <a:solidFill>
                    <a:srgbClr val="D91F14"/>
                  </a:solidFill>
                </a:endParaRPr>
              </a:p>
            </p:txBody>
          </p:sp>
          <p:grpSp>
            <p:nvGrpSpPr>
              <p:cNvPr id="67" name="组合 66">
                <a:extLst>
                  <a:ext uri="{FF2B5EF4-FFF2-40B4-BE49-F238E27FC236}">
                    <a16:creationId xmlns:a16="http://schemas.microsoft.com/office/drawing/2014/main" id="{8D5BC222-2468-AD42-BA7D-729E123CE10E}"/>
                  </a:ext>
                </a:extLst>
              </p:cNvPr>
              <p:cNvGrpSpPr/>
              <p:nvPr/>
            </p:nvGrpSpPr>
            <p:grpSpPr>
              <a:xfrm>
                <a:off x="4766452" y="635790"/>
                <a:ext cx="5780153" cy="3837847"/>
                <a:chOff x="5058299" y="1867158"/>
                <a:chExt cx="5780153" cy="3837847"/>
              </a:xfrm>
            </p:grpSpPr>
            <p:grpSp>
              <p:nvGrpSpPr>
                <p:cNvPr id="68" name="组合 67">
                  <a:extLst>
                    <a:ext uri="{FF2B5EF4-FFF2-40B4-BE49-F238E27FC236}">
                      <a16:creationId xmlns:a16="http://schemas.microsoft.com/office/drawing/2014/main" id="{53746F15-1891-EE4F-85F5-2D72CE9848B0}"/>
                    </a:ext>
                  </a:extLst>
                </p:cNvPr>
                <p:cNvGrpSpPr/>
                <p:nvPr/>
              </p:nvGrpSpPr>
              <p:grpSpPr>
                <a:xfrm>
                  <a:off x="6250879" y="1867158"/>
                  <a:ext cx="4587573" cy="2452512"/>
                  <a:chOff x="6843546" y="2819050"/>
                  <a:chExt cx="4587573" cy="2452512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9" name="圆角矩形 78">
                        <a:extLst>
                          <a:ext uri="{FF2B5EF4-FFF2-40B4-BE49-F238E27FC236}">
                            <a16:creationId xmlns:a16="http://schemas.microsoft.com/office/drawing/2014/main" id="{67E25DD2-C6E8-AB46-BFA7-AC395BA847FC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49129" y="4314718"/>
                        <a:ext cx="1805607" cy="956844"/>
                      </a:xfrm>
                      <a:prstGeom prst="round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rgbClr val="E73A1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1" lang="en-US" altLang="zh-CN" sz="1200" dirty="0" smtClean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Gini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 smtClean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=0.375</m:t>
                              </m:r>
                            </m:oMath>
                          </m:oMathPara>
                        </a14:m>
                        <a:endPara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endParaRPr>
                      </a:p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1" lang="en-US" altLang="zh-CN" sz="1200" dirty="0" err="1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Sample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 err="1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 err="1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b="0" i="0" dirty="0" smtClean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oMath>
                          </m:oMathPara>
                        </a14:m>
                        <a:endPara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endParaRPr>
                      </a:p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se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kumimoji="1" lang="zh-CN" altLang="en-US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 err="1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ve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kumimoji="1" lang="zh-CN" altLang="en-US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vi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]=</m:t>
                              </m:r>
                              <m:r>
                                <m:rPr>
                                  <m:nor/>
                                </m:rPr>
                                <a:rPr kumimoji="1" lang="zh-CN" altLang="en-US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[3,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b="0" i="0" dirty="0" smtClean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b="0" i="0" dirty="0" smtClean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m:oMathPara>
                        </a14:m>
                        <a:endPara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endParaRPr>
                      </a:p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Class</m:t>
                              </m:r>
                              <m:r>
                                <m:rPr>
                                  <m:nor/>
                                </m:rPr>
                                <a:rPr kumimoji="1" lang="zh-CN" altLang="en-US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nor/>
                                </m:rPr>
                                <a:rPr kumimoji="1" lang="zh-CN" altLang="en-US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b="0" i="0" dirty="0" smtClean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se</m:t>
                              </m:r>
                            </m:oMath>
                          </m:oMathPara>
                        </a14:m>
                        <a:endPara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endParaRPr>
                      </a:p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CN" sz="1200" i="1" dirty="0">
                                      <a:solidFill>
                                        <a:srgbClr val="D91F1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i="1" dirty="0">
                                      <a:solidFill>
                                        <a:srgbClr val="D91F14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zh-CN" sz="1200" b="0" i="1" dirty="0" smtClean="0">
                                      <a:solidFill>
                                        <a:srgbClr val="D91F1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sz="1200" b="0" i="1" dirty="0" smtClean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=“</m:t>
                              </m:r>
                              <m:r>
                                <a:rPr kumimoji="1" lang="zh-CN" altLang="en-US" sz="1200" i="1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黄</m:t>
                              </m:r>
                              <m:r>
                                <a:rPr kumimoji="1" lang="en-US" altLang="zh-CN" sz="1200" b="0" i="1" dirty="0" smtClean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”</m:t>
                              </m:r>
                              <m:r>
                                <a:rPr kumimoji="1" lang="en-US" altLang="zh-CN" sz="1200" i="1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</m:oMath>
                          </m:oMathPara>
                        </a14:m>
                        <a:endParaRPr kumimoji="1" lang="zh-CN" altLang="en-US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9" name="圆角矩形 78">
                        <a:extLst>
                          <a:ext uri="{FF2B5EF4-FFF2-40B4-BE49-F238E27FC236}">
                            <a16:creationId xmlns:a16="http://schemas.microsoft.com/office/drawing/2014/main" id="{67E25DD2-C6E8-AB46-BFA7-AC395BA847FC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849129" y="4314718"/>
                        <a:ext cx="1805607" cy="956844"/>
                      </a:xfrm>
                      <a:prstGeom prst="roundRect">
                        <a:avLst/>
                      </a:prstGeom>
                      <a:blipFill>
                        <a:blip r:embed="rId12"/>
                        <a:stretch>
                          <a:fillRect/>
                        </a:stretch>
                      </a:blipFill>
                      <a:ln>
                        <a:solidFill>
                          <a:srgbClr val="E73A1C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0" name="圆角矩形 79">
                        <a:extLst>
                          <a:ext uri="{FF2B5EF4-FFF2-40B4-BE49-F238E27FC236}">
                            <a16:creationId xmlns:a16="http://schemas.microsoft.com/office/drawing/2014/main" id="{313B562D-9F09-1B46-8BD6-CD058D2A3E8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515825" y="4314717"/>
                        <a:ext cx="1915294" cy="956843"/>
                      </a:xfrm>
                      <a:prstGeom prst="round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rgbClr val="E73A1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1" lang="en-US" altLang="zh-CN" sz="1200" dirty="0" smtClean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Gini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 smtClean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=0.444</m:t>
                              </m:r>
                            </m:oMath>
                          </m:oMathPara>
                        </a14:m>
                        <a:endPara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endParaRPr>
                      </a:p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1" lang="en-US" altLang="zh-CN" sz="1200" dirty="0" err="1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Sample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 err="1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 err="1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b="0" i="0" dirty="0" smtClean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oMath>
                          </m:oMathPara>
                        </a14:m>
                        <a:endPara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endParaRPr>
                      </a:p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se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kumimoji="1" lang="zh-CN" altLang="en-US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 err="1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ve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kumimoji="1" lang="zh-CN" altLang="en-US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vi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]=</m:t>
                              </m:r>
                              <m:r>
                                <m:rPr>
                                  <m:nor/>
                                </m:rPr>
                                <a:rPr kumimoji="1" lang="zh-CN" altLang="en-US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b="0" i="0" dirty="0" smtClean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b="0" i="0" dirty="0" smtClean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b="0" i="0" dirty="0" smtClean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m:oMathPara>
                        </a14:m>
                        <a:endPara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endParaRPr>
                      </a:p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Class</m:t>
                              </m:r>
                              <m:r>
                                <m:rPr>
                                  <m:nor/>
                                </m:rPr>
                                <a:rPr kumimoji="1" lang="zh-CN" altLang="en-US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nor/>
                                </m:rPr>
                                <a:rPr kumimoji="1" lang="zh-CN" altLang="en-US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b="0" i="0" dirty="0" smtClean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vi</m:t>
                              </m:r>
                            </m:oMath>
                          </m:oMathPara>
                        </a14:m>
                        <a:endPara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endParaRPr>
                      </a:p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CN" sz="1200" i="1" dirty="0">
                                      <a:solidFill>
                                        <a:srgbClr val="D91F1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i="1" dirty="0">
                                      <a:solidFill>
                                        <a:srgbClr val="D91F14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zh-CN" sz="1200" i="1" dirty="0">
                                      <a:solidFill>
                                        <a:srgbClr val="D91F1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sz="1200" i="1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=“</m:t>
                              </m:r>
                              <m:r>
                                <a:rPr kumimoji="1" lang="zh-CN" altLang="en-US" sz="1200" i="1" dirty="0" smtClean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紫</m:t>
                              </m:r>
                              <m:r>
                                <a:rPr kumimoji="1" lang="en-US" altLang="zh-CN" sz="1200" i="1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”?</m:t>
                              </m:r>
                            </m:oMath>
                          </m:oMathPara>
                        </a14:m>
                        <a:endParaRPr kumimoji="1" lang="zh-CN" altLang="en-US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0" name="圆角矩形 79">
                        <a:extLst>
                          <a:ext uri="{FF2B5EF4-FFF2-40B4-BE49-F238E27FC236}">
                            <a16:creationId xmlns:a16="http://schemas.microsoft.com/office/drawing/2014/main" id="{313B562D-9F09-1B46-8BD6-CD058D2A3E8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515825" y="4314717"/>
                        <a:ext cx="1915294" cy="956843"/>
                      </a:xfrm>
                      <a:prstGeom prst="roundRect">
                        <a:avLst/>
                      </a:prstGeom>
                      <a:blipFill>
                        <a:blip r:embed="rId13"/>
                        <a:stretch>
                          <a:fillRect/>
                        </a:stretch>
                      </a:blipFill>
                      <a:ln>
                        <a:solidFill>
                          <a:srgbClr val="E73A1C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81" name="肘形连接符 80">
                    <a:extLst>
                      <a:ext uri="{FF2B5EF4-FFF2-40B4-BE49-F238E27FC236}">
                        <a16:creationId xmlns:a16="http://schemas.microsoft.com/office/drawing/2014/main" id="{6E7134E7-4273-7940-8FB1-3408661409C2}"/>
                      </a:ext>
                    </a:extLst>
                  </p:cNvPr>
                  <p:cNvCxnSpPr>
                    <a:cxnSpLocks/>
                    <a:stCxn id="89" idx="2"/>
                    <a:endCxn id="79" idx="0"/>
                  </p:cNvCxnSpPr>
                  <p:nvPr/>
                </p:nvCxnSpPr>
                <p:spPr>
                  <a:xfrm rot="5400000">
                    <a:off x="8084398" y="3443429"/>
                    <a:ext cx="538824" cy="1203754"/>
                  </a:xfrm>
                  <a:prstGeom prst="bentConnector3">
                    <a:avLst/>
                  </a:prstGeom>
                  <a:ln w="1905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肘形连接符 81">
                    <a:extLst>
                      <a:ext uri="{FF2B5EF4-FFF2-40B4-BE49-F238E27FC236}">
                        <a16:creationId xmlns:a16="http://schemas.microsoft.com/office/drawing/2014/main" id="{EC424BC4-C667-7748-A192-5614EA3E0D2F}"/>
                      </a:ext>
                    </a:extLst>
                  </p:cNvPr>
                  <p:cNvCxnSpPr>
                    <a:cxnSpLocks/>
                    <a:stCxn id="89" idx="2"/>
                    <a:endCxn id="80" idx="0"/>
                  </p:cNvCxnSpPr>
                  <p:nvPr/>
                </p:nvCxnSpPr>
                <p:spPr>
                  <a:xfrm rot="16200000" flipH="1">
                    <a:off x="9445168" y="3286412"/>
                    <a:ext cx="538823" cy="1517785"/>
                  </a:xfrm>
                  <a:prstGeom prst="bentConnector3">
                    <a:avLst>
                      <a:gd name="adj1" fmla="val 50000"/>
                    </a:avLst>
                  </a:prstGeom>
                  <a:ln w="19050">
                    <a:solidFill>
                      <a:srgbClr val="E73A1C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F84FA842-F259-6B4A-A17F-5F602411F73D}"/>
                      </a:ext>
                    </a:extLst>
                  </p:cNvPr>
                  <p:cNvSpPr txBox="1"/>
                  <p:nvPr/>
                </p:nvSpPr>
                <p:spPr>
                  <a:xfrm>
                    <a:off x="7662226" y="3777036"/>
                    <a:ext cx="31451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 sz="1400" dirty="0">
                        <a:solidFill>
                          <a:srgbClr val="0070C0"/>
                        </a:solidFill>
                      </a:rPr>
                      <a:t>Y</a:t>
                    </a:r>
                    <a:endParaRPr kumimoji="1" lang="zh-CN" altLang="en-US" sz="1400" dirty="0">
                      <a:solidFill>
                        <a:srgbClr val="0070C0"/>
                      </a:solidFill>
                    </a:endParaRPr>
                  </a:p>
                </p:txBody>
              </p:sp>
              <p:sp>
                <p:nvSpPr>
                  <p:cNvPr id="84" name="文本框 83">
                    <a:extLst>
                      <a:ext uri="{FF2B5EF4-FFF2-40B4-BE49-F238E27FC236}">
                        <a16:creationId xmlns:a16="http://schemas.microsoft.com/office/drawing/2014/main" id="{5B9C2B54-6242-DE41-A42F-BF71654AFDEE}"/>
                      </a:ext>
                    </a:extLst>
                  </p:cNvPr>
                  <p:cNvSpPr txBox="1"/>
                  <p:nvPr/>
                </p:nvSpPr>
                <p:spPr>
                  <a:xfrm>
                    <a:off x="10274810" y="3794184"/>
                    <a:ext cx="31451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 sz="1400" dirty="0">
                        <a:solidFill>
                          <a:srgbClr val="D91F14"/>
                        </a:solidFill>
                      </a:rPr>
                      <a:t>N</a:t>
                    </a:r>
                    <a:endParaRPr kumimoji="1" lang="zh-CN" altLang="en-US" sz="1400" dirty="0">
                      <a:solidFill>
                        <a:srgbClr val="D91F14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5" name="文本框 84">
                        <a:extLst>
                          <a:ext uri="{FF2B5EF4-FFF2-40B4-BE49-F238E27FC236}">
                            <a16:creationId xmlns:a16="http://schemas.microsoft.com/office/drawing/2014/main" id="{5D30A897-EAB3-8D40-9A4A-A592128A3B87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843546" y="4314718"/>
                        <a:ext cx="456985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CN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zh-CN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kumimoji="1" lang="zh-CN" alt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85" name="文本框 84">
                        <a:extLst>
                          <a:ext uri="{FF2B5EF4-FFF2-40B4-BE49-F238E27FC236}">
                            <a16:creationId xmlns:a16="http://schemas.microsoft.com/office/drawing/2014/main" id="{5D30A897-EAB3-8D40-9A4A-A592128A3B87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843546" y="4314718"/>
                        <a:ext cx="456985" cy="338554"/>
                      </a:xfrm>
                      <a:prstGeom prst="rect">
                        <a:avLst/>
                      </a:prstGeom>
                      <a:blipFill>
                        <a:blip r:embed="rId1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7" name="文本框 86">
                        <a:extLst>
                          <a:ext uri="{FF2B5EF4-FFF2-40B4-BE49-F238E27FC236}">
                            <a16:creationId xmlns:a16="http://schemas.microsoft.com/office/drawing/2014/main" id="{4D6E58A1-927A-6D4A-A89C-35924AE39A3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505617" y="4314716"/>
                        <a:ext cx="461728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CN" sz="1600" b="0" i="1" smtClean="0">
                                      <a:solidFill>
                                        <a:srgbClr val="D91F1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b="0" i="1" smtClean="0">
                                      <a:solidFill>
                                        <a:srgbClr val="D91F14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zh-CN" sz="1600" b="0" i="1" smtClean="0">
                                      <a:solidFill>
                                        <a:srgbClr val="D91F14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kumimoji="1" lang="zh-CN" alt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87" name="文本框 86">
                        <a:extLst>
                          <a:ext uri="{FF2B5EF4-FFF2-40B4-BE49-F238E27FC236}">
                            <a16:creationId xmlns:a16="http://schemas.microsoft.com/office/drawing/2014/main" id="{4D6E58A1-927A-6D4A-A89C-35924AE39A3A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505617" y="4314716"/>
                        <a:ext cx="461728" cy="338554"/>
                      </a:xfrm>
                      <a:prstGeom prst="rect">
                        <a:avLst/>
                      </a:prstGeom>
                      <a:blipFill>
                        <a:blip r:embed="rId15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88" name="组合 87">
                    <a:extLst>
                      <a:ext uri="{FF2B5EF4-FFF2-40B4-BE49-F238E27FC236}">
                        <a16:creationId xmlns:a16="http://schemas.microsoft.com/office/drawing/2014/main" id="{C52F0B03-9357-CB4A-826A-6EE4CF492312}"/>
                      </a:ext>
                    </a:extLst>
                  </p:cNvPr>
                  <p:cNvGrpSpPr/>
                  <p:nvPr/>
                </p:nvGrpSpPr>
                <p:grpSpPr>
                  <a:xfrm>
                    <a:off x="8052808" y="2819050"/>
                    <a:ext cx="1805682" cy="956844"/>
                    <a:chOff x="2171150" y="1433768"/>
                    <a:chExt cx="1805682" cy="956844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89" name="圆角矩形 10">
                          <a:extLst>
                            <a:ext uri="{FF2B5EF4-FFF2-40B4-BE49-F238E27FC236}">
                              <a16:creationId xmlns:a16="http://schemas.microsoft.com/office/drawing/2014/main" id="{916D4963-290E-E542-98CF-93F485501F66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171225" y="1433768"/>
                          <a:ext cx="1805607" cy="956844"/>
                        </a:xfrm>
                        <a:prstGeom prst="roundRect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solidFill>
                            <a:srgbClr val="E73A1C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a:t>Gini=0.66</a:t>
                          </a:r>
                        </a:p>
                        <a:p>
                          <a:pPr algn="ctr"/>
                          <a:r>
                            <a:rPr kumimoji="1" lang="en-US" altLang="zh-CN" sz="1200" dirty="0" err="1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a:t>Sample_n</a:t>
                          </a:r>
                          <a: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a:t>=10</a:t>
                          </a:r>
                        </a:p>
                        <a:p>
                          <a:pPr algn="ctr"/>
                          <a: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a:t>n[se,</a:t>
                          </a:r>
                          <a: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  <a:r>
                            <a:rPr kumimoji="1" lang="en-US" altLang="zh-CN" sz="1200" dirty="0" err="1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a:t>ve</a:t>
                          </a:r>
                          <a: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a:t>,</a:t>
                          </a:r>
                          <a: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  <a: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a:t>vi]=</a:t>
                          </a:r>
                          <a: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  <a: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a:t>[3,3,4]</a:t>
                          </a:r>
                        </a:p>
                        <a:p>
                          <a:pPr algn="ctr"/>
                          <a: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a:t>Class</a:t>
                          </a:r>
                          <a: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  <a: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a:t>=</a:t>
                          </a:r>
                          <a: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  <a: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a:t>vi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zh-CN" sz="1200" i="1" dirty="0">
                                        <a:solidFill>
                                          <a:srgbClr val="D91F1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200" i="1" dirty="0">
                                        <a:solidFill>
                                          <a:srgbClr val="D91F1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zh-CN" sz="1200" i="1" dirty="0">
                                        <a:solidFill>
                                          <a:srgbClr val="D91F1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kumimoji="1" lang="en-US" altLang="zh-CN" sz="1200" i="1" dirty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  <m:t>≤3.0?</m:t>
                                </m:r>
                              </m:oMath>
                            </m:oMathPara>
                          </a14:m>
                          <a:endParaRPr kumimoji="1" lang="zh-CN" altLang="en-US" sz="1200" i="1" dirty="0">
                            <a:solidFill>
                              <a:srgbClr val="D91F14"/>
                            </a:solidFill>
                            <a:latin typeface="Cambria Math" panose="020405030504060302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89" name="圆角矩形 10">
                          <a:extLst>
                            <a:ext uri="{FF2B5EF4-FFF2-40B4-BE49-F238E27FC236}">
                              <a16:creationId xmlns:a16="http://schemas.microsoft.com/office/drawing/2014/main" id="{916D4963-290E-E542-98CF-93F485501F66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171225" y="1433768"/>
                          <a:ext cx="1805607" cy="956844"/>
                        </a:xfrm>
                        <a:prstGeom prst="roundRect">
                          <a:avLst/>
                        </a:prstGeom>
                        <a:blipFill>
                          <a:blip r:embed="rId16"/>
                          <a:stretch>
                            <a:fillRect/>
                          </a:stretch>
                        </a:blipFill>
                        <a:ln>
                          <a:solidFill>
                            <a:srgbClr val="E73A1C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90" name="文本框 89">
                          <a:extLst>
                            <a:ext uri="{FF2B5EF4-FFF2-40B4-BE49-F238E27FC236}">
                              <a16:creationId xmlns:a16="http://schemas.microsoft.com/office/drawing/2014/main" id="{576E3540-E310-D94E-A3B1-C016295831E7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171150" y="1442215"/>
                          <a:ext cx="395861" cy="33706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zh-CN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kumimoji="1" lang="en-US" altLang="zh-CN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zh-CN" altLang="en-US" sz="1600" dirty="0">
                            <a:solidFill>
                              <a:srgbClr val="C00000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0" name="文本框 29">
                          <a:extLst>
                            <a:ext uri="{FF2B5EF4-FFF2-40B4-BE49-F238E27FC236}">
                              <a16:creationId xmlns:a16="http://schemas.microsoft.com/office/drawing/2014/main" id="{A47B5C4D-60BA-464F-A5D3-7115BA4816A5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171150" y="1442215"/>
                          <a:ext cx="395861" cy="337062"/>
                        </a:xfrm>
                        <a:prstGeom prst="rect">
                          <a:avLst/>
                        </a:prstGeom>
                        <a:blipFill>
                          <a:blip r:embed="rId17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  <p:grpSp>
              <p:nvGrpSpPr>
                <p:cNvPr id="69" name="组合 68">
                  <a:extLst>
                    <a:ext uri="{FF2B5EF4-FFF2-40B4-BE49-F238E27FC236}">
                      <a16:creationId xmlns:a16="http://schemas.microsoft.com/office/drawing/2014/main" id="{58EF0D78-5D6F-5747-B33F-7BF8DA1E8CAA}"/>
                    </a:ext>
                  </a:extLst>
                </p:cNvPr>
                <p:cNvGrpSpPr/>
                <p:nvPr/>
              </p:nvGrpSpPr>
              <p:grpSpPr>
                <a:xfrm>
                  <a:off x="5058299" y="4952420"/>
                  <a:ext cx="1731968" cy="750324"/>
                  <a:chOff x="611476" y="2634722"/>
                  <a:chExt cx="1885539" cy="750324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7" name="圆角矩形 19">
                        <a:extLst>
                          <a:ext uri="{FF2B5EF4-FFF2-40B4-BE49-F238E27FC236}">
                            <a16:creationId xmlns:a16="http://schemas.microsoft.com/office/drawing/2014/main" id="{EA81E7D9-DC03-5A45-B7F5-CDE2D2B8BD0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3047" y="2634723"/>
                        <a:ext cx="1863968" cy="750323"/>
                      </a:xfrm>
                      <a:prstGeom prst="roundRect">
                        <a:avLst/>
                      </a:prstGeom>
                      <a:solidFill>
                        <a:srgbClr val="FFFEA1"/>
                      </a:solidFill>
                      <a:ln>
                        <a:solidFill>
                          <a:srgbClr val="00B05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1" lang="en-US" altLang="zh-CN" sz="120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Gini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m:oMathPara>
                        </a14:m>
                        <a:endParaRPr kumimoji="1" lang="en-US" altLang="zh-CN" sz="12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endParaRPr>
                      </a:p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1" lang="en-US" altLang="zh-CN" sz="1200" dirty="0" err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Sample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 err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 err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b="0" i="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kumimoji="1" lang="en-US" altLang="zh-CN" sz="12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endParaRPr>
                      </a:p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1" lang="en-US" altLang="zh-CN" sz="120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se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kumimoji="1" lang="zh-CN" altLang="en-US" sz="120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ve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kumimoji="1" lang="zh-CN" altLang="en-US" sz="120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vi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]=[0,1,0]</m:t>
                              </m:r>
                            </m:oMath>
                          </m:oMathPara>
                        </a14:m>
                        <a:endParaRPr kumimoji="1" lang="en-US" altLang="zh-CN" sz="12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endParaRPr>
                      </a:p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Class</m:t>
                              </m:r>
                              <m:r>
                                <m:rPr>
                                  <m:nor/>
                                </m:rPr>
                                <a:rPr kumimoji="1" lang="zh-CN" altLang="en-US" sz="12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nor/>
                                </m:rPr>
                                <a:rPr kumimoji="1" lang="zh-CN" altLang="en-US" sz="12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sz="1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b="0" i="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oMath>
                          </m:oMathPara>
                        </a14:m>
                        <a:endParaRPr kumimoji="1" lang="en-US" altLang="zh-CN" sz="12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7" name="圆角矩形 19">
                        <a:extLst>
                          <a:ext uri="{FF2B5EF4-FFF2-40B4-BE49-F238E27FC236}">
                            <a16:creationId xmlns:a16="http://schemas.microsoft.com/office/drawing/2014/main" id="{EA81E7D9-DC03-5A45-B7F5-CDE2D2B8BD09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3047" y="2634723"/>
                        <a:ext cx="1863968" cy="750323"/>
                      </a:xfrm>
                      <a:prstGeom prst="roundRect">
                        <a:avLst/>
                      </a:prstGeom>
                      <a:blipFill>
                        <a:blip r:embed="rId18"/>
                        <a:stretch>
                          <a:fillRect/>
                        </a:stretch>
                      </a:blipFill>
                      <a:ln>
                        <a:solidFill>
                          <a:srgbClr val="00B05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8" name="文本框 77">
                        <a:extLst>
                          <a:ext uri="{FF2B5EF4-FFF2-40B4-BE49-F238E27FC236}">
                            <a16:creationId xmlns:a16="http://schemas.microsoft.com/office/drawing/2014/main" id="{82646DE8-1CC9-C249-AD31-90C4ECD1BDB2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11476" y="2634722"/>
                        <a:ext cx="392050" cy="33706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CN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zh-CN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kumimoji="1" lang="zh-CN" alt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78" name="文本框 77">
                        <a:extLst>
                          <a:ext uri="{FF2B5EF4-FFF2-40B4-BE49-F238E27FC236}">
                            <a16:creationId xmlns:a16="http://schemas.microsoft.com/office/drawing/2014/main" id="{82646DE8-1CC9-C249-AD31-90C4ECD1BDB2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11476" y="2634722"/>
                        <a:ext cx="392050" cy="337062"/>
                      </a:xfrm>
                      <a:prstGeom prst="rect">
                        <a:avLst/>
                      </a:prstGeom>
                      <a:blipFill>
                        <a:blip r:embed="rId19"/>
                        <a:stretch>
                          <a:fillRect r="-2069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70" name="肘形连接符 69">
                  <a:extLst>
                    <a:ext uri="{FF2B5EF4-FFF2-40B4-BE49-F238E27FC236}">
                      <a16:creationId xmlns:a16="http://schemas.microsoft.com/office/drawing/2014/main" id="{CB9F98ED-CBB2-DD47-BB4B-515DBA13CB7F}"/>
                    </a:ext>
                  </a:extLst>
                </p:cNvPr>
                <p:cNvCxnSpPr>
                  <a:cxnSpLocks/>
                  <a:stCxn id="79" idx="2"/>
                  <a:endCxn id="77" idx="0"/>
                </p:cNvCxnSpPr>
                <p:nvPr/>
              </p:nvCxnSpPr>
              <p:spPr>
                <a:xfrm rot="5400000">
                  <a:off x="6230353" y="4023507"/>
                  <a:ext cx="632751" cy="1225076"/>
                </a:xfrm>
                <a:prstGeom prst="bentConnector3">
                  <a:avLst>
                    <a:gd name="adj1" fmla="val 50000"/>
                  </a:avLst>
                </a:prstGeom>
                <a:ln w="1905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1" name="组合 70">
                  <a:extLst>
                    <a:ext uri="{FF2B5EF4-FFF2-40B4-BE49-F238E27FC236}">
                      <a16:creationId xmlns:a16="http://schemas.microsoft.com/office/drawing/2014/main" id="{1FBADA63-723A-F748-9135-40EB491656CB}"/>
                    </a:ext>
                  </a:extLst>
                </p:cNvPr>
                <p:cNvGrpSpPr/>
                <p:nvPr/>
              </p:nvGrpSpPr>
              <p:grpSpPr>
                <a:xfrm>
                  <a:off x="6871552" y="4954681"/>
                  <a:ext cx="1712154" cy="750324"/>
                  <a:chOff x="263496" y="2636983"/>
                  <a:chExt cx="1863968" cy="750324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5" name="圆角矩形 19">
                        <a:extLst>
                          <a:ext uri="{FF2B5EF4-FFF2-40B4-BE49-F238E27FC236}">
                            <a16:creationId xmlns:a16="http://schemas.microsoft.com/office/drawing/2014/main" id="{7C1A6793-B5F2-4645-9CD5-A7B2999799B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3496" y="2636984"/>
                        <a:ext cx="1863968" cy="750323"/>
                      </a:xfrm>
                      <a:prstGeom prst="roundRect">
                        <a:avLst/>
                      </a:prstGeom>
                      <a:solidFill>
                        <a:srgbClr val="FFFEA1"/>
                      </a:solidFill>
                      <a:ln>
                        <a:solidFill>
                          <a:srgbClr val="00B05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1" lang="en-US" altLang="zh-CN" sz="120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Gini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m:oMathPara>
                        </a14:m>
                        <a:endParaRPr kumimoji="1" lang="en-US" altLang="zh-CN" sz="12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endParaRPr>
                      </a:p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1" lang="en-US" altLang="zh-CN" sz="1200" dirty="0" err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Sample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 err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 err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b="0" i="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oMath>
                          </m:oMathPara>
                        </a14:m>
                        <a:endParaRPr kumimoji="1" lang="en-US" altLang="zh-CN" sz="12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endParaRPr>
                      </a:p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1" lang="en-US" altLang="zh-CN" sz="120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se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kumimoji="1" lang="zh-CN" altLang="en-US" sz="120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ve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kumimoji="1" lang="zh-CN" altLang="en-US" sz="120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vi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]=[3,0,0]</m:t>
                              </m:r>
                            </m:oMath>
                          </m:oMathPara>
                        </a14:m>
                        <a:endParaRPr kumimoji="1" lang="en-US" altLang="zh-CN" sz="12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endParaRPr>
                      </a:p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Class</m:t>
                              </m:r>
                              <m:r>
                                <m:rPr>
                                  <m:nor/>
                                </m:rPr>
                                <a:rPr kumimoji="1" lang="zh-CN" altLang="en-US" sz="12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nor/>
                                </m:rPr>
                                <a:rPr kumimoji="1" lang="zh-CN" altLang="en-US" sz="12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sz="1200" b="0" i="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b="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oMath>
                          </m:oMathPara>
                        </a14:m>
                        <a:endParaRPr kumimoji="1" lang="en-US" altLang="zh-CN" sz="12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75" name="圆角矩形 19">
                        <a:extLst>
                          <a:ext uri="{FF2B5EF4-FFF2-40B4-BE49-F238E27FC236}">
                            <a16:creationId xmlns:a16="http://schemas.microsoft.com/office/drawing/2014/main" id="{7C1A6793-B5F2-4645-9CD5-A7B2999799B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63496" y="2636984"/>
                        <a:ext cx="1863968" cy="750323"/>
                      </a:xfrm>
                      <a:prstGeom prst="roundRect">
                        <a:avLst/>
                      </a:prstGeom>
                      <a:blipFill>
                        <a:blip r:embed="rId20"/>
                        <a:stretch>
                          <a:fillRect/>
                        </a:stretch>
                      </a:blipFill>
                      <a:ln>
                        <a:solidFill>
                          <a:srgbClr val="00B05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76" name="文本框 75">
                        <a:extLst>
                          <a:ext uri="{FF2B5EF4-FFF2-40B4-BE49-F238E27FC236}">
                            <a16:creationId xmlns:a16="http://schemas.microsoft.com/office/drawing/2014/main" id="{4580804F-7621-8B48-AD02-7A2CF38ADA15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66666" y="2636983"/>
                        <a:ext cx="392050" cy="33706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CN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zh-CN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kumimoji="1" lang="zh-CN" alt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76" name="文本框 75">
                        <a:extLst>
                          <a:ext uri="{FF2B5EF4-FFF2-40B4-BE49-F238E27FC236}">
                            <a16:creationId xmlns:a16="http://schemas.microsoft.com/office/drawing/2014/main" id="{4580804F-7621-8B48-AD02-7A2CF38ADA1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66666" y="2636983"/>
                        <a:ext cx="392050" cy="337062"/>
                      </a:xfrm>
                      <a:prstGeom prst="rect">
                        <a:avLst/>
                      </a:prstGeom>
                      <a:blipFill>
                        <a:blip r:embed="rId21"/>
                        <a:stretch>
                          <a:fillRect r="-2069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72" name="肘形连接符 71">
                  <a:extLst>
                    <a:ext uri="{FF2B5EF4-FFF2-40B4-BE49-F238E27FC236}">
                      <a16:creationId xmlns:a16="http://schemas.microsoft.com/office/drawing/2014/main" id="{055D4809-8001-7D46-8155-A3E700D9157C}"/>
                    </a:ext>
                  </a:extLst>
                </p:cNvPr>
                <p:cNvCxnSpPr>
                  <a:cxnSpLocks/>
                  <a:stCxn id="79" idx="2"/>
                  <a:endCxn id="75" idx="0"/>
                </p:cNvCxnSpPr>
                <p:nvPr/>
              </p:nvCxnSpPr>
              <p:spPr>
                <a:xfrm rot="16200000" flipH="1">
                  <a:off x="7125941" y="4352994"/>
                  <a:ext cx="635012" cy="568363"/>
                </a:xfrm>
                <a:prstGeom prst="bentConnector3">
                  <a:avLst>
                    <a:gd name="adj1" fmla="val 50000"/>
                  </a:avLst>
                </a:prstGeom>
                <a:ln w="19050">
                  <a:solidFill>
                    <a:srgbClr val="E73A1C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3" name="文本框 72">
                  <a:extLst>
                    <a:ext uri="{FF2B5EF4-FFF2-40B4-BE49-F238E27FC236}">
                      <a16:creationId xmlns:a16="http://schemas.microsoft.com/office/drawing/2014/main" id="{6E4E3066-42EE-9645-B3D8-1403038537A3}"/>
                    </a:ext>
                  </a:extLst>
                </p:cNvPr>
                <p:cNvSpPr txBox="1"/>
                <p:nvPr/>
              </p:nvSpPr>
              <p:spPr>
                <a:xfrm>
                  <a:off x="5867292" y="4342146"/>
                  <a:ext cx="31451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400" dirty="0">
                      <a:solidFill>
                        <a:srgbClr val="0070C0"/>
                      </a:solidFill>
                    </a:rPr>
                    <a:t>Y</a:t>
                  </a:r>
                  <a:endParaRPr kumimoji="1" lang="zh-CN" altLang="en-US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74" name="文本框 73">
                  <a:extLst>
                    <a:ext uri="{FF2B5EF4-FFF2-40B4-BE49-F238E27FC236}">
                      <a16:creationId xmlns:a16="http://schemas.microsoft.com/office/drawing/2014/main" id="{9E96171F-1303-E640-A2D6-3646429AC9EB}"/>
                    </a:ext>
                  </a:extLst>
                </p:cNvPr>
                <p:cNvSpPr txBox="1"/>
                <p:nvPr/>
              </p:nvSpPr>
              <p:spPr>
                <a:xfrm>
                  <a:off x="7780832" y="4342146"/>
                  <a:ext cx="31451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400" dirty="0">
                      <a:solidFill>
                        <a:srgbClr val="D91F14"/>
                      </a:solidFill>
                    </a:rPr>
                    <a:t>N</a:t>
                  </a:r>
                  <a:endParaRPr kumimoji="1" lang="zh-CN" altLang="en-US" sz="1400" dirty="0">
                    <a:solidFill>
                      <a:srgbClr val="D91F14"/>
                    </a:solidFill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文本框 91">
                    <a:extLst>
                      <a:ext uri="{FF2B5EF4-FFF2-40B4-BE49-F238E27FC236}">
                        <a16:creationId xmlns:a16="http://schemas.microsoft.com/office/drawing/2014/main" id="{44C7BF59-1FAC-344E-8820-FC42E0A60674}"/>
                      </a:ext>
                    </a:extLst>
                  </p:cNvPr>
                  <p:cNvSpPr txBox="1"/>
                  <p:nvPr/>
                </p:nvSpPr>
                <p:spPr>
                  <a:xfrm>
                    <a:off x="8383141" y="3720541"/>
                    <a:ext cx="360119" cy="3370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dirty="0"/>
                  </a:p>
                </p:txBody>
              </p:sp>
            </mc:Choice>
            <mc:Fallback xmlns="">
              <p:sp>
                <p:nvSpPr>
                  <p:cNvPr id="92" name="文本框 91">
                    <a:extLst>
                      <a:ext uri="{FF2B5EF4-FFF2-40B4-BE49-F238E27FC236}">
                        <a16:creationId xmlns:a16="http://schemas.microsoft.com/office/drawing/2014/main" id="{44C7BF59-1FAC-344E-8820-FC42E0A60674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83141" y="3720541"/>
                    <a:ext cx="360119" cy="337062"/>
                  </a:xfrm>
                  <a:prstGeom prst="rect">
                    <a:avLst/>
                  </a:prstGeom>
                  <a:blipFill>
                    <a:blip r:embed="rId22"/>
                    <a:stretch>
                      <a:fillRect r="-2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1" name="圆角矩形 19">
                  <a:extLst>
                    <a:ext uri="{FF2B5EF4-FFF2-40B4-BE49-F238E27FC236}">
                      <a16:creationId xmlns:a16="http://schemas.microsoft.com/office/drawing/2014/main" id="{E8B109EC-DCA7-1347-9FD6-2988EC5D62F1}"/>
                    </a:ext>
                  </a:extLst>
                </p:cNvPr>
                <p:cNvSpPr/>
                <p:nvPr/>
              </p:nvSpPr>
              <p:spPr>
                <a:xfrm>
                  <a:off x="8083693" y="5320344"/>
                  <a:ext cx="1879741" cy="745149"/>
                </a:xfrm>
                <a:prstGeom prst="roundRect">
                  <a:avLst/>
                </a:prstGeom>
                <a:solidFill>
                  <a:srgbClr val="FFFEA1"/>
                </a:solidFill>
                <a:ln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1" lang="en-US" altLang="zh-CN" sz="12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Gini</m:t>
                        </m:r>
                        <m:r>
                          <m:rPr>
                            <m:nor/>
                          </m:rPr>
                          <a:rPr kumimoji="1" lang="en-US" altLang="zh-CN" sz="12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kumimoji="1" lang="en-US" altLang="zh-CN" sz="1200" dirty="0">
                    <a:solidFill>
                      <a:srgbClr val="0070C0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1" lang="en-US" altLang="zh-CN" sz="1200" dirty="0" err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Sample</m:t>
                        </m:r>
                        <m:r>
                          <m:rPr>
                            <m:nor/>
                          </m:rPr>
                          <a:rPr kumimoji="1" lang="en-US" altLang="zh-CN" sz="1200" dirty="0" err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kumimoji="1" lang="en-US" altLang="zh-CN" sz="1200" dirty="0" err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kumimoji="1" lang="en-US" altLang="zh-CN" sz="12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kumimoji="1" lang="en-US" altLang="zh-CN" sz="1200" dirty="0">
                    <a:solidFill>
                      <a:srgbClr val="0070C0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se</m:t>
                        </m:r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kumimoji="1" lang="zh-CN" altLang="en-US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ve</m:t>
                        </m:r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kumimoji="1" lang="zh-CN" altLang="en-US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vi</m:t>
                        </m:r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]=[0,2,0]</m:t>
                        </m:r>
                      </m:oMath>
                    </m:oMathPara>
                  </a14:m>
                  <a:endParaRPr kumimoji="1" lang="en-US" altLang="zh-CN" sz="1200" dirty="0">
                    <a:solidFill>
                      <a:srgbClr val="0070C0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Class</m:t>
                        </m:r>
                        <m:r>
                          <m:rPr>
                            <m:nor/>
                          </m:rPr>
                          <a:rPr kumimoji="1" lang="zh-CN" altLang="en-US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kumimoji="1" lang="zh-CN" altLang="en-US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sz="12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m:rPr>
                            <m:sty m:val="p"/>
                          </m:rPr>
                          <a:rPr kumimoji="1" lang="en-US" altLang="zh-CN" sz="1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oMath>
                    </m:oMathPara>
                  </a14:m>
                  <a:endParaRPr kumimoji="1" lang="en-US" altLang="zh-CN" sz="1200" dirty="0">
                    <a:solidFill>
                      <a:srgbClr val="0070C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1" name="圆角矩形 19">
                  <a:extLst>
                    <a:ext uri="{FF2B5EF4-FFF2-40B4-BE49-F238E27FC236}">
                      <a16:creationId xmlns:a16="http://schemas.microsoft.com/office/drawing/2014/main" id="{E8B109EC-DCA7-1347-9FD6-2988EC5D62F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3693" y="5320344"/>
                  <a:ext cx="1879741" cy="745149"/>
                </a:xfrm>
                <a:prstGeom prst="round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2" name="圆角矩形 19">
                  <a:extLst>
                    <a:ext uri="{FF2B5EF4-FFF2-40B4-BE49-F238E27FC236}">
                      <a16:creationId xmlns:a16="http://schemas.microsoft.com/office/drawing/2014/main" id="{C27B17EC-5E8F-A640-9A79-82391079F12B}"/>
                    </a:ext>
                  </a:extLst>
                </p:cNvPr>
                <p:cNvSpPr/>
                <p:nvPr/>
              </p:nvSpPr>
              <p:spPr>
                <a:xfrm>
                  <a:off x="10097678" y="5320344"/>
                  <a:ext cx="1859307" cy="745149"/>
                </a:xfrm>
                <a:prstGeom prst="roundRect">
                  <a:avLst/>
                </a:prstGeom>
                <a:solidFill>
                  <a:srgbClr val="FFFEA1"/>
                </a:solidFill>
                <a:ln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1" lang="en-US" altLang="zh-CN" sz="12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Gini</m:t>
                        </m:r>
                        <m:r>
                          <m:rPr>
                            <m:nor/>
                          </m:rPr>
                          <a:rPr kumimoji="1" lang="en-US" altLang="zh-CN" sz="12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kumimoji="1" lang="en-US" altLang="zh-CN" sz="1200" dirty="0">
                    <a:solidFill>
                      <a:srgbClr val="0070C0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1" lang="en-US" altLang="zh-CN" sz="1200" dirty="0" err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Sample</m:t>
                        </m:r>
                        <m:r>
                          <m:rPr>
                            <m:nor/>
                          </m:rPr>
                          <a:rPr kumimoji="1" lang="en-US" altLang="zh-CN" sz="1200" dirty="0" err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kumimoji="1" lang="en-US" altLang="zh-CN" sz="1200" dirty="0" err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kumimoji="1" lang="en-US" altLang="zh-CN" sz="12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kumimoji="1" lang="en-US" altLang="zh-CN" sz="1200" dirty="0">
                    <a:solidFill>
                      <a:srgbClr val="0070C0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se</m:t>
                        </m:r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kumimoji="1" lang="zh-CN" altLang="en-US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ve</m:t>
                        </m:r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kumimoji="1" lang="zh-CN" altLang="en-US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vi</m:t>
                        </m:r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]=[0,0,1]</m:t>
                        </m:r>
                      </m:oMath>
                    </m:oMathPara>
                  </a14:m>
                  <a:endParaRPr kumimoji="1" lang="en-US" altLang="zh-CN" sz="1200" dirty="0">
                    <a:solidFill>
                      <a:srgbClr val="0070C0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Class</m:t>
                        </m:r>
                        <m:r>
                          <m:rPr>
                            <m:nor/>
                          </m:rPr>
                          <a:rPr kumimoji="1" lang="zh-CN" altLang="en-US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kumimoji="1" lang="zh-CN" altLang="en-US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sz="12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vi</m:t>
                        </m:r>
                      </m:oMath>
                    </m:oMathPara>
                  </a14:m>
                  <a:endParaRPr kumimoji="1" lang="en-US" altLang="zh-CN" sz="1200" dirty="0">
                    <a:solidFill>
                      <a:srgbClr val="0070C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2" name="圆角矩形 19">
                  <a:extLst>
                    <a:ext uri="{FF2B5EF4-FFF2-40B4-BE49-F238E27FC236}">
                      <a16:creationId xmlns:a16="http://schemas.microsoft.com/office/drawing/2014/main" id="{C27B17EC-5E8F-A640-9A79-82391079F12B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7678" y="5320344"/>
                  <a:ext cx="1859307" cy="745149"/>
                </a:xfrm>
                <a:prstGeom prst="roundRect">
                  <a:avLst/>
                </a:prstGeom>
                <a:blipFill>
                  <a:blip r:embed="rId24"/>
                  <a:stretch>
                    <a:fillRect/>
                  </a:stretch>
                </a:blipFill>
                <a:ln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53" name="肘形连接符 21">
              <a:extLst>
                <a:ext uri="{FF2B5EF4-FFF2-40B4-BE49-F238E27FC236}">
                  <a16:creationId xmlns:a16="http://schemas.microsoft.com/office/drawing/2014/main" id="{F8316598-495C-F34C-81B4-E2FC6CCBAB9E}"/>
                </a:ext>
              </a:extLst>
            </p:cNvPr>
            <p:cNvCxnSpPr>
              <a:cxnSpLocks/>
              <a:stCxn id="9" idx="2"/>
              <a:endCxn id="51" idx="0"/>
            </p:cNvCxnSpPr>
            <p:nvPr/>
          </p:nvCxnSpPr>
          <p:spPr>
            <a:xfrm rot="5400000">
              <a:off x="9417706" y="4284161"/>
              <a:ext cx="642042" cy="1430325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肘形连接符 23">
              <a:extLst>
                <a:ext uri="{FF2B5EF4-FFF2-40B4-BE49-F238E27FC236}">
                  <a16:creationId xmlns:a16="http://schemas.microsoft.com/office/drawing/2014/main" id="{2FDD6066-A157-CB41-A56C-9D9365592627}"/>
                </a:ext>
              </a:extLst>
            </p:cNvPr>
            <p:cNvCxnSpPr>
              <a:cxnSpLocks/>
              <a:stCxn id="9" idx="2"/>
              <a:endCxn id="52" idx="0"/>
            </p:cNvCxnSpPr>
            <p:nvPr/>
          </p:nvCxnSpPr>
          <p:spPr>
            <a:xfrm rot="16200000" flipH="1">
              <a:off x="10419589" y="4712601"/>
              <a:ext cx="642042" cy="573443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E73A1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950A4B04-776C-9045-A352-ABDF96760A2B}"/>
                </a:ext>
              </a:extLst>
            </p:cNvPr>
            <p:cNvSpPr txBox="1"/>
            <p:nvPr/>
          </p:nvSpPr>
          <p:spPr>
            <a:xfrm>
              <a:off x="8868834" y="4721207"/>
              <a:ext cx="296760" cy="306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0070C0"/>
                  </a:solidFill>
                </a:rPr>
                <a:t>Y</a:t>
              </a:r>
              <a:endParaRPr kumimoji="1"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F12A1E18-BAC9-8D41-AE74-B3AF48B63851}"/>
                </a:ext>
              </a:extLst>
            </p:cNvPr>
            <p:cNvSpPr txBox="1"/>
            <p:nvPr/>
          </p:nvSpPr>
          <p:spPr>
            <a:xfrm>
              <a:off x="10982146" y="4721207"/>
              <a:ext cx="296760" cy="306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D91F14"/>
                  </a:solidFill>
                </a:rPr>
                <a:t>N</a:t>
              </a:r>
              <a:endParaRPr kumimoji="1" lang="zh-CN" altLang="en-US" sz="1400" dirty="0">
                <a:solidFill>
                  <a:srgbClr val="D91F14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FF11D313-14CB-484A-BC87-8684C66531C9}"/>
                    </a:ext>
                  </a:extLst>
                </p:cNvPr>
                <p:cNvSpPr txBox="1"/>
                <p:nvPr/>
              </p:nvSpPr>
              <p:spPr>
                <a:xfrm>
                  <a:off x="8040414" y="5288097"/>
                  <a:ext cx="360119" cy="3370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221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600" dirty="0"/>
                </a:p>
              </p:txBody>
            </p:sp>
          </mc:Choice>
          <mc:Fallback xmlns="">
            <p:sp>
              <p:nvSpPr>
                <p:cNvPr id="65" name="文本框 64">
                  <a:extLst>
                    <a:ext uri="{FF2B5EF4-FFF2-40B4-BE49-F238E27FC236}">
                      <a16:creationId xmlns:a16="http://schemas.microsoft.com/office/drawing/2014/main" id="{FF11D313-14CB-484A-BC87-8684C66531C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0414" y="5288097"/>
                  <a:ext cx="360119" cy="337062"/>
                </a:xfrm>
                <a:prstGeom prst="rect">
                  <a:avLst/>
                </a:prstGeom>
                <a:blipFill>
                  <a:blip r:embed="rId25"/>
                  <a:stretch>
                    <a:fillRect r="-4482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9942592B-C13F-A741-8D7D-46524AF1DCAB}"/>
                    </a:ext>
                  </a:extLst>
                </p:cNvPr>
                <p:cNvSpPr txBox="1"/>
                <p:nvPr/>
              </p:nvSpPr>
              <p:spPr>
                <a:xfrm>
                  <a:off x="10047204" y="5298083"/>
                  <a:ext cx="360119" cy="3370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222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600" dirty="0"/>
                </a:p>
              </p:txBody>
            </p:sp>
          </mc:Choice>
          <mc:Fallback xmlns="">
            <p:sp>
              <p:nvSpPr>
                <p:cNvPr id="66" name="文本框 65">
                  <a:extLst>
                    <a:ext uri="{FF2B5EF4-FFF2-40B4-BE49-F238E27FC236}">
                      <a16:creationId xmlns:a16="http://schemas.microsoft.com/office/drawing/2014/main" id="{9942592B-C13F-A741-8D7D-46524AF1DCA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7204" y="5298083"/>
                  <a:ext cx="360119" cy="337062"/>
                </a:xfrm>
                <a:prstGeom prst="rect">
                  <a:avLst/>
                </a:prstGeom>
                <a:blipFill>
                  <a:blip r:embed="rId26"/>
                  <a:stretch>
                    <a:fillRect r="-4482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7" name="文本框 26">
            <a:extLst>
              <a:ext uri="{FF2B5EF4-FFF2-40B4-BE49-F238E27FC236}">
                <a16:creationId xmlns:a16="http://schemas.microsoft.com/office/drawing/2014/main" id="{4E1A5087-2784-1645-BA58-4B6EF59BDB19}"/>
              </a:ext>
            </a:extLst>
          </p:cNvPr>
          <p:cNvSpPr txBox="1"/>
          <p:nvPr/>
        </p:nvSpPr>
        <p:spPr>
          <a:xfrm>
            <a:off x="749033" y="576163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D91F14"/>
                </a:solidFill>
              </a:rPr>
              <a:t>决策树生成！</a:t>
            </a:r>
          </a:p>
        </p:txBody>
      </p:sp>
    </p:spTree>
    <p:extLst>
      <p:ext uri="{BB962C8B-B14F-4D97-AF65-F5344CB8AC3E}">
        <p14:creationId xmlns:p14="http://schemas.microsoft.com/office/powerpoint/2010/main" val="1481172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顶角 12"/>
          <p:cNvSpPr/>
          <p:nvPr/>
        </p:nvSpPr>
        <p:spPr>
          <a:xfrm rot="5400000">
            <a:off x="2807673" y="-2171958"/>
            <a:ext cx="480654" cy="6096004"/>
          </a:xfrm>
          <a:prstGeom prst="round2SameRect">
            <a:avLst>
              <a:gd name="adj1" fmla="val 37365"/>
              <a:gd name="adj2" fmla="val 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6" name="文本框 85"/>
          <p:cNvSpPr txBox="1"/>
          <p:nvPr/>
        </p:nvSpPr>
        <p:spPr>
          <a:xfrm>
            <a:off x="445973" y="631423"/>
            <a:ext cx="5654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例题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思源黑体 CN Medium" panose="020B0600000000000000" pitchFamily="34" charset="-122"/>
              </a:rPr>
              <a:t>——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决策树生成、剪枝与测试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/>
              <p:cNvGraphicFramePr>
                <a:graphicFrameLocks noGrp="1"/>
              </p:cNvGraphicFramePr>
              <p:nvPr/>
            </p:nvGraphicFramePr>
            <p:xfrm>
              <a:off x="563218" y="1229274"/>
              <a:ext cx="7527235" cy="548006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688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85834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17373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输入</a:t>
                          </a:r>
                          <a:r>
                            <a:rPr lang="en-US" sz="1400" kern="100" dirty="0">
                              <a:effectLst/>
                            </a:rPr>
                            <a:t>: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训练集</a:t>
                          </a:r>
                          <a:r>
                            <a:rPr lang="en-US" sz="1400" kern="100" dirty="0">
                              <a:effectLst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endChr m:val=""/>
                                      <m:ctrlPr>
                                        <a:rPr lang="zh-CN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sz="1400" i="1" kern="1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kern="1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1400" kern="1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"/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endChr m:val=""/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"/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d>
                                <m:dPr>
                                  <m:endChr m:val=""/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zh-CN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sz="1400" i="1" kern="1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kern="1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400" kern="1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oMath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7373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特征集</a:t>
                          </a:r>
                          <a:r>
                            <a:rPr lang="en-US" sz="1400" kern="100" dirty="0">
                              <a:effectLst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=1,…,</m:t>
                                  </m:r>
                                  <m: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oMath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7373">
                    <a:tc gridSpan="2"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solidFill>
                                <a:srgbClr val="FFFF00"/>
                              </a:solidFill>
                              <a:effectLst/>
                            </a:rPr>
                            <a:t>函数</a:t>
                          </a:r>
                          <a:r>
                            <a:rPr lang="en-US" sz="1400" kern="100" dirty="0">
                              <a:solidFill>
                                <a:srgbClr val="FFFF00"/>
                              </a:solidFill>
                              <a:effectLst/>
                            </a:rPr>
                            <a:t> Tree = </a:t>
                          </a:r>
                          <a:r>
                            <a:rPr lang="en-US" sz="1400" kern="100" dirty="0" err="1">
                              <a:solidFill>
                                <a:srgbClr val="FFFF00"/>
                              </a:solidFill>
                              <a:effectLst/>
                            </a:rPr>
                            <a:t>TreeGenerate</a:t>
                          </a:r>
                          <a:r>
                            <a:rPr lang="en-US" sz="1400" kern="100" dirty="0">
                              <a:solidFill>
                                <a:srgbClr val="FFFF00"/>
                              </a:solidFill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kern="10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400" kern="10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kern="10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oMath>
                          </a14:m>
                          <a:r>
                            <a:rPr lang="en-US" sz="1400" kern="100" dirty="0">
                              <a:solidFill>
                                <a:srgbClr val="FFFF00"/>
                              </a:solidFill>
                              <a:effectLst/>
                            </a:rPr>
                            <a:t>)</a:t>
                          </a:r>
                          <a:endParaRPr lang="zh-CN" sz="1400" kern="100" dirty="0">
                            <a:solidFill>
                              <a:srgbClr val="FFFF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步骤</a:t>
                          </a:r>
                          <a:r>
                            <a:rPr lang="en-US" sz="1400" kern="100" dirty="0">
                              <a:effectLst/>
                            </a:rPr>
                            <a:t>: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269875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2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if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</m:d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𝑁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or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Gini</m:t>
                              </m:r>
                              <m:d>
                                <m:d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</m:d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𝐺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 #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正则化终止条件</a:t>
                          </a: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3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将</a:t>
                          </a: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node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标记为叶子节点，返回</a:t>
                          </a:r>
                          <a14:m>
                            <m:oMath xmlns:m="http://schemas.openxmlformats.org/officeDocument/2006/math"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𝐷</m:t>
                              </m:r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中占比最大的类别标记；</a:t>
                          </a: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return</a:t>
                          </a:r>
                          <a:endParaRPr lang="zh-CN" sz="14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5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for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in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𝐹</m:t>
                              </m:r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                #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遍历所有特征</a:t>
                          </a: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6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400" kern="100" baseline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if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是离散特征</a:t>
                          </a: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</a:t>
                          </a:r>
                          <a:endParaRPr lang="zh-CN" sz="14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7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     </a:t>
                          </a: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for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的每一个取值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     #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遍历所有离散取值</a:t>
                          </a: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8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          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根据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是否取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，分为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left</m:t>
                                  </m:r>
                                </m:sup>
                              </m:sSubSup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和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right</m:t>
                                  </m:r>
                                </m:sup>
                              </m:sSubSup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，记录加权平均基尼指数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endParaRPr lang="zh-CN" sz="14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9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if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是连续特征</a:t>
                          </a: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</a:t>
                          </a:r>
                          <a:endParaRPr lang="zh-CN" sz="14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10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for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的每一个阈值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     #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遍历所有阈值</a:t>
                          </a: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11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     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根据阈值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，分为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left</m:t>
                                  </m:r>
                                </m:sup>
                              </m:sSubSup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和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right</m:t>
                                  </m:r>
                                </m:sup>
                              </m:sSubSup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，记录加权平均基尼指数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endParaRPr lang="zh-CN" sz="14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12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根据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选择最优划分属性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zh-CN" sz="1400" i="1" kern="1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kern="1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lang="en-US" sz="1400" kern="1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，给出最优的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left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和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right</m:t>
                                  </m:r>
                                </m:sub>
                              </m:sSub>
                            </m:oMath>
                          </a14:m>
                          <a:endParaRPr lang="zh-CN" sz="14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13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相关参数存入节点</a:t>
                          </a: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14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以</a:t>
                          </a:r>
                          <a:r>
                            <a:rPr lang="en-US" sz="1400" kern="1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TreeGenerate</a:t>
                          </a: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left</m:t>
                                  </m:r>
                                </m:sub>
                              </m:sSub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𝐹</m:t>
                              </m:r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向下继续生长</a:t>
                          </a: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15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以</a:t>
                          </a:r>
                          <a:r>
                            <a:rPr lang="en-US" sz="1400" kern="1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TreeGenerate</a:t>
                          </a: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right</m:t>
                                  </m:r>
                                </m:sub>
                              </m:sSub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𝐹</m:t>
                              </m:r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向下继续生长</a:t>
                          </a: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278547">
                    <a:tc gridSpan="2"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b="1" kern="100" dirty="0">
                              <a:solidFill>
                                <a:srgbClr val="FFFF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函数返回决策树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kern="10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</m:t>
                              </m:r>
                              <m:r>
                                <a:rPr lang="en-US" sz="1400" b="1" kern="10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’</m:t>
                              </m:r>
                            </m:oMath>
                          </a14:m>
                          <a:r>
                            <a:rPr lang="zh-CN" sz="1400" b="1" kern="100" dirty="0">
                              <a:solidFill>
                                <a:srgbClr val="FFFF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，对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kern="10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</m:t>
                              </m:r>
                              <m:r>
                                <a:rPr lang="en-US" sz="1400" b="1" kern="10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’</m:t>
                              </m:r>
                            </m:oMath>
                          </a14:m>
                          <a:r>
                            <a:rPr lang="zh-CN" sz="1400" b="1" kern="100" dirty="0">
                              <a:solidFill>
                                <a:srgbClr val="FFFF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进行后剪枝</a:t>
                          </a: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  <a:tr h="278547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输出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269875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以</a:t>
                          </a:r>
                          <a:r>
                            <a:rPr lang="en-US" sz="1400" kern="100" dirty="0">
                              <a:effectLst/>
                            </a:rPr>
                            <a:t>node</a:t>
                          </a:r>
                          <a:r>
                            <a:rPr lang="zh-CN" sz="1400" kern="100" dirty="0">
                              <a:effectLst/>
                            </a:rPr>
                            <a:t>为根节点的一棵决策树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/>
              <p:cNvGraphicFramePr>
                <a:graphicFrameLocks noGrp="1"/>
              </p:cNvGraphicFramePr>
              <p:nvPr/>
            </p:nvGraphicFramePr>
            <p:xfrm>
              <a:off x="563218" y="1229274"/>
              <a:ext cx="7527235" cy="548006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68888"/>
                    <a:gridCol w="6858347"/>
                  </a:tblGrid>
                  <a:tr h="317500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输入</a:t>
                          </a:r>
                          <a:r>
                            <a:rPr lang="en-US" sz="1400" kern="100" dirty="0">
                              <a:effectLst/>
                            </a:rPr>
                            <a:t>: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317500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316865"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  <a:tc hMerge="1">
                      <a:tcPr/>
                    </a:tc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步骤</a:t>
                          </a:r>
                          <a:r>
                            <a:rPr lang="en-US" sz="1400" kern="100" dirty="0">
                              <a:effectLst/>
                            </a:rPr>
                            <a:t>: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269875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/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2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210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3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5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6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210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7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8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9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210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10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11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12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13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相关参数存入节点</a:t>
                          </a:r>
                          <a:endParaRPr lang="zh-CN" sz="14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5874" marR="65874" marT="0" marB="0" anchor="ctr"/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14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15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78130"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  <a:tc hMerge="1">
                      <a:tcPr/>
                    </a:tc>
                  </a:tr>
                  <a:tr h="278547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输出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269875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以</a:t>
                          </a:r>
                          <a:r>
                            <a:rPr lang="en-US" sz="1400" kern="100" dirty="0">
                              <a:effectLst/>
                            </a:rPr>
                            <a:t>node</a:t>
                          </a:r>
                          <a:r>
                            <a:rPr lang="zh-CN" sz="1400" kern="100" dirty="0">
                              <a:effectLst/>
                            </a:rPr>
                            <a:t>为根节点的一棵决策树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圆角矩形 2"/>
          <p:cNvSpPr/>
          <p:nvPr/>
        </p:nvSpPr>
        <p:spPr>
          <a:xfrm>
            <a:off x="563219" y="6154615"/>
            <a:ext cx="2994736" cy="263769"/>
          </a:xfrm>
          <a:prstGeom prst="roundRect">
            <a:avLst/>
          </a:prstGeom>
          <a:noFill/>
          <a:ln w="28575">
            <a:solidFill>
              <a:srgbClr val="FF2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683339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顶角 12"/>
          <p:cNvSpPr/>
          <p:nvPr/>
        </p:nvSpPr>
        <p:spPr>
          <a:xfrm rot="5400000">
            <a:off x="2807673" y="-2171958"/>
            <a:ext cx="480654" cy="6096004"/>
          </a:xfrm>
          <a:prstGeom prst="round2SameRect">
            <a:avLst>
              <a:gd name="adj1" fmla="val 37365"/>
              <a:gd name="adj2" fmla="val 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6" name="文本框 85"/>
          <p:cNvSpPr txBox="1"/>
          <p:nvPr/>
        </p:nvSpPr>
        <p:spPr>
          <a:xfrm>
            <a:off x="445973" y="631423"/>
            <a:ext cx="5654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例题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思源黑体 CN Medium" panose="020B0600000000000000" pitchFamily="34" charset="-122"/>
              </a:rPr>
              <a:t>——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决策树生成、剪枝与测试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内容占位符 2">
                <a:extLst>
                  <a:ext uri="{FF2B5EF4-FFF2-40B4-BE49-F238E27FC236}">
                    <a16:creationId xmlns:a16="http://schemas.microsoft.com/office/drawing/2014/main" id="{05100C37-9C98-C540-AE0E-02CD27CB6B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665071" y="625763"/>
                <a:ext cx="3389479" cy="580572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342846" indent="-342846" algn="l" defTabSz="457128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832" indent="-285704" algn="l" defTabSz="457128" rtl="0" eaLnBrk="1" latinLnBrk="0" hangingPunct="1">
                  <a:spcBef>
                    <a:spcPct val="20000"/>
                  </a:spcBef>
                  <a:buFont typeface="Arial"/>
                  <a:buChar char="–"/>
                  <a:defRPr sz="2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819" indent="-228564" algn="l" defTabSz="457128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99947" indent="-228564" algn="l" defTabSz="457128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074" indent="-228564" algn="l" defTabSz="457128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202" indent="-228564" algn="l" defTabSz="457128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330" indent="-228564" algn="l" defTabSz="457128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457" indent="-228564" algn="l" defTabSz="457128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584" indent="-228564" algn="l" defTabSz="457128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i="1" kern="1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ℒ</m:t>
                      </m:r>
                      <m:d>
                        <m:dPr>
                          <m:ctrlPr>
                            <a:rPr lang="zh-CN" altLang="zh-C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sz="1600" i="1" kern="1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16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zh-CN" altLang="zh-C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sz="16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zh-CN" altLang="zh-C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altLang="zh-CN" sz="1600" i="1" kern="1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16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zh-CN" altLang="zh-CN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sz="16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altLang="zh-CN" sz="1600" i="1" kern="1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 kern="1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sz="1600" b="0" i="1" kern="1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16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zh-CN" altLang="zh-CN" sz="1600" i="1">
                              <a:solidFill>
                                <a:srgbClr val="E73A1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600" i="1" kern="100">
                              <a:solidFill>
                                <a:srgbClr val="E73A1C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zh-CN" sz="1600" i="1" kern="100">
                              <a:solidFill>
                                <a:srgbClr val="E73A1C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zh-CN" altLang="zh-CN" sz="1600" i="1">
                                  <a:solidFill>
                                    <a:srgbClr val="E73A1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 kern="100">
                                  <a:solidFill>
                                    <a:srgbClr val="E73A1C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d>
                        </m:sup>
                        <m:e>
                          <m:f>
                            <m:fPr>
                              <m:ctrlPr>
                                <a:rPr lang="zh-CN" altLang="zh-CN" sz="1600" i="1">
                                  <a:solidFill>
                                    <a:srgbClr val="E73A1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sz="1600" i="1">
                                      <a:solidFill>
                                        <a:srgbClr val="E73A1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solidFill>
                                        <a:srgbClr val="E73A1C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solidFill>
                                        <a:srgbClr val="E73A1C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1600" i="1" kern="100">
                                  <a:solidFill>
                                    <a:srgbClr val="E73A1C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zh-CN" sz="1600">
                              <a:solidFill>
                                <a:srgbClr val="E73A1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Gini</m:t>
                          </m:r>
                          <m:r>
                            <a:rPr lang="en-US" altLang="zh-CN" sz="1600" i="1" kern="100">
                              <a:solidFill>
                                <a:srgbClr val="E73A1C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sz="1600" i="1">
                                  <a:solidFill>
                                    <a:srgbClr val="E73A1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kern="100">
                                  <a:solidFill>
                                    <a:srgbClr val="E73A1C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solidFill>
                                    <a:srgbClr val="E73A1C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1600" i="1" kern="100">
                              <a:solidFill>
                                <a:srgbClr val="E73A1C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1600" i="1" kern="1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16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altLang="zh-CN" sz="1600" dirty="0">
                  <a:solidFill>
                    <a:schemeClr val="bg1"/>
                  </a:solidFill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91" name="内容占位符 2">
                <a:extLst>
                  <a:ext uri="{FF2B5EF4-FFF2-40B4-BE49-F238E27FC236}">
                    <a16:creationId xmlns:a16="http://schemas.microsoft.com/office/drawing/2014/main" id="{05100C37-9C98-C540-AE0E-02CD27CB6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071" y="625763"/>
                <a:ext cx="3389479" cy="580572"/>
              </a:xfrm>
              <a:prstGeom prst="rect">
                <a:avLst/>
              </a:prstGeom>
              <a:blipFill>
                <a:blip r:embed="rId3"/>
                <a:stretch>
                  <a:fillRect t="-85106" b="-280851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A7D8FFFC-A29E-C84C-814C-F2DA3CFBFD73}"/>
                  </a:ext>
                </a:extLst>
              </p:cNvPr>
              <p:cNvSpPr txBox="1"/>
              <p:nvPr/>
            </p:nvSpPr>
            <p:spPr>
              <a:xfrm>
                <a:off x="7665071" y="2178171"/>
                <a:ext cx="288591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600" dirty="0">
                    <a:solidFill>
                      <a:srgbClr val="0070C0"/>
                    </a:solidFill>
                  </a:rPr>
                  <a:t>剪枝前：</a:t>
                </a:r>
                <a:r>
                  <a:rPr lang="en-US" altLang="zh-CN" sz="1600" kern="100" dirty="0">
                    <a:solidFill>
                      <a:schemeClr val="bg1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1600" i="1" kern="1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ℒ</m:t>
                    </m:r>
                    <m:d>
                      <m:dPr>
                        <m:ctrlPr>
                          <a:rPr lang="zh-CN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</m:d>
                    <m:r>
                      <a:rPr lang="en-US" altLang="zh-CN" sz="1600" b="0" i="1" kern="1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=1×0+0.14</m:t>
                    </m:r>
                    <m:r>
                      <a:rPr lang="zh-CN" altLang="en-US" sz="1600" b="0" i="1" kern="1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600" b="0" i="1" kern="1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5=0.70</m:t>
                    </m:r>
                  </m:oMath>
                </a14:m>
                <a:r>
                  <a:rPr kumimoji="1" lang="zh-CN" altLang="en-US" sz="1600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A7D8FFFC-A29E-C84C-814C-F2DA3CFBF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071" y="2178171"/>
                <a:ext cx="2885918" cy="584775"/>
              </a:xfrm>
              <a:prstGeom prst="rect">
                <a:avLst/>
              </a:prstGeom>
              <a:blipFill>
                <a:blip r:embed="rId4"/>
                <a:stretch>
                  <a:fillRect l="-1316" t="-638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CD488B96-AD8A-CE44-B3D7-C84F5B267041}"/>
                  </a:ext>
                </a:extLst>
              </p:cNvPr>
              <p:cNvSpPr txBox="1"/>
              <p:nvPr/>
            </p:nvSpPr>
            <p:spPr>
              <a:xfrm>
                <a:off x="7665071" y="1729364"/>
                <a:ext cx="2223109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sz="1600" dirty="0">
                    <a:solidFill>
                      <a:srgbClr val="0070C0"/>
                    </a:solidFill>
                  </a:rPr>
                  <a:t>设：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1600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  <m:r>
                      <a:rPr lang="en-US" altLang="zh-CN" sz="1600" b="0" i="1" kern="1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=1</m:t>
                    </m:r>
                    <m:r>
                      <a:rPr lang="zh-CN" altLang="en-US" sz="1600" b="0" i="1" kern="1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zh-CN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1600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sz="1600" b="0" i="1" kern="1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=0.14</m:t>
                    </m:r>
                  </m:oMath>
                </a14:m>
                <a:endParaRPr kumimoji="1" lang="zh-CN" alt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CD488B96-AD8A-CE44-B3D7-C84F5B267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65071" y="1729364"/>
                <a:ext cx="2223109" cy="338554"/>
              </a:xfrm>
              <a:prstGeom prst="rect">
                <a:avLst/>
              </a:prstGeom>
              <a:blipFill>
                <a:blip r:embed="rId5"/>
                <a:stretch>
                  <a:fillRect l="-1705" t="-11111" b="-1851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690AB50D-72E2-204E-B81C-C5941FC539AC}"/>
                  </a:ext>
                </a:extLst>
              </p:cNvPr>
              <p:cNvSpPr txBox="1"/>
              <p:nvPr/>
            </p:nvSpPr>
            <p:spPr>
              <a:xfrm>
                <a:off x="7672499" y="2797689"/>
                <a:ext cx="3962344" cy="688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solidFill>
                      <a:srgbClr val="0070C0"/>
                    </a:solidFill>
                  </a:rPr>
                  <a:t>剪枝后：</a:t>
                </a:r>
                <a:br>
                  <a:rPr kumimoji="1" lang="en-US" altLang="zh-CN" sz="1600" dirty="0">
                    <a:solidFill>
                      <a:srgbClr val="0070C0"/>
                    </a:solidFill>
                  </a:rPr>
                </a:br>
                <a14:m>
                  <m:oMath xmlns:m="http://schemas.openxmlformats.org/officeDocument/2006/math">
                    <m:r>
                      <a:rPr lang="en-US" altLang="zh-CN" sz="1600" i="1" kern="1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ℒ</m:t>
                    </m:r>
                    <m:d>
                      <m:dPr>
                        <m:ctrlPr>
                          <a:rPr lang="zh-CN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</m:d>
                    <m:r>
                      <a:rPr lang="en-US" altLang="zh-CN" sz="1600" b="0" i="1" kern="1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=1×(</m:t>
                    </m:r>
                    <m:f>
                      <m:fPr>
                        <m:ctrlPr>
                          <a:rPr lang="en-US" altLang="zh-CN" sz="1600" b="0" i="1" kern="1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600" b="0" i="1" kern="1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sz="1600" b="0" i="1" kern="1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10</m:t>
                        </m:r>
                      </m:den>
                    </m:f>
                    <m:r>
                      <a:rPr lang="en-US" altLang="zh-CN" sz="1600" b="0" i="1" kern="1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×0.444)+0.15</m:t>
                    </m:r>
                    <m:r>
                      <a:rPr lang="zh-CN" altLang="en-US" sz="1600" b="0" i="1" kern="1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600" b="0" i="1" kern="1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4=0.693</m:t>
                    </m:r>
                  </m:oMath>
                </a14:m>
                <a:r>
                  <a:rPr kumimoji="1" lang="zh-CN" altLang="en-US" sz="1600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690AB50D-72E2-204E-B81C-C5941FC53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2499" y="2797689"/>
                <a:ext cx="3962344" cy="688265"/>
              </a:xfrm>
              <a:prstGeom prst="rect">
                <a:avLst/>
              </a:prstGeom>
              <a:blipFill>
                <a:blip r:embed="rId6"/>
                <a:stretch>
                  <a:fillRect l="-958" t="-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3" name="组合 42">
            <a:extLst>
              <a:ext uri="{FF2B5EF4-FFF2-40B4-BE49-F238E27FC236}">
                <a16:creationId xmlns:a16="http://schemas.microsoft.com/office/drawing/2014/main" id="{96101828-FA37-3A43-9520-06B786313347}"/>
              </a:ext>
            </a:extLst>
          </p:cNvPr>
          <p:cNvGrpSpPr/>
          <p:nvPr/>
        </p:nvGrpSpPr>
        <p:grpSpPr>
          <a:xfrm>
            <a:off x="210552" y="1284876"/>
            <a:ext cx="7763976" cy="5166847"/>
            <a:chOff x="4193009" y="631022"/>
            <a:chExt cx="7763976" cy="5166847"/>
          </a:xfrm>
        </p:grpSpPr>
        <p:grpSp>
          <p:nvGrpSpPr>
            <p:cNvPr id="44" name="组合 43">
              <a:extLst>
                <a:ext uri="{FF2B5EF4-FFF2-40B4-BE49-F238E27FC236}">
                  <a16:creationId xmlns:a16="http://schemas.microsoft.com/office/drawing/2014/main" id="{DE2547AC-B0CC-924E-A691-259B0B2BF597}"/>
                </a:ext>
              </a:extLst>
            </p:cNvPr>
            <p:cNvGrpSpPr/>
            <p:nvPr/>
          </p:nvGrpSpPr>
          <p:grpSpPr>
            <a:xfrm>
              <a:off x="4193009" y="631022"/>
              <a:ext cx="7190533" cy="4047280"/>
              <a:chOff x="4766452" y="635790"/>
              <a:chExt cx="7190533" cy="4047280"/>
            </a:xfrm>
          </p:grpSpPr>
          <p:cxnSp>
            <p:nvCxnSpPr>
              <p:cNvPr id="56" name="肘形连接符 21">
                <a:extLst>
                  <a:ext uri="{FF2B5EF4-FFF2-40B4-BE49-F238E27FC236}">
                    <a16:creationId xmlns:a16="http://schemas.microsoft.com/office/drawing/2014/main" id="{0C3124E0-A141-7646-9D40-3482FEE43969}"/>
                  </a:ext>
                </a:extLst>
              </p:cNvPr>
              <p:cNvCxnSpPr>
                <a:cxnSpLocks/>
                <a:stCxn id="97" idx="2"/>
                <a:endCxn id="58" idx="0"/>
              </p:cNvCxnSpPr>
              <p:nvPr/>
            </p:nvCxnSpPr>
            <p:spPr>
              <a:xfrm rot="5400000">
                <a:off x="9078984" y="3216252"/>
                <a:ext cx="637927" cy="382023"/>
              </a:xfrm>
              <a:prstGeom prst="bentConnector3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肘形连接符 23">
                <a:extLst>
                  <a:ext uri="{FF2B5EF4-FFF2-40B4-BE49-F238E27FC236}">
                    <a16:creationId xmlns:a16="http://schemas.microsoft.com/office/drawing/2014/main" id="{12C277C0-63C6-464D-86DD-A786055B431E}"/>
                  </a:ext>
                </a:extLst>
              </p:cNvPr>
              <p:cNvCxnSpPr>
                <a:cxnSpLocks/>
                <a:stCxn id="97" idx="2"/>
                <a:endCxn id="108" idx="0"/>
              </p:cNvCxnSpPr>
              <p:nvPr/>
            </p:nvCxnSpPr>
            <p:spPr>
              <a:xfrm rot="16200000" flipH="1">
                <a:off x="9989182" y="2688076"/>
                <a:ext cx="637927" cy="1438374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E73A1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8" name="圆角矩形 19">
                    <a:extLst>
                      <a:ext uri="{FF2B5EF4-FFF2-40B4-BE49-F238E27FC236}">
                        <a16:creationId xmlns:a16="http://schemas.microsoft.com/office/drawing/2014/main" id="{F3B1FE1A-50F3-6D45-A647-447C649DF139}"/>
                      </a:ext>
                    </a:extLst>
                  </p:cNvPr>
                  <p:cNvSpPr/>
                  <p:nvPr/>
                </p:nvSpPr>
                <p:spPr>
                  <a:xfrm>
                    <a:off x="8408583" y="3726227"/>
                    <a:ext cx="1596704" cy="745149"/>
                  </a:xfrm>
                  <a:prstGeom prst="roundRect">
                    <a:avLst/>
                  </a:prstGeom>
                  <a:solidFill>
                    <a:srgbClr val="FFFEA1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Gini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Sample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=3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]=[0,0,3]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Class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sz="12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vi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58" name="圆角矩形 19">
                    <a:extLst>
                      <a:ext uri="{FF2B5EF4-FFF2-40B4-BE49-F238E27FC236}">
                        <a16:creationId xmlns:a16="http://schemas.microsoft.com/office/drawing/2014/main" id="{F3B1FE1A-50F3-6D45-A647-447C649DF13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408583" y="3726227"/>
                    <a:ext cx="1596704" cy="745149"/>
                  </a:xfrm>
                  <a:prstGeom prst="roundRect">
                    <a:avLst/>
                  </a:prstGeom>
                  <a:blipFill>
                    <a:blip r:embed="rId7"/>
                    <a:stretch>
                      <a:fillRect/>
                    </a:stretch>
                  </a:blipFill>
                  <a:ln>
                    <a:solidFill>
                      <a:srgbClr val="00B05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4C669E9F-792E-C544-B3A1-5CB93A993769}"/>
                      </a:ext>
                    </a:extLst>
                  </p:cNvPr>
                  <p:cNvSpPr txBox="1"/>
                  <p:nvPr/>
                </p:nvSpPr>
                <p:spPr>
                  <a:xfrm>
                    <a:off x="7609679" y="3846329"/>
                    <a:ext cx="395861" cy="337062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dirty="0"/>
                  </a:p>
                </p:txBody>
              </p:sp>
            </mc:Choice>
            <mc:Fallback xmlns="">
              <p:sp>
                <p:nvSpPr>
                  <p:cNvPr id="59" name="文本框 58">
                    <a:extLst>
                      <a:ext uri="{FF2B5EF4-FFF2-40B4-BE49-F238E27FC236}">
                        <a16:creationId xmlns:a16="http://schemas.microsoft.com/office/drawing/2014/main" id="{4C669E9F-792E-C544-B3A1-5CB93A99376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7609679" y="3846329"/>
                    <a:ext cx="395861" cy="337062"/>
                  </a:xfrm>
                  <a:prstGeom prst="rect">
                    <a:avLst/>
                  </a:prstGeom>
                  <a:blipFill>
                    <a:blip r:embed="rId8"/>
                    <a:stretch>
                      <a:fillRect r="-12500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60" name="组合 59">
                <a:extLst>
                  <a:ext uri="{FF2B5EF4-FFF2-40B4-BE49-F238E27FC236}">
                    <a16:creationId xmlns:a16="http://schemas.microsoft.com/office/drawing/2014/main" id="{6B3B0B54-8BB9-B047-8C26-606442785E0E}"/>
                  </a:ext>
                </a:extLst>
              </p:cNvPr>
              <p:cNvGrpSpPr/>
              <p:nvPr/>
            </p:nvGrpSpPr>
            <p:grpSpPr>
              <a:xfrm>
                <a:off x="10088248" y="3720541"/>
                <a:ext cx="1868737" cy="962529"/>
                <a:chOff x="10088248" y="3720541"/>
                <a:chExt cx="1868737" cy="962529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8" name="圆角矩形 20">
                      <a:extLst>
                        <a:ext uri="{FF2B5EF4-FFF2-40B4-BE49-F238E27FC236}">
                          <a16:creationId xmlns:a16="http://schemas.microsoft.com/office/drawing/2014/main" id="{4A959F06-46D9-5A4D-9F28-75DE3DE777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10097678" y="3726227"/>
                      <a:ext cx="1859307" cy="956843"/>
                    </a:xfrm>
                    <a:prstGeom prst="round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solidFill>
                        <a:srgbClr val="E73A1C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Gini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=0.444</m:t>
                            </m:r>
                          </m:oMath>
                        </m:oMathPara>
                      </a14:m>
                      <a:endParaRPr kumimoji="1" lang="en-US" altLang="zh-CN" sz="1200" dirty="0">
                        <a:solidFill>
                          <a:srgbClr val="D91F14"/>
                        </a:solidFill>
                        <a:latin typeface="Cambria Math" panose="02040503050406030204" pitchFamily="18" charset="0"/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kumimoji="1" lang="en-US" altLang="zh-CN" sz="1200" dirty="0" err="1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Sample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err="1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err="1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=3</m:t>
                            </m:r>
                          </m:oMath>
                        </m:oMathPara>
                      </a14:m>
                      <a:endParaRPr kumimoji="1" lang="en-US" altLang="zh-CN" sz="1200" dirty="0">
                        <a:solidFill>
                          <a:srgbClr val="D91F14"/>
                        </a:solidFill>
                        <a:latin typeface="Cambria Math" panose="02040503050406030204" pitchFamily="18" charset="0"/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kumimoji="1" lang="en-US" altLang="zh-CN" sz="1200" dirty="0" err="1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Class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err="1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err="1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dist</m:t>
                            </m:r>
                            <m:r>
                              <m:rPr>
                                <m:nor/>
                              </m:rPr>
                              <a:rPr kumimoji="1" lang="zh-CN" altLang="en-US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nor/>
                              </m:rPr>
                              <a:rPr kumimoji="1" lang="zh-CN" altLang="en-US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b="0" i="0" dirty="0" smtClean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b="0" i="0" dirty="0" smtClean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b="0" i="0" dirty="0" smtClean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oMath>
                        </m:oMathPara>
                      </a14:m>
                      <a:endParaRPr kumimoji="1" lang="en-US" altLang="zh-CN" sz="1200" dirty="0">
                        <a:solidFill>
                          <a:srgbClr val="D91F14"/>
                        </a:solidFill>
                        <a:latin typeface="Cambria Math" panose="02040503050406030204" pitchFamily="18" charset="0"/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Class</m:t>
                            </m:r>
                            <m:r>
                              <m:rPr>
                                <m:nor/>
                              </m:rPr>
                              <a:rPr kumimoji="1" lang="zh-CN" altLang="en-US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nor/>
                              </m:rPr>
                              <a:rPr kumimoji="1" lang="zh-CN" altLang="en-US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err="1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ve</m:t>
                            </m:r>
                          </m:oMath>
                        </m:oMathPara>
                      </a14:m>
                      <a:endParaRPr kumimoji="1" lang="en-US" altLang="zh-CN" sz="1200" dirty="0">
                        <a:solidFill>
                          <a:srgbClr val="D91F14"/>
                        </a:solidFill>
                        <a:latin typeface="Cambria Math" panose="02040503050406030204" pitchFamily="18" charset="0"/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1200" i="1" dirty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i="1" dirty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sz="1200" i="1" dirty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1" lang="en-US" altLang="zh-CN" sz="1200" i="1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=“</m:t>
                            </m:r>
                            <m:r>
                              <a:rPr kumimoji="1" lang="zh-CN" altLang="en-US" sz="1200" i="1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有</m:t>
                            </m:r>
                            <m:r>
                              <a:rPr kumimoji="1" lang="en-US" altLang="zh-CN" sz="1200" i="1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”?</m:t>
                            </m:r>
                          </m:oMath>
                        </m:oMathPara>
                      </a14:m>
                      <a:endParaRPr kumimoji="1" lang="en-US" altLang="zh-CN" sz="1200" dirty="0">
                        <a:solidFill>
                          <a:srgbClr val="0070C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108" name="圆角矩形 20">
                      <a:extLst>
                        <a:ext uri="{FF2B5EF4-FFF2-40B4-BE49-F238E27FC236}">
                          <a16:creationId xmlns:a16="http://schemas.microsoft.com/office/drawing/2014/main" id="{4A959F06-46D9-5A4D-9F28-75DE3DE777D9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097678" y="3726227"/>
                      <a:ext cx="1859307" cy="956843"/>
                    </a:xfrm>
                    <a:prstGeom prst="roundRect">
                      <a:avLst/>
                    </a:prstGeom>
                    <a:blipFill>
                      <a:blip r:embed="rId9"/>
                      <a:stretch>
                        <a:fillRect/>
                      </a:stretch>
                    </a:blipFill>
                    <a:ln>
                      <a:solidFill>
                        <a:srgbClr val="E73A1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9" name="文本框 108">
                      <a:extLst>
                        <a:ext uri="{FF2B5EF4-FFF2-40B4-BE49-F238E27FC236}">
                          <a16:creationId xmlns:a16="http://schemas.microsoft.com/office/drawing/2014/main" id="{EF7883E5-FEB9-8243-BA01-5FA7B095ABC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10088248" y="3720541"/>
                      <a:ext cx="395861" cy="33706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1600" b="0" i="1" smtClean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b="0" i="1" smtClean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kumimoji="1" lang="en-US" altLang="zh-CN" sz="1600" b="0" i="1" smtClean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  <m:t>22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sz="1600" dirty="0"/>
                    </a:p>
                  </p:txBody>
                </p:sp>
              </mc:Choice>
              <mc:Fallback xmlns="">
                <p:sp>
                  <p:nvSpPr>
                    <p:cNvPr id="109" name="文本框 108">
                      <a:extLst>
                        <a:ext uri="{FF2B5EF4-FFF2-40B4-BE49-F238E27FC236}">
                          <a16:creationId xmlns:a16="http://schemas.microsoft.com/office/drawing/2014/main" id="{EF7883E5-FEB9-8243-BA01-5FA7B095ABC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10088248" y="3720541"/>
                      <a:ext cx="395861" cy="337062"/>
                    </a:xfrm>
                    <a:prstGeom prst="rect">
                      <a:avLst/>
                    </a:prstGeom>
                    <a:blipFill>
                      <a:blip r:embed="rId10"/>
                      <a:stretch>
                        <a:fillRect r="-125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61" name="文本框 60">
                <a:extLst>
                  <a:ext uri="{FF2B5EF4-FFF2-40B4-BE49-F238E27FC236}">
                    <a16:creationId xmlns:a16="http://schemas.microsoft.com/office/drawing/2014/main" id="{39C80ABC-3733-C941-B5DC-75F2E222B514}"/>
                  </a:ext>
                </a:extLst>
              </p:cNvPr>
              <p:cNvSpPr txBox="1"/>
              <p:nvPr/>
            </p:nvSpPr>
            <p:spPr>
              <a:xfrm>
                <a:off x="9059223" y="3106685"/>
                <a:ext cx="296760" cy="306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dirty="0">
                    <a:solidFill>
                      <a:srgbClr val="0070C0"/>
                    </a:solidFill>
                  </a:rPr>
                  <a:t>Y</a:t>
                </a:r>
                <a:endParaRPr kumimoji="1" lang="zh-CN" altLang="en-US" sz="14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62" name="文本框 61">
                <a:extLst>
                  <a:ext uri="{FF2B5EF4-FFF2-40B4-BE49-F238E27FC236}">
                    <a16:creationId xmlns:a16="http://schemas.microsoft.com/office/drawing/2014/main" id="{4BD798DF-39B4-C94B-8E82-E99B19A3B8AC}"/>
                  </a:ext>
                </a:extLst>
              </p:cNvPr>
              <p:cNvSpPr txBox="1"/>
              <p:nvPr/>
            </p:nvSpPr>
            <p:spPr>
              <a:xfrm>
                <a:off x="10685386" y="3088298"/>
                <a:ext cx="296760" cy="30656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CN" sz="1400" dirty="0">
                    <a:solidFill>
                      <a:srgbClr val="D91F14"/>
                    </a:solidFill>
                  </a:rPr>
                  <a:t>N</a:t>
                </a:r>
                <a:endParaRPr kumimoji="1" lang="zh-CN" altLang="en-US" sz="1400" dirty="0">
                  <a:solidFill>
                    <a:srgbClr val="D91F14"/>
                  </a:solidFill>
                </a:endParaRPr>
              </a:p>
            </p:txBody>
          </p:sp>
          <p:grpSp>
            <p:nvGrpSpPr>
              <p:cNvPr id="63" name="组合 62">
                <a:extLst>
                  <a:ext uri="{FF2B5EF4-FFF2-40B4-BE49-F238E27FC236}">
                    <a16:creationId xmlns:a16="http://schemas.microsoft.com/office/drawing/2014/main" id="{A6E301BC-093B-7746-A628-FAD2396ED777}"/>
                  </a:ext>
                </a:extLst>
              </p:cNvPr>
              <p:cNvGrpSpPr/>
              <p:nvPr/>
            </p:nvGrpSpPr>
            <p:grpSpPr>
              <a:xfrm>
                <a:off x="4766452" y="635790"/>
                <a:ext cx="5780153" cy="3837847"/>
                <a:chOff x="5058299" y="1867158"/>
                <a:chExt cx="5780153" cy="3837847"/>
              </a:xfrm>
            </p:grpSpPr>
            <p:grpSp>
              <p:nvGrpSpPr>
                <p:cNvPr id="66" name="组合 65">
                  <a:extLst>
                    <a:ext uri="{FF2B5EF4-FFF2-40B4-BE49-F238E27FC236}">
                      <a16:creationId xmlns:a16="http://schemas.microsoft.com/office/drawing/2014/main" id="{3430DF0E-B10C-6B46-AFA6-5B0844F1CD9E}"/>
                    </a:ext>
                  </a:extLst>
                </p:cNvPr>
                <p:cNvGrpSpPr/>
                <p:nvPr/>
              </p:nvGrpSpPr>
              <p:grpSpPr>
                <a:xfrm>
                  <a:off x="6250879" y="1867158"/>
                  <a:ext cx="4587573" cy="2452512"/>
                  <a:chOff x="6843546" y="2819050"/>
                  <a:chExt cx="4587573" cy="2452512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3" name="圆角矩形 92">
                        <a:extLst>
                          <a:ext uri="{FF2B5EF4-FFF2-40B4-BE49-F238E27FC236}">
                            <a16:creationId xmlns:a16="http://schemas.microsoft.com/office/drawing/2014/main" id="{F96B7E9A-9CDF-D44A-B000-A5F1EE68622E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849129" y="4314718"/>
                        <a:ext cx="1805607" cy="956844"/>
                      </a:xfrm>
                      <a:prstGeom prst="round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rgbClr val="E73A1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1" lang="en-US" altLang="zh-CN" sz="1200" dirty="0" smtClean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Gini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 smtClean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=0.375</m:t>
                              </m:r>
                            </m:oMath>
                          </m:oMathPara>
                        </a14:m>
                        <a:endPara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endParaRPr>
                      </a:p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1" lang="en-US" altLang="zh-CN" sz="1200" dirty="0" err="1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Sample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 err="1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 err="1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b="0" i="0" dirty="0" smtClean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oMath>
                          </m:oMathPara>
                        </a14:m>
                        <a:endPara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endParaRPr>
                      </a:p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se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kumimoji="1" lang="zh-CN" altLang="en-US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 err="1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ve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kumimoji="1" lang="zh-CN" altLang="en-US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vi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]=</m:t>
                              </m:r>
                              <m:r>
                                <m:rPr>
                                  <m:nor/>
                                </m:rPr>
                                <a:rPr kumimoji="1" lang="zh-CN" altLang="en-US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[3,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b="0" i="0" dirty="0" smtClean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b="0" i="0" dirty="0" smtClean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m:oMathPara>
                        </a14:m>
                        <a:endPara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endParaRPr>
                      </a:p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Class</m:t>
                              </m:r>
                              <m:r>
                                <m:rPr>
                                  <m:nor/>
                                </m:rPr>
                                <a:rPr kumimoji="1" lang="zh-CN" altLang="en-US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nor/>
                                </m:rPr>
                                <a:rPr kumimoji="1" lang="zh-CN" altLang="en-US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b="0" i="0" dirty="0" smtClean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se</m:t>
                              </m:r>
                            </m:oMath>
                          </m:oMathPara>
                        </a14:m>
                        <a:endPara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endParaRPr>
                      </a:p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CN" sz="1200" i="1" dirty="0">
                                      <a:solidFill>
                                        <a:srgbClr val="D91F1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i="1" dirty="0">
                                      <a:solidFill>
                                        <a:srgbClr val="D91F14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zh-CN" sz="1200" b="0" i="1" dirty="0" smtClean="0">
                                      <a:solidFill>
                                        <a:srgbClr val="D91F1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sz="1200" b="0" i="1" dirty="0" smtClean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=“</m:t>
                              </m:r>
                              <m:r>
                                <a:rPr kumimoji="1" lang="zh-CN" altLang="en-US" sz="1200" i="1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黄</m:t>
                              </m:r>
                              <m:r>
                                <a:rPr kumimoji="1" lang="en-US" altLang="zh-CN" sz="1200" b="0" i="1" dirty="0" smtClean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”</m:t>
                              </m:r>
                              <m:r>
                                <a:rPr kumimoji="1" lang="en-US" altLang="zh-CN" sz="1200" i="1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?</m:t>
                              </m:r>
                            </m:oMath>
                          </m:oMathPara>
                        </a14:m>
                        <a:endParaRPr kumimoji="1" lang="zh-CN" altLang="en-US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93" name="圆角矩形 92">
                        <a:extLst>
                          <a:ext uri="{FF2B5EF4-FFF2-40B4-BE49-F238E27FC236}">
                            <a16:creationId xmlns:a16="http://schemas.microsoft.com/office/drawing/2014/main" id="{F96B7E9A-9CDF-D44A-B000-A5F1EE68622E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849129" y="4314718"/>
                        <a:ext cx="1805607" cy="956844"/>
                      </a:xfrm>
                      <a:prstGeom prst="roundRect">
                        <a:avLst/>
                      </a:prstGeom>
                      <a:blipFill>
                        <a:blip r:embed="rId11"/>
                        <a:stretch>
                          <a:fillRect/>
                        </a:stretch>
                      </a:blipFill>
                      <a:ln>
                        <a:solidFill>
                          <a:srgbClr val="E73A1C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7" name="圆角矩形 96">
                        <a:extLst>
                          <a:ext uri="{FF2B5EF4-FFF2-40B4-BE49-F238E27FC236}">
                            <a16:creationId xmlns:a16="http://schemas.microsoft.com/office/drawing/2014/main" id="{82190DE6-02F9-1141-A8E2-CEA7841512D6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9515825" y="4314717"/>
                        <a:ext cx="1915294" cy="956843"/>
                      </a:xfrm>
                      <a:prstGeom prst="round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rgbClr val="E73A1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1" lang="en-US" altLang="zh-CN" sz="1200" dirty="0" smtClean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Gini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 smtClean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=0.444</m:t>
                              </m:r>
                            </m:oMath>
                          </m:oMathPara>
                        </a14:m>
                        <a:endPara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endParaRPr>
                      </a:p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1" lang="en-US" altLang="zh-CN" sz="1200" dirty="0" err="1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Sample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 err="1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 err="1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b="0" i="0" dirty="0" smtClean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oMath>
                          </m:oMathPara>
                        </a14:m>
                        <a:endPara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endParaRPr>
                      </a:p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se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kumimoji="1" lang="zh-CN" altLang="en-US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 err="1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ve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kumimoji="1" lang="zh-CN" altLang="en-US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vi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]=</m:t>
                              </m:r>
                              <m:r>
                                <m:rPr>
                                  <m:nor/>
                                </m:rPr>
                                <a:rPr kumimoji="1" lang="zh-CN" altLang="en-US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b="0" i="0" dirty="0" smtClean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b="0" i="0" dirty="0" smtClean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b="0" i="0" dirty="0" smtClean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]</m:t>
                              </m:r>
                            </m:oMath>
                          </m:oMathPara>
                        </a14:m>
                        <a:endPara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endParaRPr>
                      </a:p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Class</m:t>
                              </m:r>
                              <m:r>
                                <m:rPr>
                                  <m:nor/>
                                </m:rPr>
                                <a:rPr kumimoji="1" lang="zh-CN" altLang="en-US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nor/>
                                </m:rPr>
                                <a:rPr kumimoji="1" lang="zh-CN" altLang="en-US" sz="1200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b="0" i="0" dirty="0" smtClean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vi</m:t>
                              </m:r>
                            </m:oMath>
                          </m:oMathPara>
                        </a14:m>
                        <a:endPara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endParaRPr>
                      </a:p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CN" sz="1200" i="1" dirty="0">
                                      <a:solidFill>
                                        <a:srgbClr val="D91F1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i="1" dirty="0">
                                      <a:solidFill>
                                        <a:srgbClr val="D91F14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zh-CN" sz="1200" i="1" dirty="0">
                                      <a:solidFill>
                                        <a:srgbClr val="D91F14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sz="1200" i="1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=“</m:t>
                              </m:r>
                              <m:r>
                                <a:rPr kumimoji="1" lang="zh-CN" altLang="en-US" sz="1200" i="1" dirty="0" smtClean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紫</m:t>
                              </m:r>
                              <m:r>
                                <a:rPr kumimoji="1" lang="en-US" altLang="zh-CN" sz="1200" i="1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”?</m:t>
                              </m:r>
                            </m:oMath>
                          </m:oMathPara>
                        </a14:m>
                        <a:endParaRPr kumimoji="1" lang="zh-CN" altLang="en-US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97" name="圆角矩形 96">
                        <a:extLst>
                          <a:ext uri="{FF2B5EF4-FFF2-40B4-BE49-F238E27FC236}">
                            <a16:creationId xmlns:a16="http://schemas.microsoft.com/office/drawing/2014/main" id="{82190DE6-02F9-1141-A8E2-CEA7841512D6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515825" y="4314717"/>
                        <a:ext cx="1915294" cy="956843"/>
                      </a:xfrm>
                      <a:prstGeom prst="roundRect">
                        <a:avLst/>
                      </a:prstGeom>
                      <a:blipFill>
                        <a:blip r:embed="rId12"/>
                        <a:stretch>
                          <a:fillRect/>
                        </a:stretch>
                      </a:blipFill>
                      <a:ln>
                        <a:solidFill>
                          <a:srgbClr val="E73A1C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cxnSp>
                <p:nvCxnSpPr>
                  <p:cNvPr id="98" name="肘形连接符 97">
                    <a:extLst>
                      <a:ext uri="{FF2B5EF4-FFF2-40B4-BE49-F238E27FC236}">
                        <a16:creationId xmlns:a16="http://schemas.microsoft.com/office/drawing/2014/main" id="{B77DA15D-5AED-ED4D-9444-0AC3DF2857FA}"/>
                      </a:ext>
                    </a:extLst>
                  </p:cNvPr>
                  <p:cNvCxnSpPr>
                    <a:cxnSpLocks/>
                    <a:stCxn id="106" idx="2"/>
                    <a:endCxn id="93" idx="0"/>
                  </p:cNvCxnSpPr>
                  <p:nvPr/>
                </p:nvCxnSpPr>
                <p:spPr>
                  <a:xfrm rot="5400000">
                    <a:off x="8084398" y="3443429"/>
                    <a:ext cx="538824" cy="1203754"/>
                  </a:xfrm>
                  <a:prstGeom prst="bentConnector3">
                    <a:avLst/>
                  </a:prstGeom>
                  <a:ln w="19050">
                    <a:solidFill>
                      <a:srgbClr val="00B050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0" name="肘形连接符 99">
                    <a:extLst>
                      <a:ext uri="{FF2B5EF4-FFF2-40B4-BE49-F238E27FC236}">
                        <a16:creationId xmlns:a16="http://schemas.microsoft.com/office/drawing/2014/main" id="{290B282B-0D8C-004E-9CBF-6A30174AD708}"/>
                      </a:ext>
                    </a:extLst>
                  </p:cNvPr>
                  <p:cNvCxnSpPr>
                    <a:cxnSpLocks/>
                    <a:stCxn id="106" idx="2"/>
                    <a:endCxn id="97" idx="0"/>
                  </p:cNvCxnSpPr>
                  <p:nvPr/>
                </p:nvCxnSpPr>
                <p:spPr>
                  <a:xfrm rot="16200000" flipH="1">
                    <a:off x="9445168" y="3286412"/>
                    <a:ext cx="538823" cy="1517785"/>
                  </a:xfrm>
                  <a:prstGeom prst="bentConnector3">
                    <a:avLst>
                      <a:gd name="adj1" fmla="val 50000"/>
                    </a:avLst>
                  </a:prstGeom>
                  <a:ln w="19050">
                    <a:solidFill>
                      <a:srgbClr val="E73A1C"/>
                    </a:solidFill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1" name="文本框 100">
                    <a:extLst>
                      <a:ext uri="{FF2B5EF4-FFF2-40B4-BE49-F238E27FC236}">
                        <a16:creationId xmlns:a16="http://schemas.microsoft.com/office/drawing/2014/main" id="{FD1CDDF7-0736-F845-9CAF-AB6708198755}"/>
                      </a:ext>
                    </a:extLst>
                  </p:cNvPr>
                  <p:cNvSpPr txBox="1"/>
                  <p:nvPr/>
                </p:nvSpPr>
                <p:spPr>
                  <a:xfrm>
                    <a:off x="7662226" y="3777036"/>
                    <a:ext cx="31451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 sz="1400" dirty="0">
                        <a:solidFill>
                          <a:srgbClr val="0070C0"/>
                        </a:solidFill>
                      </a:rPr>
                      <a:t>Y</a:t>
                    </a:r>
                    <a:endParaRPr kumimoji="1" lang="zh-CN" altLang="en-US" sz="1400" dirty="0">
                      <a:solidFill>
                        <a:srgbClr val="0070C0"/>
                      </a:solidFill>
                    </a:endParaRPr>
                  </a:p>
                </p:txBody>
              </p:sp>
              <p:sp>
                <p:nvSpPr>
                  <p:cNvPr id="102" name="文本框 101">
                    <a:extLst>
                      <a:ext uri="{FF2B5EF4-FFF2-40B4-BE49-F238E27FC236}">
                        <a16:creationId xmlns:a16="http://schemas.microsoft.com/office/drawing/2014/main" id="{14C9E301-4DC7-6D4F-8986-E608350C23DF}"/>
                      </a:ext>
                    </a:extLst>
                  </p:cNvPr>
                  <p:cNvSpPr txBox="1"/>
                  <p:nvPr/>
                </p:nvSpPr>
                <p:spPr>
                  <a:xfrm>
                    <a:off x="10274810" y="3794184"/>
                    <a:ext cx="314510" cy="307777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kumimoji="1" lang="en-US" altLang="zh-CN" sz="1400" dirty="0">
                        <a:solidFill>
                          <a:srgbClr val="D91F14"/>
                        </a:solidFill>
                      </a:rPr>
                      <a:t>N</a:t>
                    </a:r>
                    <a:endParaRPr kumimoji="1" lang="zh-CN" altLang="en-US" sz="1400" dirty="0">
                      <a:solidFill>
                        <a:srgbClr val="D91F14"/>
                      </a:solidFill>
                    </a:endParaRPr>
                  </a:p>
                </p:txBody>
              </p:sp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3" name="文本框 102">
                        <a:extLst>
                          <a:ext uri="{FF2B5EF4-FFF2-40B4-BE49-F238E27FC236}">
                            <a16:creationId xmlns:a16="http://schemas.microsoft.com/office/drawing/2014/main" id="{B0ACB933-8D49-8B4D-BBBA-BA2F74703538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843546" y="4314718"/>
                        <a:ext cx="456985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CN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zh-CN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kumimoji="1" lang="zh-CN" alt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103" name="文本框 102">
                        <a:extLst>
                          <a:ext uri="{FF2B5EF4-FFF2-40B4-BE49-F238E27FC236}">
                            <a16:creationId xmlns:a16="http://schemas.microsoft.com/office/drawing/2014/main" id="{B0ACB933-8D49-8B4D-BBBA-BA2F74703538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843546" y="4314718"/>
                        <a:ext cx="456985" cy="338554"/>
                      </a:xfrm>
                      <a:prstGeom prst="rect">
                        <a:avLst/>
                      </a:prstGeom>
                      <a:blipFill>
                        <a:blip r:embed="rId13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4" name="文本框 103">
                        <a:extLst>
                          <a:ext uri="{FF2B5EF4-FFF2-40B4-BE49-F238E27FC236}">
                            <a16:creationId xmlns:a16="http://schemas.microsoft.com/office/drawing/2014/main" id="{F9072208-658A-3342-830C-123E0807E12D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9505617" y="4314716"/>
                        <a:ext cx="461728" cy="338554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non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CN" sz="1600" b="0" i="1" smtClean="0">
                                      <a:solidFill>
                                        <a:srgbClr val="D91F1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b="0" i="1" smtClean="0">
                                      <a:solidFill>
                                        <a:srgbClr val="D91F14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zh-CN" sz="1600" b="0" i="1" smtClean="0">
                                      <a:solidFill>
                                        <a:srgbClr val="D91F14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kumimoji="1" lang="zh-CN" alt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104" name="文本框 103">
                        <a:extLst>
                          <a:ext uri="{FF2B5EF4-FFF2-40B4-BE49-F238E27FC236}">
                            <a16:creationId xmlns:a16="http://schemas.microsoft.com/office/drawing/2014/main" id="{F9072208-658A-3342-830C-123E0807E12D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9505617" y="4314716"/>
                        <a:ext cx="461728" cy="338554"/>
                      </a:xfrm>
                      <a:prstGeom prst="rect">
                        <a:avLst/>
                      </a:prstGeom>
                      <a:blipFill>
                        <a:blip r:embed="rId14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p:grpSp>
                <p:nvGrpSpPr>
                  <p:cNvPr id="105" name="组合 104">
                    <a:extLst>
                      <a:ext uri="{FF2B5EF4-FFF2-40B4-BE49-F238E27FC236}">
                        <a16:creationId xmlns:a16="http://schemas.microsoft.com/office/drawing/2014/main" id="{6D0BE6AC-A92E-A04E-B090-E6EE80F6FDB3}"/>
                      </a:ext>
                    </a:extLst>
                  </p:cNvPr>
                  <p:cNvGrpSpPr/>
                  <p:nvPr/>
                </p:nvGrpSpPr>
                <p:grpSpPr>
                  <a:xfrm>
                    <a:off x="8052808" y="2819050"/>
                    <a:ext cx="1805682" cy="956844"/>
                    <a:chOff x="2171150" y="1433768"/>
                    <a:chExt cx="1805682" cy="956844"/>
                  </a:xfrm>
                </p:grpSpPr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06" name="圆角矩形 10">
                          <a:extLst>
                            <a:ext uri="{FF2B5EF4-FFF2-40B4-BE49-F238E27FC236}">
                              <a16:creationId xmlns:a16="http://schemas.microsoft.com/office/drawing/2014/main" id="{ED724583-5396-FF4A-8D95-93B6C465A11B}"/>
                            </a:ext>
                          </a:extLst>
                        </p:cNvPr>
                        <p:cNvSpPr/>
                        <p:nvPr/>
                      </p:nvSpPr>
                      <p:spPr>
                        <a:xfrm>
                          <a:off x="2171225" y="1433768"/>
                          <a:ext cx="1805607" cy="956844"/>
                        </a:xfrm>
                        <a:prstGeom prst="roundRect">
                          <a:avLst/>
                        </a:prstGeom>
                        <a:solidFill>
                          <a:schemeClr val="accent4">
                            <a:lumMod val="20000"/>
                            <a:lumOff val="80000"/>
                          </a:schemeClr>
                        </a:solidFill>
                        <a:ln>
                          <a:solidFill>
                            <a:srgbClr val="E73A1C"/>
                          </a:solidFill>
                        </a:ln>
                      </p:spPr>
                      <p:style>
                        <a:lnRef idx="1">
                          <a:schemeClr val="accent1"/>
                        </a:lnRef>
                        <a:fillRef idx="3">
                          <a:schemeClr val="accent1"/>
                        </a:fillRef>
                        <a:effectRef idx="2">
                          <a:schemeClr val="accent1"/>
                        </a:effectRef>
                        <a:fontRef idx="minor">
                          <a:schemeClr val="lt1"/>
                        </a:fontRef>
                      </p:style>
                      <p:txBody>
                        <a:bodyPr rtlCol="0" anchor="ctr"/>
                        <a:lstStyle/>
                        <a:p>
                          <a:pPr algn="ctr"/>
                          <a: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a:t>Gini=0.66</a:t>
                          </a:r>
                        </a:p>
                        <a:p>
                          <a:pPr algn="ctr"/>
                          <a:r>
                            <a:rPr kumimoji="1" lang="en-US" altLang="zh-CN" sz="1200" dirty="0" err="1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a:t>Sample_n</a:t>
                          </a:r>
                          <a: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a:t>=10</a:t>
                          </a:r>
                        </a:p>
                        <a:p>
                          <a:pPr algn="ctr"/>
                          <a: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a:t>n[se,</a:t>
                          </a:r>
                          <a: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  <a:r>
                            <a:rPr kumimoji="1" lang="en-US" altLang="zh-CN" sz="1200" dirty="0" err="1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a:t>ve</a:t>
                          </a:r>
                          <a: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a:t>,</a:t>
                          </a:r>
                          <a: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  <a: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a:t>vi]=</a:t>
                          </a:r>
                          <a: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  <a: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a:t>[3,3,4]</a:t>
                          </a:r>
                        </a:p>
                        <a:p>
                          <a:pPr algn="ctr"/>
                          <a: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a:t>Class</a:t>
                          </a:r>
                          <a: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  <a: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a:t>=</a:t>
                          </a:r>
                          <a: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a:t> </a:t>
                          </a:r>
                          <a: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a:t>vi</a:t>
                          </a:r>
                        </a:p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zh-CN" sz="1200" i="1" dirty="0">
                                        <a:solidFill>
                                          <a:srgbClr val="D91F14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200" i="1" dirty="0">
                                        <a:solidFill>
                                          <a:srgbClr val="D91F1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𝑓</m:t>
                                    </m:r>
                                  </m:e>
                                  <m:sub>
                                    <m:r>
                                      <a:rPr kumimoji="1" lang="en-US" altLang="zh-CN" sz="1200" i="1" dirty="0">
                                        <a:solidFill>
                                          <a:srgbClr val="D91F14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  <m:r>
                                  <a:rPr kumimoji="1" lang="en-US" altLang="zh-CN" sz="1200" i="1" dirty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  <m:t>≤3.0?</m:t>
                                </m:r>
                              </m:oMath>
                            </m:oMathPara>
                          </a14:m>
                          <a:endParaRPr kumimoji="1" lang="zh-CN" altLang="en-US" sz="1200" i="1" dirty="0">
                            <a:solidFill>
                              <a:srgbClr val="D91F14"/>
                            </a:solidFill>
                            <a:latin typeface="Cambria Math" panose="02040503050406030204" pitchFamily="18" charset="0"/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106" name="圆角矩形 10">
                          <a:extLst>
                            <a:ext uri="{FF2B5EF4-FFF2-40B4-BE49-F238E27FC236}">
                              <a16:creationId xmlns:a16="http://schemas.microsoft.com/office/drawing/2014/main" id="{ED724583-5396-FF4A-8D95-93B6C465A11B}"/>
                            </a:ext>
                          </a:extLst>
                        </p:cNvPr>
                        <p:cNvSpPr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171225" y="1433768"/>
                          <a:ext cx="1805607" cy="956844"/>
                        </a:xfrm>
                        <a:prstGeom prst="roundRect">
                          <a:avLst/>
                        </a:prstGeom>
                        <a:blipFill>
                          <a:blip r:embed="rId15"/>
                          <a:stretch>
                            <a:fillRect/>
                          </a:stretch>
                        </a:blipFill>
                        <a:ln>
                          <a:solidFill>
                            <a:srgbClr val="E73A1C"/>
                          </a:solidFill>
                        </a:ln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  <mc:AlternateContent xmlns:mc="http://schemas.openxmlformats.org/markup-compatibility/2006" xmlns:a14="http://schemas.microsoft.com/office/drawing/2010/main">
                  <mc:Choice Requires="a14">
                    <p:sp>
                      <p:nvSpPr>
                        <p:cNvPr id="107" name="文本框 106">
                          <a:extLst>
                            <a:ext uri="{FF2B5EF4-FFF2-40B4-BE49-F238E27FC236}">
                              <a16:creationId xmlns:a16="http://schemas.microsoft.com/office/drawing/2014/main" id="{F9244BB3-AE56-1C4F-8CDE-1A60EBD3C2D3}"/>
                            </a:ext>
                          </a:extLst>
                        </p:cNvPr>
                        <p:cNvSpPr txBox="1"/>
                        <p:nvPr/>
                      </p:nvSpPr>
                      <p:spPr>
                        <a:xfrm>
                          <a:off x="2171150" y="1442215"/>
                          <a:ext cx="395861" cy="337062"/>
                        </a:xfrm>
                        <a:prstGeom prst="rect">
                          <a:avLst/>
                        </a:prstGeom>
                        <a:noFill/>
                      </p:spPr>
                      <p:txBody>
                        <a:bodyPr wrap="square" rtlCol="0">
                          <a:spAutoFit/>
                        </a:bodyPr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kumimoji="1" lang="en-US" altLang="zh-CN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kumimoji="1" lang="en-US" altLang="zh-CN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kumimoji="1" lang="en-US" altLang="zh-CN" sz="1600" b="0" i="1" smtClean="0">
                                        <a:solidFill>
                                          <a:srgbClr val="C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zh-CN" altLang="en-US" sz="1600" dirty="0">
                            <a:solidFill>
                              <a:srgbClr val="C00000"/>
                            </a:solidFill>
                          </a:endParaRPr>
                        </a:p>
                      </p:txBody>
                    </p:sp>
                  </mc:Choice>
                  <mc:Fallback xmlns="">
                    <p:sp>
                      <p:nvSpPr>
                        <p:cNvPr id="30" name="文本框 29">
                          <a:extLst>
                            <a:ext uri="{FF2B5EF4-FFF2-40B4-BE49-F238E27FC236}">
                              <a16:creationId xmlns:a16="http://schemas.microsoft.com/office/drawing/2014/main" id="{A47B5C4D-60BA-464F-A5D3-7115BA4816A5}"/>
                            </a:ext>
                          </a:extLst>
                        </p:cNvPr>
                        <p:cNvSpPr txBox="1">
                          <a:spLocks noRot="1" noChangeAspect="1" noMove="1" noResize="1" noEditPoints="1" noAdjustHandles="1" noChangeArrowheads="1" noChangeShapeType="1" noTextEdit="1"/>
                        </p:cNvSpPr>
                        <p:nvPr/>
                      </p:nvSpPr>
                      <p:spPr>
                        <a:xfrm>
                          <a:off x="2171150" y="1442215"/>
                          <a:ext cx="395861" cy="337062"/>
                        </a:xfrm>
                        <a:prstGeom prst="rect">
                          <a:avLst/>
                        </a:prstGeom>
                        <a:blipFill>
                          <a:blip r:embed="rId16"/>
                          <a:stretch>
                            <a:fillRect/>
                          </a:stretch>
                        </a:blipFill>
                      </p:spPr>
                      <p:txBody>
                        <a:bodyPr/>
                        <a:lstStyle/>
                        <a:p>
                          <a:r>
                            <a:rPr lang="zh-CN" altLang="en-US">
                              <a:noFill/>
                            </a:rPr>
                            <a:t> </a:t>
                          </a:r>
                        </a:p>
                      </p:txBody>
                    </p:sp>
                  </mc:Fallback>
                </mc:AlternateContent>
              </p:grpSp>
            </p:grpSp>
            <p:grpSp>
              <p:nvGrpSpPr>
                <p:cNvPr id="67" name="组合 66">
                  <a:extLst>
                    <a:ext uri="{FF2B5EF4-FFF2-40B4-BE49-F238E27FC236}">
                      <a16:creationId xmlns:a16="http://schemas.microsoft.com/office/drawing/2014/main" id="{2D795B93-CB29-804B-917C-0AF5F6045D09}"/>
                    </a:ext>
                  </a:extLst>
                </p:cNvPr>
                <p:cNvGrpSpPr/>
                <p:nvPr/>
              </p:nvGrpSpPr>
              <p:grpSpPr>
                <a:xfrm>
                  <a:off x="5058299" y="4952420"/>
                  <a:ext cx="1731968" cy="750324"/>
                  <a:chOff x="611476" y="2634722"/>
                  <a:chExt cx="1885539" cy="750324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5" name="圆角矩形 19">
                        <a:extLst>
                          <a:ext uri="{FF2B5EF4-FFF2-40B4-BE49-F238E27FC236}">
                            <a16:creationId xmlns:a16="http://schemas.microsoft.com/office/drawing/2014/main" id="{9EC36EB0-5D21-F044-A341-76E44B55A2AA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633047" y="2634723"/>
                        <a:ext cx="1863968" cy="750323"/>
                      </a:xfrm>
                      <a:prstGeom prst="roundRect">
                        <a:avLst/>
                      </a:prstGeom>
                      <a:solidFill>
                        <a:srgbClr val="FFFEA1"/>
                      </a:solidFill>
                      <a:ln>
                        <a:solidFill>
                          <a:srgbClr val="00B05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1" lang="en-US" altLang="zh-CN" sz="120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Gini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m:oMathPara>
                        </a14:m>
                        <a:endParaRPr kumimoji="1" lang="en-US" altLang="zh-CN" sz="12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endParaRPr>
                      </a:p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1" lang="en-US" altLang="zh-CN" sz="1200" dirty="0" err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Sample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 err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 err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b="0" i="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oMath>
                          </m:oMathPara>
                        </a14:m>
                        <a:endParaRPr kumimoji="1" lang="en-US" altLang="zh-CN" sz="12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endParaRPr>
                      </a:p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1" lang="en-US" altLang="zh-CN" sz="120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se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kumimoji="1" lang="zh-CN" altLang="en-US" sz="120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ve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kumimoji="1" lang="zh-CN" altLang="en-US" sz="120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vi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]=[0,1,0]</m:t>
                              </m:r>
                            </m:oMath>
                          </m:oMathPara>
                        </a14:m>
                        <a:endParaRPr kumimoji="1" lang="en-US" altLang="zh-CN" sz="12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endParaRPr>
                      </a:p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Class</m:t>
                              </m:r>
                              <m:r>
                                <m:rPr>
                                  <m:nor/>
                                </m:rPr>
                                <a:rPr kumimoji="1" lang="zh-CN" altLang="en-US" sz="12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nor/>
                                </m:rPr>
                                <a:rPr kumimoji="1" lang="zh-CN" altLang="en-US" sz="12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sz="1200" i="1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v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b="0" i="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oMath>
                          </m:oMathPara>
                        </a14:m>
                        <a:endParaRPr kumimoji="1" lang="en-US" altLang="zh-CN" sz="12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5" name="圆角矩形 19">
                        <a:extLst>
                          <a:ext uri="{FF2B5EF4-FFF2-40B4-BE49-F238E27FC236}">
                            <a16:creationId xmlns:a16="http://schemas.microsoft.com/office/drawing/2014/main" id="{9EC36EB0-5D21-F044-A341-76E44B55A2AA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33047" y="2634723"/>
                        <a:ext cx="1863968" cy="750323"/>
                      </a:xfrm>
                      <a:prstGeom prst="roundRect">
                        <a:avLst/>
                      </a:prstGeom>
                      <a:blipFill>
                        <a:blip r:embed="rId17"/>
                        <a:stretch>
                          <a:fillRect/>
                        </a:stretch>
                      </a:blipFill>
                      <a:ln>
                        <a:solidFill>
                          <a:srgbClr val="00B05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92" name="文本框 91">
                        <a:extLst>
                          <a:ext uri="{FF2B5EF4-FFF2-40B4-BE49-F238E27FC236}">
                            <a16:creationId xmlns:a16="http://schemas.microsoft.com/office/drawing/2014/main" id="{26B2FB29-3805-B647-9BEA-098EEB6D855E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611476" y="2634722"/>
                        <a:ext cx="392050" cy="33706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CN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zh-CN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kumimoji="1" lang="zh-CN" alt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92" name="文本框 91">
                        <a:extLst>
                          <a:ext uri="{FF2B5EF4-FFF2-40B4-BE49-F238E27FC236}">
                            <a16:creationId xmlns:a16="http://schemas.microsoft.com/office/drawing/2014/main" id="{26B2FB29-3805-B647-9BEA-098EEB6D855E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611476" y="2634722"/>
                        <a:ext cx="392050" cy="337062"/>
                      </a:xfrm>
                      <a:prstGeom prst="rect">
                        <a:avLst/>
                      </a:prstGeom>
                      <a:blipFill>
                        <a:blip r:embed="rId18"/>
                        <a:stretch>
                          <a:fillRect r="-2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69" name="肘形连接符 68">
                  <a:extLst>
                    <a:ext uri="{FF2B5EF4-FFF2-40B4-BE49-F238E27FC236}">
                      <a16:creationId xmlns:a16="http://schemas.microsoft.com/office/drawing/2014/main" id="{FBB96304-BB9C-2443-B4D3-6C83205BEB83}"/>
                    </a:ext>
                  </a:extLst>
                </p:cNvPr>
                <p:cNvCxnSpPr>
                  <a:cxnSpLocks/>
                  <a:stCxn id="93" idx="2"/>
                  <a:endCxn id="85" idx="0"/>
                </p:cNvCxnSpPr>
                <p:nvPr/>
              </p:nvCxnSpPr>
              <p:spPr>
                <a:xfrm rot="5400000">
                  <a:off x="6230353" y="4023507"/>
                  <a:ext cx="632751" cy="1225076"/>
                </a:xfrm>
                <a:prstGeom prst="bentConnector3">
                  <a:avLst>
                    <a:gd name="adj1" fmla="val 50000"/>
                  </a:avLst>
                </a:prstGeom>
                <a:ln w="1905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70" name="组合 69">
                  <a:extLst>
                    <a:ext uri="{FF2B5EF4-FFF2-40B4-BE49-F238E27FC236}">
                      <a16:creationId xmlns:a16="http://schemas.microsoft.com/office/drawing/2014/main" id="{8ECDFA8D-A0A9-C845-8A93-4C5101F0BE0D}"/>
                    </a:ext>
                  </a:extLst>
                </p:cNvPr>
                <p:cNvGrpSpPr/>
                <p:nvPr/>
              </p:nvGrpSpPr>
              <p:grpSpPr>
                <a:xfrm>
                  <a:off x="6871552" y="4954681"/>
                  <a:ext cx="1712154" cy="750324"/>
                  <a:chOff x="263496" y="2636983"/>
                  <a:chExt cx="1863968" cy="750324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2" name="圆角矩形 19">
                        <a:extLst>
                          <a:ext uri="{FF2B5EF4-FFF2-40B4-BE49-F238E27FC236}">
                            <a16:creationId xmlns:a16="http://schemas.microsoft.com/office/drawing/2014/main" id="{B3A2D23A-8212-774E-A7C8-D75E40514B50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63496" y="2636984"/>
                        <a:ext cx="1863968" cy="750323"/>
                      </a:xfrm>
                      <a:prstGeom prst="roundRect">
                        <a:avLst/>
                      </a:prstGeom>
                      <a:solidFill>
                        <a:srgbClr val="FFFEA1"/>
                      </a:solidFill>
                      <a:ln>
                        <a:solidFill>
                          <a:srgbClr val="00B05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1" lang="en-US" altLang="zh-CN" sz="120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Gini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=0</m:t>
                              </m:r>
                            </m:oMath>
                          </m:oMathPara>
                        </a14:m>
                        <a:endParaRPr kumimoji="1" lang="en-US" altLang="zh-CN" sz="12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endParaRPr>
                      </a:p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1" lang="en-US" altLang="zh-CN" sz="1200" dirty="0" err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Sample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 err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_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 err="1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b="0" i="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oMath>
                          </m:oMathPara>
                        </a14:m>
                        <a:endParaRPr kumimoji="1" lang="en-US" altLang="zh-CN" sz="12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endParaRPr>
                      </a:p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1" lang="en-US" altLang="zh-CN" sz="120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n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[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se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kumimoji="1" lang="zh-CN" altLang="en-US" sz="120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ve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m:rPr>
                                  <m:nor/>
                                </m:rPr>
                                <a:rPr kumimoji="1" lang="zh-CN" altLang="en-US" sz="120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vi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]=[3,0,0]</m:t>
                              </m:r>
                            </m:oMath>
                          </m:oMathPara>
                        </a14:m>
                        <a:endParaRPr kumimoji="1" lang="en-US" altLang="zh-CN" sz="12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endParaRPr>
                      </a:p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Class</m:t>
                              </m:r>
                              <m:r>
                                <m:rPr>
                                  <m:nor/>
                                </m:rPr>
                                <a:rPr kumimoji="1" lang="zh-CN" altLang="en-US" sz="12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m:rPr>
                                  <m:nor/>
                                </m:rPr>
                                <a:rPr kumimoji="1" lang="zh-CN" altLang="en-US" sz="1200" dirty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sz="1200" b="0" i="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s</m:t>
                              </m:r>
                              <m:r>
                                <m:rPr>
                                  <m:nor/>
                                </m:rPr>
                                <a:rPr kumimoji="1" lang="en-US" altLang="zh-CN" sz="1200" b="0" dirty="0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e</m:t>
                              </m:r>
                            </m:oMath>
                          </m:oMathPara>
                        </a14:m>
                        <a:endParaRPr kumimoji="1" lang="en-US" altLang="zh-CN" sz="1200" dirty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82" name="圆角矩形 19">
                        <a:extLst>
                          <a:ext uri="{FF2B5EF4-FFF2-40B4-BE49-F238E27FC236}">
                            <a16:creationId xmlns:a16="http://schemas.microsoft.com/office/drawing/2014/main" id="{B3A2D23A-8212-774E-A7C8-D75E40514B50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63496" y="2636984"/>
                        <a:ext cx="1863968" cy="750323"/>
                      </a:xfrm>
                      <a:prstGeom prst="roundRect">
                        <a:avLst/>
                      </a:prstGeom>
                      <a:blipFill>
                        <a:blip r:embed="rId19"/>
                        <a:stretch>
                          <a:fillRect/>
                        </a:stretch>
                      </a:blipFill>
                      <a:ln>
                        <a:solidFill>
                          <a:srgbClr val="00B050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83" name="文本框 82">
                        <a:extLst>
                          <a:ext uri="{FF2B5EF4-FFF2-40B4-BE49-F238E27FC236}">
                            <a16:creationId xmlns:a16="http://schemas.microsoft.com/office/drawing/2014/main" id="{EDB29126-146E-CC40-927F-135A787BC82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66666" y="2636983"/>
                        <a:ext cx="392050" cy="33706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CN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zh-CN" sz="1600" b="0" i="1" smtClean="0">
                                      <a:solidFill>
                                        <a:srgbClr val="0070C0"/>
                                      </a:solidFill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kumimoji="1" lang="zh-CN" altLang="en-US" sz="1600" dirty="0"/>
                      </a:p>
                    </p:txBody>
                  </p:sp>
                </mc:Choice>
                <mc:Fallback xmlns="">
                  <p:sp>
                    <p:nvSpPr>
                      <p:cNvPr id="83" name="文本框 82">
                        <a:extLst>
                          <a:ext uri="{FF2B5EF4-FFF2-40B4-BE49-F238E27FC236}">
                            <a16:creationId xmlns:a16="http://schemas.microsoft.com/office/drawing/2014/main" id="{EDB29126-146E-CC40-927F-135A787BC82A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66666" y="2636983"/>
                        <a:ext cx="392050" cy="337062"/>
                      </a:xfrm>
                      <a:prstGeom prst="rect">
                        <a:avLst/>
                      </a:prstGeom>
                      <a:blipFill>
                        <a:blip r:embed="rId20"/>
                        <a:stretch>
                          <a:fillRect r="-20000"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  <p:cxnSp>
              <p:nvCxnSpPr>
                <p:cNvPr id="71" name="肘形连接符 70">
                  <a:extLst>
                    <a:ext uri="{FF2B5EF4-FFF2-40B4-BE49-F238E27FC236}">
                      <a16:creationId xmlns:a16="http://schemas.microsoft.com/office/drawing/2014/main" id="{5F952DB4-2B88-3249-A910-079ADD7290A1}"/>
                    </a:ext>
                  </a:extLst>
                </p:cNvPr>
                <p:cNvCxnSpPr>
                  <a:cxnSpLocks/>
                  <a:stCxn id="93" idx="2"/>
                  <a:endCxn id="82" idx="0"/>
                </p:cNvCxnSpPr>
                <p:nvPr/>
              </p:nvCxnSpPr>
              <p:spPr>
                <a:xfrm rot="16200000" flipH="1">
                  <a:off x="7125941" y="4352994"/>
                  <a:ext cx="635012" cy="568363"/>
                </a:xfrm>
                <a:prstGeom prst="bentConnector3">
                  <a:avLst>
                    <a:gd name="adj1" fmla="val 50000"/>
                  </a:avLst>
                </a:prstGeom>
                <a:ln w="19050">
                  <a:solidFill>
                    <a:srgbClr val="E73A1C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0" name="文本框 79">
                  <a:extLst>
                    <a:ext uri="{FF2B5EF4-FFF2-40B4-BE49-F238E27FC236}">
                      <a16:creationId xmlns:a16="http://schemas.microsoft.com/office/drawing/2014/main" id="{F37C31CE-0645-804F-92CF-E3AD059BCD40}"/>
                    </a:ext>
                  </a:extLst>
                </p:cNvPr>
                <p:cNvSpPr txBox="1"/>
                <p:nvPr/>
              </p:nvSpPr>
              <p:spPr>
                <a:xfrm>
                  <a:off x="5867292" y="4342146"/>
                  <a:ext cx="31451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400" dirty="0">
                      <a:solidFill>
                        <a:srgbClr val="0070C0"/>
                      </a:solidFill>
                    </a:rPr>
                    <a:t>Y</a:t>
                  </a:r>
                  <a:endParaRPr kumimoji="1" lang="zh-CN" altLang="en-US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81" name="文本框 80">
                  <a:extLst>
                    <a:ext uri="{FF2B5EF4-FFF2-40B4-BE49-F238E27FC236}">
                      <a16:creationId xmlns:a16="http://schemas.microsoft.com/office/drawing/2014/main" id="{D3D4E037-F6AC-D34F-8D06-44462DA53398}"/>
                    </a:ext>
                  </a:extLst>
                </p:cNvPr>
                <p:cNvSpPr txBox="1"/>
                <p:nvPr/>
              </p:nvSpPr>
              <p:spPr>
                <a:xfrm>
                  <a:off x="7780832" y="4342146"/>
                  <a:ext cx="31451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400" dirty="0">
                      <a:solidFill>
                        <a:srgbClr val="D91F14"/>
                      </a:solidFill>
                    </a:rPr>
                    <a:t>N</a:t>
                  </a:r>
                  <a:endParaRPr kumimoji="1" lang="zh-CN" altLang="en-US" sz="1400" dirty="0">
                    <a:solidFill>
                      <a:srgbClr val="D91F14"/>
                    </a:solidFill>
                  </a:endParaRPr>
                </a:p>
              </p:txBody>
            </p:sp>
          </p:grp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64" name="文本框 63">
                    <a:extLst>
                      <a:ext uri="{FF2B5EF4-FFF2-40B4-BE49-F238E27FC236}">
                        <a16:creationId xmlns:a16="http://schemas.microsoft.com/office/drawing/2014/main" id="{02FB95E9-C494-AF48-B043-74FE28647EF9}"/>
                      </a:ext>
                    </a:extLst>
                  </p:cNvPr>
                  <p:cNvSpPr txBox="1"/>
                  <p:nvPr/>
                </p:nvSpPr>
                <p:spPr>
                  <a:xfrm>
                    <a:off x="8383141" y="3720541"/>
                    <a:ext cx="360119" cy="3370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dirty="0"/>
                  </a:p>
                </p:txBody>
              </p:sp>
            </mc:Choice>
            <mc:Fallback xmlns="">
              <p:sp>
                <p:nvSpPr>
                  <p:cNvPr id="64" name="文本框 63">
                    <a:extLst>
                      <a:ext uri="{FF2B5EF4-FFF2-40B4-BE49-F238E27FC236}">
                        <a16:creationId xmlns:a16="http://schemas.microsoft.com/office/drawing/2014/main" id="{02FB95E9-C494-AF48-B043-74FE28647EF9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8383141" y="3720541"/>
                    <a:ext cx="360119" cy="337062"/>
                  </a:xfrm>
                  <a:prstGeom prst="rect">
                    <a:avLst/>
                  </a:prstGeom>
                  <a:blipFill>
                    <a:blip r:embed="rId21"/>
                    <a:stretch>
                      <a:fillRect r="-2413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圆角矩形 19">
                  <a:extLst>
                    <a:ext uri="{FF2B5EF4-FFF2-40B4-BE49-F238E27FC236}">
                      <a16:creationId xmlns:a16="http://schemas.microsoft.com/office/drawing/2014/main" id="{BA02EFCD-897C-1546-8BB8-51D8C4AE9509}"/>
                    </a:ext>
                  </a:extLst>
                </p:cNvPr>
                <p:cNvSpPr/>
                <p:nvPr/>
              </p:nvSpPr>
              <p:spPr>
                <a:xfrm>
                  <a:off x="8083693" y="5052720"/>
                  <a:ext cx="1879741" cy="745149"/>
                </a:xfrm>
                <a:prstGeom prst="roundRect">
                  <a:avLst/>
                </a:prstGeom>
                <a:solidFill>
                  <a:srgbClr val="FFFEA1"/>
                </a:solidFill>
                <a:ln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1" lang="en-US" altLang="zh-CN" sz="12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Gini</m:t>
                        </m:r>
                        <m:r>
                          <m:rPr>
                            <m:nor/>
                          </m:rPr>
                          <a:rPr kumimoji="1" lang="en-US" altLang="zh-CN" sz="12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kumimoji="1" lang="en-US" altLang="zh-CN" sz="1200" dirty="0">
                    <a:solidFill>
                      <a:srgbClr val="0070C0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1" lang="en-US" altLang="zh-CN" sz="1200" dirty="0" err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Sample</m:t>
                        </m:r>
                        <m:r>
                          <m:rPr>
                            <m:nor/>
                          </m:rPr>
                          <a:rPr kumimoji="1" lang="en-US" altLang="zh-CN" sz="1200" dirty="0" err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kumimoji="1" lang="en-US" altLang="zh-CN" sz="1200" dirty="0" err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kumimoji="1" lang="en-US" altLang="zh-CN" sz="12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oMath>
                    </m:oMathPara>
                  </a14:m>
                  <a:endParaRPr kumimoji="1" lang="en-US" altLang="zh-CN" sz="1200" dirty="0">
                    <a:solidFill>
                      <a:srgbClr val="0070C0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se</m:t>
                        </m:r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kumimoji="1" lang="zh-CN" altLang="en-US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ve</m:t>
                        </m:r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kumimoji="1" lang="zh-CN" altLang="en-US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vi</m:t>
                        </m:r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]=[0,2,0]</m:t>
                        </m:r>
                      </m:oMath>
                    </m:oMathPara>
                  </a14:m>
                  <a:endParaRPr kumimoji="1" lang="en-US" altLang="zh-CN" sz="1200" dirty="0">
                    <a:solidFill>
                      <a:srgbClr val="0070C0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Class</m:t>
                        </m:r>
                        <m:r>
                          <m:rPr>
                            <m:nor/>
                          </m:rPr>
                          <a:rPr kumimoji="1" lang="zh-CN" altLang="en-US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kumimoji="1" lang="zh-CN" altLang="en-US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sz="12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v</m:t>
                        </m:r>
                        <m:r>
                          <m:rPr>
                            <m:sty m:val="p"/>
                          </m:rPr>
                          <a:rPr kumimoji="1" lang="en-US" altLang="zh-CN" sz="1200" i="1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e</m:t>
                        </m:r>
                      </m:oMath>
                    </m:oMathPara>
                  </a14:m>
                  <a:endParaRPr kumimoji="1" lang="en-US" altLang="zh-CN" sz="1200" dirty="0">
                    <a:solidFill>
                      <a:srgbClr val="0070C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5" name="圆角矩形 19">
                  <a:extLst>
                    <a:ext uri="{FF2B5EF4-FFF2-40B4-BE49-F238E27FC236}">
                      <a16:creationId xmlns:a16="http://schemas.microsoft.com/office/drawing/2014/main" id="{BA02EFCD-897C-1546-8BB8-51D8C4AE950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83693" y="5052720"/>
                  <a:ext cx="1879741" cy="745149"/>
                </a:xfrm>
                <a:prstGeom prst="roundRect">
                  <a:avLst/>
                </a:prstGeom>
                <a:blipFill>
                  <a:blip r:embed="rId22"/>
                  <a:stretch>
                    <a:fillRect/>
                  </a:stretch>
                </a:blipFill>
                <a:ln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6" name="圆角矩形 19">
                  <a:extLst>
                    <a:ext uri="{FF2B5EF4-FFF2-40B4-BE49-F238E27FC236}">
                      <a16:creationId xmlns:a16="http://schemas.microsoft.com/office/drawing/2014/main" id="{E590667F-D31E-3046-B9F3-267E01139337}"/>
                    </a:ext>
                  </a:extLst>
                </p:cNvPr>
                <p:cNvSpPr/>
                <p:nvPr/>
              </p:nvSpPr>
              <p:spPr>
                <a:xfrm>
                  <a:off x="10097678" y="5052720"/>
                  <a:ext cx="1859307" cy="745149"/>
                </a:xfrm>
                <a:prstGeom prst="roundRect">
                  <a:avLst/>
                </a:prstGeom>
                <a:solidFill>
                  <a:srgbClr val="FFFEA1"/>
                </a:solidFill>
                <a:ln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1" lang="en-US" altLang="zh-CN" sz="12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Gini</m:t>
                        </m:r>
                        <m:r>
                          <m:rPr>
                            <m:nor/>
                          </m:rPr>
                          <a:rPr kumimoji="1" lang="en-US" altLang="zh-CN" sz="12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kumimoji="1" lang="en-US" altLang="zh-CN" sz="1200" dirty="0">
                    <a:solidFill>
                      <a:srgbClr val="0070C0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1" lang="en-US" altLang="zh-CN" sz="1200" dirty="0" err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Sample</m:t>
                        </m:r>
                        <m:r>
                          <m:rPr>
                            <m:nor/>
                          </m:rPr>
                          <a:rPr kumimoji="1" lang="en-US" altLang="zh-CN" sz="1200" dirty="0" err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kumimoji="1" lang="en-US" altLang="zh-CN" sz="1200" dirty="0" err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kumimoji="1" lang="en-US" altLang="zh-CN" sz="12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oMath>
                    </m:oMathPara>
                  </a14:m>
                  <a:endParaRPr kumimoji="1" lang="en-US" altLang="zh-CN" sz="1200" dirty="0">
                    <a:solidFill>
                      <a:srgbClr val="0070C0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se</m:t>
                        </m:r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kumimoji="1" lang="zh-CN" altLang="en-US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ve</m:t>
                        </m:r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kumimoji="1" lang="zh-CN" altLang="en-US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vi</m:t>
                        </m:r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]=[0,0,1]</m:t>
                        </m:r>
                      </m:oMath>
                    </m:oMathPara>
                  </a14:m>
                  <a:endParaRPr kumimoji="1" lang="en-US" altLang="zh-CN" sz="1200" dirty="0">
                    <a:solidFill>
                      <a:srgbClr val="0070C0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Class</m:t>
                        </m:r>
                        <m:r>
                          <m:rPr>
                            <m:nor/>
                          </m:rPr>
                          <a:rPr kumimoji="1" lang="zh-CN" altLang="en-US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kumimoji="1" lang="zh-CN" altLang="en-US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sz="12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vi</m:t>
                        </m:r>
                      </m:oMath>
                    </m:oMathPara>
                  </a14:m>
                  <a:endParaRPr kumimoji="1" lang="en-US" altLang="zh-CN" sz="1200" dirty="0">
                    <a:solidFill>
                      <a:srgbClr val="0070C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6" name="圆角矩形 19">
                  <a:extLst>
                    <a:ext uri="{FF2B5EF4-FFF2-40B4-BE49-F238E27FC236}">
                      <a16:creationId xmlns:a16="http://schemas.microsoft.com/office/drawing/2014/main" id="{E590667F-D31E-3046-B9F3-267E01139337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97678" y="5052720"/>
                  <a:ext cx="1859307" cy="745149"/>
                </a:xfrm>
                <a:prstGeom prst="roundRect">
                  <a:avLst/>
                </a:prstGeom>
                <a:blipFill>
                  <a:blip r:embed="rId23"/>
                  <a:stretch>
                    <a:fillRect/>
                  </a:stretch>
                </a:blipFill>
                <a:ln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47" name="肘形连接符 21">
              <a:extLst>
                <a:ext uri="{FF2B5EF4-FFF2-40B4-BE49-F238E27FC236}">
                  <a16:creationId xmlns:a16="http://schemas.microsoft.com/office/drawing/2014/main" id="{D627EE6B-0FBB-E04A-B170-FFCB9B50C5A8}"/>
                </a:ext>
              </a:extLst>
            </p:cNvPr>
            <p:cNvCxnSpPr>
              <a:cxnSpLocks/>
              <a:stCxn id="108" idx="2"/>
              <a:endCxn id="45" idx="0"/>
            </p:cNvCxnSpPr>
            <p:nvPr/>
          </p:nvCxnSpPr>
          <p:spPr>
            <a:xfrm rot="5400000">
              <a:off x="9551518" y="4150349"/>
              <a:ext cx="374418" cy="1430325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肘形连接符 23">
              <a:extLst>
                <a:ext uri="{FF2B5EF4-FFF2-40B4-BE49-F238E27FC236}">
                  <a16:creationId xmlns:a16="http://schemas.microsoft.com/office/drawing/2014/main" id="{7497234B-48E1-F34F-891D-AEF0CA7D49C2}"/>
                </a:ext>
              </a:extLst>
            </p:cNvPr>
            <p:cNvCxnSpPr>
              <a:cxnSpLocks/>
              <a:stCxn id="108" idx="2"/>
              <a:endCxn id="46" idx="0"/>
            </p:cNvCxnSpPr>
            <p:nvPr/>
          </p:nvCxnSpPr>
          <p:spPr>
            <a:xfrm rot="16200000" flipH="1">
              <a:off x="10553401" y="4578789"/>
              <a:ext cx="374418" cy="573443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E73A1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326FFC57-319E-674C-A75F-547A5DD645D5}"/>
                </a:ext>
              </a:extLst>
            </p:cNvPr>
            <p:cNvSpPr txBox="1"/>
            <p:nvPr/>
          </p:nvSpPr>
          <p:spPr>
            <a:xfrm>
              <a:off x="8746173" y="4788113"/>
              <a:ext cx="296760" cy="306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0070C0"/>
                  </a:solidFill>
                </a:rPr>
                <a:t>Y</a:t>
              </a:r>
              <a:endParaRPr kumimoji="1"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8A14BBC7-C57A-9346-A1AA-E470620845F3}"/>
                </a:ext>
              </a:extLst>
            </p:cNvPr>
            <p:cNvSpPr txBox="1"/>
            <p:nvPr/>
          </p:nvSpPr>
          <p:spPr>
            <a:xfrm>
              <a:off x="11004448" y="4788113"/>
              <a:ext cx="296760" cy="306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D91F14"/>
                  </a:solidFill>
                </a:rPr>
                <a:t>N</a:t>
              </a:r>
              <a:endParaRPr kumimoji="1" lang="zh-CN" altLang="en-US" sz="1400" dirty="0">
                <a:solidFill>
                  <a:srgbClr val="D91F14"/>
                </a:solidFill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14853781-D7E5-6641-8E7F-D2C57BD49F5A}"/>
                    </a:ext>
                  </a:extLst>
                </p:cNvPr>
                <p:cNvSpPr txBox="1"/>
                <p:nvPr/>
              </p:nvSpPr>
              <p:spPr>
                <a:xfrm>
                  <a:off x="8040414" y="4998171"/>
                  <a:ext cx="360119" cy="3370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221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600" dirty="0"/>
                </a:p>
              </p:txBody>
            </p:sp>
          </mc:Choice>
          <mc:Fallback xmlns="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14853781-D7E5-6641-8E7F-D2C57BD49F5A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040414" y="4998171"/>
                  <a:ext cx="360119" cy="337062"/>
                </a:xfrm>
                <a:prstGeom prst="rect">
                  <a:avLst/>
                </a:prstGeom>
                <a:blipFill>
                  <a:blip r:embed="rId24"/>
                  <a:stretch>
                    <a:fillRect r="-4827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443D7AA6-CEE0-EE4F-9E23-94109BABF3D9}"/>
                    </a:ext>
                  </a:extLst>
                </p:cNvPr>
                <p:cNvSpPr txBox="1"/>
                <p:nvPr/>
              </p:nvSpPr>
              <p:spPr>
                <a:xfrm>
                  <a:off x="10047204" y="4985855"/>
                  <a:ext cx="360119" cy="3370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222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600" dirty="0"/>
                </a:p>
              </p:txBody>
            </p:sp>
          </mc:Choice>
          <mc:Fallback xmlns="">
            <p:sp>
              <p:nvSpPr>
                <p:cNvPr id="55" name="文本框 54">
                  <a:extLst>
                    <a:ext uri="{FF2B5EF4-FFF2-40B4-BE49-F238E27FC236}">
                      <a16:creationId xmlns:a16="http://schemas.microsoft.com/office/drawing/2014/main" id="{443D7AA6-CEE0-EE4F-9E23-94109BABF3D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047204" y="4985855"/>
                  <a:ext cx="360119" cy="337062"/>
                </a:xfrm>
                <a:prstGeom prst="rect">
                  <a:avLst/>
                </a:prstGeom>
                <a:blipFill>
                  <a:blip r:embed="rId25"/>
                  <a:stretch>
                    <a:fillRect r="-48276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DB168A45-45C6-984B-8C04-5A6D0FE46DDD}"/>
                  </a:ext>
                </a:extLst>
              </p:cNvPr>
              <p:cNvSpPr txBox="1"/>
              <p:nvPr/>
            </p:nvSpPr>
            <p:spPr>
              <a:xfrm>
                <a:off x="9359810" y="3734782"/>
                <a:ext cx="2041649" cy="847220"/>
              </a:xfrm>
              <a:prstGeom prst="rect">
                <a:avLst/>
              </a:prstGeom>
              <a:noFill/>
              <a:ln>
                <a:solidFill>
                  <a:srgbClr val="FF26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solidFill>
                      <a:srgbClr val="D91F14"/>
                    </a:solidFill>
                  </a:rPr>
                  <a:t>0.693&lt;0.7</a:t>
                </a:r>
              </a:p>
              <a:p>
                <a:r>
                  <a:rPr kumimoji="1" lang="zh-CN" altLang="en-US" dirty="0">
                    <a:solidFill>
                      <a:srgbClr val="D91F14"/>
                    </a:solidFill>
                  </a:rPr>
                  <a:t>剪去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dirty="0" smtClean="0">
                            <a:solidFill>
                              <a:srgbClr val="D91F1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i="1" dirty="0" smtClean="0">
                            <a:solidFill>
                              <a:srgbClr val="D91F14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b="0" i="1" dirty="0" smtClean="0">
                            <a:solidFill>
                              <a:srgbClr val="D91F14"/>
                            </a:solidFill>
                            <a:latin typeface="Cambria Math" panose="02040503050406030204" pitchFamily="18" charset="0"/>
                          </a:rPr>
                          <m:t>221,</m:t>
                        </m:r>
                      </m:sub>
                    </m:sSub>
                    <m:sSub>
                      <m:sSubPr>
                        <m:ctrlPr>
                          <a:rPr kumimoji="1" lang="en-US" altLang="zh-CN" b="0" i="1" dirty="0" smtClean="0">
                            <a:solidFill>
                              <a:srgbClr val="D91F1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solidFill>
                              <a:srgbClr val="D91F14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b="0" i="1" dirty="0" smtClean="0">
                            <a:solidFill>
                              <a:srgbClr val="D91F14"/>
                            </a:solidFill>
                            <a:latin typeface="Cambria Math" panose="02040503050406030204" pitchFamily="18" charset="0"/>
                          </a:rPr>
                          <m:t>222</m:t>
                        </m:r>
                      </m:sub>
                    </m:sSub>
                  </m:oMath>
                </a14:m>
                <a:endParaRPr kumimoji="1" lang="zh-CN" altLang="en-US" dirty="0">
                  <a:solidFill>
                    <a:srgbClr val="D91F14"/>
                  </a:solidFill>
                </a:endParaRPr>
              </a:p>
            </p:txBody>
          </p:sp>
        </mc:Choice>
        <mc:Fallback xmlns="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DB168A45-45C6-984B-8C04-5A6D0FE46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59810" y="3734782"/>
                <a:ext cx="2041649" cy="847220"/>
              </a:xfrm>
              <a:prstGeom prst="rect">
                <a:avLst/>
              </a:prstGeom>
              <a:blipFill>
                <a:blip r:embed="rId26"/>
                <a:stretch>
                  <a:fillRect l="-4294" t="-4348" b="-8696"/>
                </a:stretch>
              </a:blipFill>
              <a:ln>
                <a:solidFill>
                  <a:srgbClr val="FF26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圆角矩形 110">
            <a:extLst>
              <a:ext uri="{FF2B5EF4-FFF2-40B4-BE49-F238E27FC236}">
                <a16:creationId xmlns:a16="http://schemas.microsoft.com/office/drawing/2014/main" id="{BB542B10-03CA-B441-80D4-947AE430DC74}"/>
              </a:ext>
            </a:extLst>
          </p:cNvPr>
          <p:cNvSpPr/>
          <p:nvPr/>
        </p:nvSpPr>
        <p:spPr>
          <a:xfrm>
            <a:off x="3958682" y="5409475"/>
            <a:ext cx="4139603" cy="1217220"/>
          </a:xfrm>
          <a:prstGeom prst="roundRect">
            <a:avLst>
              <a:gd name="adj" fmla="val 12217"/>
            </a:avLst>
          </a:prstGeom>
          <a:solidFill>
            <a:srgbClr val="E73A1C">
              <a:alpha val="45000"/>
            </a:srgbClr>
          </a:solidFill>
          <a:ln>
            <a:solidFill>
              <a:srgbClr val="FF26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82266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11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顶角 12"/>
          <p:cNvSpPr/>
          <p:nvPr/>
        </p:nvSpPr>
        <p:spPr>
          <a:xfrm rot="5400000">
            <a:off x="2807673" y="-2171958"/>
            <a:ext cx="480654" cy="6096004"/>
          </a:xfrm>
          <a:prstGeom prst="round2SameRect">
            <a:avLst>
              <a:gd name="adj1" fmla="val 37365"/>
              <a:gd name="adj2" fmla="val 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6" name="文本框 85"/>
          <p:cNvSpPr txBox="1"/>
          <p:nvPr/>
        </p:nvSpPr>
        <p:spPr>
          <a:xfrm>
            <a:off x="445973" y="631423"/>
            <a:ext cx="5654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例题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思源黑体 CN Medium" panose="020B0600000000000000" pitchFamily="34" charset="-122"/>
              </a:rPr>
              <a:t>——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决策树生成、剪枝与测试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内容占位符 2">
                <a:extLst>
                  <a:ext uri="{FF2B5EF4-FFF2-40B4-BE49-F238E27FC236}">
                    <a16:creationId xmlns:a16="http://schemas.microsoft.com/office/drawing/2014/main" id="{05100C37-9C98-C540-AE0E-02CD27CB6B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56588" y="635717"/>
                <a:ext cx="3364188" cy="580572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342846" indent="-342846" algn="l" defTabSz="457128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832" indent="-285704" algn="l" defTabSz="457128" rtl="0" eaLnBrk="1" latinLnBrk="0" hangingPunct="1">
                  <a:spcBef>
                    <a:spcPct val="20000"/>
                  </a:spcBef>
                  <a:buFont typeface="Arial"/>
                  <a:buChar char="–"/>
                  <a:defRPr sz="2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819" indent="-228564" algn="l" defTabSz="457128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99947" indent="-228564" algn="l" defTabSz="457128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074" indent="-228564" algn="l" defTabSz="457128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202" indent="-228564" algn="l" defTabSz="457128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330" indent="-228564" algn="l" defTabSz="457128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457" indent="-228564" algn="l" defTabSz="457128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584" indent="-228564" algn="l" defTabSz="457128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i="1" kern="1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ℒ</m:t>
                      </m:r>
                      <m:d>
                        <m:dPr>
                          <m:ctrlPr>
                            <a:rPr lang="zh-CN" altLang="zh-C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sz="1600" i="1" kern="1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16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zh-CN" altLang="zh-C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sz="16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zh-CN" altLang="zh-C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altLang="zh-CN" sz="1600" i="1" kern="1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16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zh-CN" altLang="zh-CN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sz="16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altLang="zh-CN" sz="1600" i="1" kern="1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 kern="1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sz="1600" b="0" i="1" kern="1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16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zh-CN" altLang="zh-CN" sz="1600" i="1">
                              <a:solidFill>
                                <a:srgbClr val="E73A1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600" i="1" kern="100">
                              <a:solidFill>
                                <a:srgbClr val="E73A1C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zh-CN" sz="1600" i="1" kern="100">
                              <a:solidFill>
                                <a:srgbClr val="E73A1C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zh-CN" altLang="zh-CN" sz="1600" i="1">
                                  <a:solidFill>
                                    <a:srgbClr val="E73A1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 kern="100">
                                  <a:solidFill>
                                    <a:srgbClr val="E73A1C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d>
                        </m:sup>
                        <m:e>
                          <m:f>
                            <m:fPr>
                              <m:ctrlPr>
                                <a:rPr lang="zh-CN" altLang="zh-CN" sz="1600" i="1">
                                  <a:solidFill>
                                    <a:srgbClr val="E73A1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sz="1600" i="1">
                                      <a:solidFill>
                                        <a:srgbClr val="E73A1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solidFill>
                                        <a:srgbClr val="E73A1C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solidFill>
                                        <a:srgbClr val="E73A1C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1600" i="1" kern="100">
                                  <a:solidFill>
                                    <a:srgbClr val="E73A1C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zh-CN" sz="1600">
                              <a:solidFill>
                                <a:srgbClr val="E73A1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Gini</m:t>
                          </m:r>
                          <m:r>
                            <a:rPr lang="en-US" altLang="zh-CN" sz="1600" i="1" kern="100">
                              <a:solidFill>
                                <a:srgbClr val="E73A1C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sz="1600" i="1">
                                  <a:solidFill>
                                    <a:srgbClr val="E73A1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kern="100">
                                  <a:solidFill>
                                    <a:srgbClr val="E73A1C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solidFill>
                                    <a:srgbClr val="E73A1C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1600" i="1" kern="100">
                              <a:solidFill>
                                <a:srgbClr val="E73A1C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1600" i="1" kern="1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16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altLang="zh-CN" sz="1600" dirty="0">
                  <a:solidFill>
                    <a:schemeClr val="bg1"/>
                  </a:solidFill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91" name="内容占位符 2">
                <a:extLst>
                  <a:ext uri="{FF2B5EF4-FFF2-40B4-BE49-F238E27FC236}">
                    <a16:creationId xmlns:a16="http://schemas.microsoft.com/office/drawing/2014/main" id="{05100C37-9C98-C540-AE0E-02CD27CB6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588" y="635717"/>
                <a:ext cx="3364188" cy="580572"/>
              </a:xfrm>
              <a:prstGeom prst="rect">
                <a:avLst/>
              </a:prstGeom>
              <a:blipFill>
                <a:blip r:embed="rId3"/>
                <a:stretch>
                  <a:fillRect t="-82979" b="-2829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A7D8FFFC-A29E-C84C-814C-F2DA3CFBFD73}"/>
                  </a:ext>
                </a:extLst>
              </p:cNvPr>
              <p:cNvSpPr txBox="1"/>
              <p:nvPr/>
            </p:nvSpPr>
            <p:spPr>
              <a:xfrm>
                <a:off x="7056588" y="2188125"/>
                <a:ext cx="3876796" cy="688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solidFill>
                      <a:srgbClr val="0070C0"/>
                    </a:solidFill>
                  </a:rPr>
                  <a:t>剪枝前：</a:t>
                </a:r>
                <a:r>
                  <a:rPr lang="en-US" altLang="zh-CN" sz="1600" kern="100" dirty="0">
                    <a:solidFill>
                      <a:schemeClr val="bg1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1600" i="1" kern="1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ℒ</m:t>
                    </m:r>
                    <m:d>
                      <m:dPr>
                        <m:ctrlPr>
                          <a:rPr lang="zh-CN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</m:d>
                    <m:r>
                      <a:rPr lang="en-US" altLang="zh-CN" sz="1600" i="1" kern="1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=(</m:t>
                    </m:r>
                    <m:f>
                      <m:fPr>
                        <m:ctrlPr>
                          <a:rPr lang="en-US" altLang="zh-CN" sz="1600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600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sz="1600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10</m:t>
                        </m:r>
                      </m:den>
                    </m:f>
                    <m:r>
                      <a:rPr lang="en-US" altLang="zh-CN" sz="1600" i="1" kern="1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×0.444)+0.14</m:t>
                    </m:r>
                    <m:r>
                      <a:rPr lang="zh-CN" altLang="en-US" sz="1600" i="1" kern="1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600" i="1" kern="1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4=0.693</m:t>
                    </m:r>
                  </m:oMath>
                </a14:m>
                <a:r>
                  <a:rPr kumimoji="1" lang="zh-CN" altLang="en-US" sz="1600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A7D8FFFC-A29E-C84C-814C-F2DA3CFBF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588" y="2188125"/>
                <a:ext cx="3876796" cy="688265"/>
              </a:xfrm>
              <a:prstGeom prst="rect">
                <a:avLst/>
              </a:prstGeom>
              <a:blipFill>
                <a:blip r:embed="rId4"/>
                <a:stretch>
                  <a:fillRect l="-977" t="-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CD488B96-AD8A-CE44-B3D7-C84F5B267041}"/>
                  </a:ext>
                </a:extLst>
              </p:cNvPr>
              <p:cNvSpPr txBox="1"/>
              <p:nvPr/>
            </p:nvSpPr>
            <p:spPr>
              <a:xfrm>
                <a:off x="7056587" y="1739318"/>
                <a:ext cx="22065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solidFill>
                      <a:srgbClr val="0070C0"/>
                    </a:solidFill>
                  </a:rPr>
                  <a:t>设：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1600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  <m:r>
                      <a:rPr lang="en-US" altLang="zh-CN" sz="1600" b="0" i="1" kern="1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=1</m:t>
                    </m:r>
                    <m:r>
                      <a:rPr lang="zh-CN" altLang="en-US" sz="1600" b="0" i="1" kern="1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zh-CN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1600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sz="1600" b="0" i="1" kern="1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=0.14</m:t>
                    </m:r>
                  </m:oMath>
                </a14:m>
                <a:endParaRPr kumimoji="1" lang="zh-CN" alt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CD488B96-AD8A-CE44-B3D7-C84F5B267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587" y="1739318"/>
                <a:ext cx="2206521" cy="338554"/>
              </a:xfrm>
              <a:prstGeom prst="rect">
                <a:avLst/>
              </a:prstGeom>
              <a:blipFill>
                <a:blip r:embed="rId5"/>
                <a:stretch>
                  <a:fillRect l="-1714" t="-7143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690AB50D-72E2-204E-B81C-C5941FC539AC}"/>
                  </a:ext>
                </a:extLst>
              </p:cNvPr>
              <p:cNvSpPr txBox="1"/>
              <p:nvPr/>
            </p:nvSpPr>
            <p:spPr>
              <a:xfrm>
                <a:off x="7064015" y="2807643"/>
                <a:ext cx="5111107" cy="707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solidFill>
                      <a:srgbClr val="0070C0"/>
                    </a:solidFill>
                  </a:rPr>
                  <a:t>剪枝后：</a:t>
                </a:r>
                <a:br>
                  <a:rPr kumimoji="1" lang="en-US" altLang="zh-CN" sz="1600" dirty="0">
                    <a:solidFill>
                      <a:srgbClr val="0070C0"/>
                    </a:solidFill>
                  </a:rPr>
                </a:br>
                <a14:m>
                  <m:oMath xmlns:m="http://schemas.openxmlformats.org/officeDocument/2006/math">
                    <m:r>
                      <a:rPr lang="en-US" altLang="zh-CN" sz="1600" i="1" kern="1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ℒ</m:t>
                    </m:r>
                    <m:d>
                      <m:dPr>
                        <m:ctrlPr>
                          <a:rPr lang="zh-CN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</m:d>
                    <m:r>
                      <m:rPr>
                        <m:aln/>
                      </m:rPr>
                      <a:rPr lang="en-US" altLang="zh-CN" sz="1600" b="0" i="1" kern="1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1600" b="0" i="1" kern="1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1600" b="0" i="1" kern="10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b="0" i="1" kern="10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altLang="zh-CN" sz="1600" b="0" i="1" kern="10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10</m:t>
                            </m:r>
                          </m:den>
                        </m:f>
                        <m:r>
                          <a:rPr lang="en-US" altLang="zh-CN" sz="1600" b="0" i="1" kern="1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×0.444+</m:t>
                        </m:r>
                        <m:f>
                          <m:fPr>
                            <m:ctrlPr>
                              <a:rPr lang="en-US" altLang="zh-CN" sz="1600" b="0" i="1" kern="10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b="0" i="1" kern="10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altLang="zh-CN" sz="1600" b="0" i="1" kern="10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10</m:t>
                            </m:r>
                          </m:den>
                        </m:f>
                        <m:r>
                          <a:rPr lang="en-US" altLang="zh-CN" sz="1600" b="0" i="1" kern="1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×0.375</m:t>
                        </m:r>
                      </m:e>
                    </m:d>
                    <m:r>
                      <a:rPr lang="en-US" altLang="zh-CN" sz="1600" b="0" i="1" kern="1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+0.14</m:t>
                    </m:r>
                    <m:r>
                      <a:rPr lang="zh-CN" altLang="en-US" sz="1600" b="0" i="1" kern="1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600" b="0" i="1" kern="1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3=0.703</m:t>
                    </m:r>
                  </m:oMath>
                </a14:m>
                <a:r>
                  <a:rPr kumimoji="1" lang="zh-CN" altLang="en-US" sz="1600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690AB50D-72E2-204E-B81C-C5941FC53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4015" y="2807643"/>
                <a:ext cx="5111107" cy="707053"/>
              </a:xfrm>
              <a:prstGeom prst="rect">
                <a:avLst/>
              </a:prstGeom>
              <a:blipFill>
                <a:blip r:embed="rId6"/>
                <a:stretch>
                  <a:fillRect l="-744" t="-53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4" name="组合 43">
            <a:extLst>
              <a:ext uri="{FF2B5EF4-FFF2-40B4-BE49-F238E27FC236}">
                <a16:creationId xmlns:a16="http://schemas.microsoft.com/office/drawing/2014/main" id="{DE2547AC-B0CC-924E-A691-259B0B2BF597}"/>
              </a:ext>
            </a:extLst>
          </p:cNvPr>
          <p:cNvGrpSpPr/>
          <p:nvPr/>
        </p:nvGrpSpPr>
        <p:grpSpPr>
          <a:xfrm>
            <a:off x="648540" y="2077872"/>
            <a:ext cx="7190533" cy="3837847"/>
            <a:chOff x="4766452" y="635790"/>
            <a:chExt cx="7190533" cy="3837847"/>
          </a:xfrm>
        </p:grpSpPr>
        <p:cxnSp>
          <p:nvCxnSpPr>
            <p:cNvPr id="56" name="肘形连接符 21">
              <a:extLst>
                <a:ext uri="{FF2B5EF4-FFF2-40B4-BE49-F238E27FC236}">
                  <a16:creationId xmlns:a16="http://schemas.microsoft.com/office/drawing/2014/main" id="{0C3124E0-A141-7646-9D40-3482FEE43969}"/>
                </a:ext>
              </a:extLst>
            </p:cNvPr>
            <p:cNvCxnSpPr>
              <a:cxnSpLocks/>
              <a:stCxn id="97" idx="2"/>
              <a:endCxn id="58" idx="0"/>
            </p:cNvCxnSpPr>
            <p:nvPr/>
          </p:nvCxnSpPr>
          <p:spPr>
            <a:xfrm rot="5400000">
              <a:off x="9078984" y="3216252"/>
              <a:ext cx="637927" cy="382023"/>
            </a:xfrm>
            <a:prstGeom prst="bentConnector3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肘形连接符 23">
              <a:extLst>
                <a:ext uri="{FF2B5EF4-FFF2-40B4-BE49-F238E27FC236}">
                  <a16:creationId xmlns:a16="http://schemas.microsoft.com/office/drawing/2014/main" id="{12C277C0-63C6-464D-86DD-A786055B431E}"/>
                </a:ext>
              </a:extLst>
            </p:cNvPr>
            <p:cNvCxnSpPr>
              <a:cxnSpLocks/>
              <a:stCxn id="97" idx="2"/>
              <a:endCxn id="108" idx="0"/>
            </p:cNvCxnSpPr>
            <p:nvPr/>
          </p:nvCxnSpPr>
          <p:spPr>
            <a:xfrm rot="16200000" flipH="1">
              <a:off x="9989182" y="2688076"/>
              <a:ext cx="637927" cy="1438374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E73A1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8" name="圆角矩形 19">
                  <a:extLst>
                    <a:ext uri="{FF2B5EF4-FFF2-40B4-BE49-F238E27FC236}">
                      <a16:creationId xmlns:a16="http://schemas.microsoft.com/office/drawing/2014/main" id="{F3B1FE1A-50F3-6D45-A647-447C649DF139}"/>
                    </a:ext>
                  </a:extLst>
                </p:cNvPr>
                <p:cNvSpPr/>
                <p:nvPr/>
              </p:nvSpPr>
              <p:spPr>
                <a:xfrm>
                  <a:off x="8408583" y="3726227"/>
                  <a:ext cx="1596704" cy="745149"/>
                </a:xfrm>
                <a:prstGeom prst="roundRect">
                  <a:avLst/>
                </a:prstGeom>
                <a:solidFill>
                  <a:srgbClr val="FFFEA1"/>
                </a:solidFill>
                <a:ln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1" lang="en-US" altLang="zh-CN" sz="12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Gini</m:t>
                        </m:r>
                        <m:r>
                          <m:rPr>
                            <m:nor/>
                          </m:rPr>
                          <a:rPr kumimoji="1" lang="en-US" altLang="zh-CN" sz="12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kumimoji="1" lang="en-US" altLang="zh-CN" sz="1200" dirty="0">
                    <a:solidFill>
                      <a:srgbClr val="0070C0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1" lang="en-US" altLang="zh-CN" sz="1200" dirty="0" err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Sample</m:t>
                        </m:r>
                        <m:r>
                          <m:rPr>
                            <m:nor/>
                          </m:rPr>
                          <a:rPr kumimoji="1" lang="en-US" altLang="zh-CN" sz="1200" dirty="0" err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kumimoji="1" lang="en-US" altLang="zh-CN" sz="1200" dirty="0" err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=3</m:t>
                        </m:r>
                      </m:oMath>
                    </m:oMathPara>
                  </a14:m>
                  <a:endParaRPr kumimoji="1" lang="en-US" altLang="zh-CN" sz="1200" dirty="0">
                    <a:solidFill>
                      <a:srgbClr val="0070C0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se</m:t>
                        </m:r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kumimoji="1" lang="zh-CN" altLang="en-US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ve</m:t>
                        </m:r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kumimoji="1" lang="zh-CN" altLang="en-US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vi</m:t>
                        </m:r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]=[0,0,3]</m:t>
                        </m:r>
                      </m:oMath>
                    </m:oMathPara>
                  </a14:m>
                  <a:endParaRPr kumimoji="1" lang="en-US" altLang="zh-CN" sz="1200" dirty="0">
                    <a:solidFill>
                      <a:srgbClr val="0070C0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Class</m:t>
                        </m:r>
                        <m:r>
                          <m:rPr>
                            <m:nor/>
                          </m:rPr>
                          <a:rPr kumimoji="1" lang="zh-CN" altLang="en-US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kumimoji="1" lang="zh-CN" altLang="en-US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sz="12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vi</m:t>
                        </m:r>
                      </m:oMath>
                    </m:oMathPara>
                  </a14:m>
                  <a:endParaRPr kumimoji="1" lang="en-US" altLang="zh-CN" sz="1200" dirty="0">
                    <a:solidFill>
                      <a:srgbClr val="0070C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58" name="圆角矩形 19">
                  <a:extLst>
                    <a:ext uri="{FF2B5EF4-FFF2-40B4-BE49-F238E27FC236}">
                      <a16:creationId xmlns:a16="http://schemas.microsoft.com/office/drawing/2014/main" id="{F3B1FE1A-50F3-6D45-A647-447C649DF139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8583" y="3726227"/>
                  <a:ext cx="1596704" cy="745149"/>
                </a:xfrm>
                <a:prstGeom prst="round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4C669E9F-792E-C544-B3A1-5CB93A993769}"/>
                    </a:ext>
                  </a:extLst>
                </p:cNvPr>
                <p:cNvSpPr txBox="1"/>
                <p:nvPr/>
              </p:nvSpPr>
              <p:spPr>
                <a:xfrm>
                  <a:off x="7609679" y="3846329"/>
                  <a:ext cx="395861" cy="33706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600" dirty="0"/>
                </a:p>
              </p:txBody>
            </p:sp>
          </mc:Choice>
          <mc:Fallback xmlns="">
            <p:sp>
              <p:nvSpPr>
                <p:cNvPr id="59" name="文本框 58">
                  <a:extLst>
                    <a:ext uri="{FF2B5EF4-FFF2-40B4-BE49-F238E27FC236}">
                      <a16:creationId xmlns:a16="http://schemas.microsoft.com/office/drawing/2014/main" id="{4C669E9F-792E-C544-B3A1-5CB93A9937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9679" y="3846329"/>
                  <a:ext cx="395861" cy="337062"/>
                </a:xfrm>
                <a:prstGeom prst="rect">
                  <a:avLst/>
                </a:prstGeom>
                <a:blipFill>
                  <a:blip r:embed="rId8"/>
                  <a:stretch>
                    <a:fillRect r="-125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6B3B0B54-8BB9-B047-8C26-606442785E0E}"/>
                </a:ext>
              </a:extLst>
            </p:cNvPr>
            <p:cNvGrpSpPr/>
            <p:nvPr/>
          </p:nvGrpSpPr>
          <p:grpSpPr>
            <a:xfrm>
              <a:off x="10088248" y="3720541"/>
              <a:ext cx="1868737" cy="750835"/>
              <a:chOff x="10088248" y="3720541"/>
              <a:chExt cx="1868737" cy="75083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8" name="圆角矩形 20">
                    <a:extLst>
                      <a:ext uri="{FF2B5EF4-FFF2-40B4-BE49-F238E27FC236}">
                        <a16:creationId xmlns:a16="http://schemas.microsoft.com/office/drawing/2014/main" id="{4A959F06-46D9-5A4D-9F28-75DE3DE777D9}"/>
                      </a:ext>
                    </a:extLst>
                  </p:cNvPr>
                  <p:cNvSpPr/>
                  <p:nvPr/>
                </p:nvSpPr>
                <p:spPr>
                  <a:xfrm>
                    <a:off x="10097678" y="3726227"/>
                    <a:ext cx="1859307" cy="745149"/>
                  </a:xfrm>
                  <a:prstGeom prst="roundRect">
                    <a:avLst/>
                  </a:prstGeom>
                  <a:solidFill>
                    <a:srgbClr val="FFFEA1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Gini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=0.444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Sample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=3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Class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dist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[0,2,1]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Class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ve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08" name="圆角矩形 20">
                    <a:extLst>
                      <a:ext uri="{FF2B5EF4-FFF2-40B4-BE49-F238E27FC236}">
                        <a16:creationId xmlns:a16="http://schemas.microsoft.com/office/drawing/2014/main" id="{4A959F06-46D9-5A4D-9F28-75DE3DE777D9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97678" y="3726227"/>
                    <a:ext cx="1859307" cy="745149"/>
                  </a:xfrm>
                  <a:prstGeom prst="round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solidFill>
                      <a:srgbClr val="00B05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9" name="文本框 108">
                    <a:extLst>
                      <a:ext uri="{FF2B5EF4-FFF2-40B4-BE49-F238E27FC236}">
                        <a16:creationId xmlns:a16="http://schemas.microsoft.com/office/drawing/2014/main" id="{EF7883E5-FEB9-8243-BA01-5FA7B095ABCC}"/>
                      </a:ext>
                    </a:extLst>
                  </p:cNvPr>
                  <p:cNvSpPr txBox="1"/>
                  <p:nvPr/>
                </p:nvSpPr>
                <p:spPr>
                  <a:xfrm>
                    <a:off x="10088248" y="3720541"/>
                    <a:ext cx="395861" cy="3370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dirty="0"/>
                  </a:p>
                </p:txBody>
              </p:sp>
            </mc:Choice>
            <mc:Fallback xmlns="">
              <p:sp>
                <p:nvSpPr>
                  <p:cNvPr id="109" name="文本框 108">
                    <a:extLst>
                      <a:ext uri="{FF2B5EF4-FFF2-40B4-BE49-F238E27FC236}">
                        <a16:creationId xmlns:a16="http://schemas.microsoft.com/office/drawing/2014/main" id="{EF7883E5-FEB9-8243-BA01-5FA7B095ABCC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88248" y="3720541"/>
                    <a:ext cx="395861" cy="33706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1212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61" name="文本框 60">
              <a:extLst>
                <a:ext uri="{FF2B5EF4-FFF2-40B4-BE49-F238E27FC236}">
                  <a16:creationId xmlns:a16="http://schemas.microsoft.com/office/drawing/2014/main" id="{39C80ABC-3733-C941-B5DC-75F2E222B514}"/>
                </a:ext>
              </a:extLst>
            </p:cNvPr>
            <p:cNvSpPr txBox="1"/>
            <p:nvPr/>
          </p:nvSpPr>
          <p:spPr>
            <a:xfrm>
              <a:off x="9059223" y="3106685"/>
              <a:ext cx="296760" cy="306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0070C0"/>
                  </a:solidFill>
                </a:rPr>
                <a:t>Y</a:t>
              </a:r>
              <a:endParaRPr kumimoji="1"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62" name="文本框 61">
              <a:extLst>
                <a:ext uri="{FF2B5EF4-FFF2-40B4-BE49-F238E27FC236}">
                  <a16:creationId xmlns:a16="http://schemas.microsoft.com/office/drawing/2014/main" id="{4BD798DF-39B4-C94B-8E82-E99B19A3B8AC}"/>
                </a:ext>
              </a:extLst>
            </p:cNvPr>
            <p:cNvSpPr txBox="1"/>
            <p:nvPr/>
          </p:nvSpPr>
          <p:spPr>
            <a:xfrm>
              <a:off x="10685386" y="3088298"/>
              <a:ext cx="296760" cy="306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D91F14"/>
                  </a:solidFill>
                </a:rPr>
                <a:t>N</a:t>
              </a:r>
              <a:endParaRPr kumimoji="1" lang="zh-CN" altLang="en-US" sz="1400" dirty="0">
                <a:solidFill>
                  <a:srgbClr val="D91F14"/>
                </a:solidFill>
              </a:endParaRPr>
            </a:p>
          </p:txBody>
        </p:sp>
        <p:grpSp>
          <p:nvGrpSpPr>
            <p:cNvPr id="63" name="组合 62">
              <a:extLst>
                <a:ext uri="{FF2B5EF4-FFF2-40B4-BE49-F238E27FC236}">
                  <a16:creationId xmlns:a16="http://schemas.microsoft.com/office/drawing/2014/main" id="{A6E301BC-093B-7746-A628-FAD2396ED777}"/>
                </a:ext>
              </a:extLst>
            </p:cNvPr>
            <p:cNvGrpSpPr/>
            <p:nvPr/>
          </p:nvGrpSpPr>
          <p:grpSpPr>
            <a:xfrm>
              <a:off x="4766452" y="635790"/>
              <a:ext cx="5780153" cy="3837847"/>
              <a:chOff x="5058299" y="1867158"/>
              <a:chExt cx="5780153" cy="3837847"/>
            </a:xfrm>
          </p:grpSpPr>
          <p:grpSp>
            <p:nvGrpSpPr>
              <p:cNvPr id="66" name="组合 65">
                <a:extLst>
                  <a:ext uri="{FF2B5EF4-FFF2-40B4-BE49-F238E27FC236}">
                    <a16:creationId xmlns:a16="http://schemas.microsoft.com/office/drawing/2014/main" id="{3430DF0E-B10C-6B46-AFA6-5B0844F1CD9E}"/>
                  </a:ext>
                </a:extLst>
              </p:cNvPr>
              <p:cNvGrpSpPr/>
              <p:nvPr/>
            </p:nvGrpSpPr>
            <p:grpSpPr>
              <a:xfrm>
                <a:off x="6250879" y="1867158"/>
                <a:ext cx="4587573" cy="2452512"/>
                <a:chOff x="6843546" y="2819050"/>
                <a:chExt cx="4587573" cy="245251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3" name="圆角矩形 92">
                      <a:extLst>
                        <a:ext uri="{FF2B5EF4-FFF2-40B4-BE49-F238E27FC236}">
                          <a16:creationId xmlns:a16="http://schemas.microsoft.com/office/drawing/2014/main" id="{F96B7E9A-9CDF-D44A-B000-A5F1EE6862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9129" y="4314718"/>
                      <a:ext cx="1805607" cy="956844"/>
                    </a:xfrm>
                    <a:prstGeom prst="round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solidFill>
                        <a:srgbClr val="E73A1C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kumimoji="1" lang="en-US" altLang="zh-CN" sz="1200" dirty="0" smtClean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Gini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smtClean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=0.375</m:t>
                            </m:r>
                          </m:oMath>
                        </m:oMathPara>
                      </a14:m>
                      <a:endParaRPr kumimoji="1" lang="en-US" altLang="zh-CN" sz="1200" dirty="0">
                        <a:solidFill>
                          <a:srgbClr val="D91F14"/>
                        </a:solidFill>
                        <a:latin typeface="Cambria Math" panose="02040503050406030204" pitchFamily="18" charset="0"/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kumimoji="1" lang="en-US" altLang="zh-CN" sz="1200" dirty="0" err="1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Sample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err="1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err="1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b="0" i="0" dirty="0" smtClean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oMath>
                        </m:oMathPara>
                      </a14:m>
                      <a:endParaRPr kumimoji="1" lang="en-US" altLang="zh-CN" sz="1200" dirty="0">
                        <a:solidFill>
                          <a:srgbClr val="D91F14"/>
                        </a:solidFill>
                        <a:latin typeface="Cambria Math" panose="02040503050406030204" pitchFamily="18" charset="0"/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se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kumimoji="1" lang="zh-CN" altLang="en-US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err="1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ve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kumimoji="1" lang="zh-CN" altLang="en-US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vi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]=</m:t>
                            </m:r>
                            <m:r>
                              <m:rPr>
                                <m:nor/>
                              </m:rPr>
                              <a:rPr kumimoji="1" lang="zh-CN" altLang="en-US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[3,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b="0" i="0" dirty="0" smtClean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b="0" i="0" dirty="0" smtClean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oMath>
                        </m:oMathPara>
                      </a14:m>
                      <a:endParaRPr kumimoji="1" lang="en-US" altLang="zh-CN" sz="1200" dirty="0">
                        <a:solidFill>
                          <a:srgbClr val="D91F14"/>
                        </a:solidFill>
                        <a:latin typeface="Cambria Math" panose="02040503050406030204" pitchFamily="18" charset="0"/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Class</m:t>
                            </m:r>
                            <m:r>
                              <m:rPr>
                                <m:nor/>
                              </m:rPr>
                              <a:rPr kumimoji="1" lang="zh-CN" altLang="en-US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nor/>
                              </m:rPr>
                              <a:rPr kumimoji="1" lang="zh-CN" altLang="en-US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b="0" i="0" dirty="0" smtClean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se</m:t>
                            </m:r>
                          </m:oMath>
                        </m:oMathPara>
                      </a14:m>
                      <a:endParaRPr kumimoji="1" lang="en-US" altLang="zh-CN" sz="1200" dirty="0">
                        <a:solidFill>
                          <a:srgbClr val="D91F14"/>
                        </a:solidFill>
                        <a:latin typeface="Cambria Math" panose="02040503050406030204" pitchFamily="18" charset="0"/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1200" i="1" dirty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i="1" dirty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sz="1200" b="0" i="1" dirty="0" smtClean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sz="1200" b="0" i="1" dirty="0" smtClean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=“</m:t>
                            </m:r>
                            <m:r>
                              <a:rPr kumimoji="1" lang="zh-CN" altLang="en-US" sz="1200" i="1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黄</m:t>
                            </m:r>
                            <m:r>
                              <a:rPr kumimoji="1" lang="en-US" altLang="zh-CN" sz="1200" b="0" i="1" dirty="0" smtClean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”</m:t>
                            </m:r>
                            <m:r>
                              <a:rPr kumimoji="1" lang="en-US" altLang="zh-CN" sz="1200" i="1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?</m:t>
                            </m:r>
                          </m:oMath>
                        </m:oMathPara>
                      </a14:m>
                      <a:endParaRPr kumimoji="1" lang="zh-CN" altLang="en-US" sz="1200" dirty="0">
                        <a:solidFill>
                          <a:srgbClr val="D91F14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93" name="圆角矩形 92">
                      <a:extLst>
                        <a:ext uri="{FF2B5EF4-FFF2-40B4-BE49-F238E27FC236}">
                          <a16:creationId xmlns:a16="http://schemas.microsoft.com/office/drawing/2014/main" id="{F96B7E9A-9CDF-D44A-B000-A5F1EE68622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49129" y="4314718"/>
                      <a:ext cx="1805607" cy="956844"/>
                    </a:xfrm>
                    <a:prstGeom prst="roundRect">
                      <a:avLst/>
                    </a:prstGeom>
                    <a:blipFill>
                      <a:blip r:embed="rId11"/>
                      <a:stretch>
                        <a:fillRect/>
                      </a:stretch>
                    </a:blipFill>
                    <a:ln>
                      <a:solidFill>
                        <a:srgbClr val="E73A1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7" name="圆角矩形 96">
                      <a:extLst>
                        <a:ext uri="{FF2B5EF4-FFF2-40B4-BE49-F238E27FC236}">
                          <a16:creationId xmlns:a16="http://schemas.microsoft.com/office/drawing/2014/main" id="{82190DE6-02F9-1141-A8E2-CEA7841512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5825" y="4314717"/>
                      <a:ext cx="1915294" cy="956843"/>
                    </a:xfrm>
                    <a:prstGeom prst="round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solidFill>
                        <a:srgbClr val="E73A1C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kumimoji="1" lang="en-US" altLang="zh-CN" sz="1200" dirty="0" smtClean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Gini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smtClean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=0.444</m:t>
                            </m:r>
                          </m:oMath>
                        </m:oMathPara>
                      </a14:m>
                      <a:endParaRPr kumimoji="1" lang="en-US" altLang="zh-CN" sz="1200" dirty="0">
                        <a:solidFill>
                          <a:srgbClr val="D91F14"/>
                        </a:solidFill>
                        <a:latin typeface="Cambria Math" panose="02040503050406030204" pitchFamily="18" charset="0"/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kumimoji="1" lang="en-US" altLang="zh-CN" sz="1200" dirty="0" err="1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Sample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err="1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err="1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b="0" i="0" dirty="0" smtClean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oMath>
                        </m:oMathPara>
                      </a14:m>
                      <a:endParaRPr kumimoji="1" lang="en-US" altLang="zh-CN" sz="1200" dirty="0">
                        <a:solidFill>
                          <a:srgbClr val="D91F14"/>
                        </a:solidFill>
                        <a:latin typeface="Cambria Math" panose="02040503050406030204" pitchFamily="18" charset="0"/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se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kumimoji="1" lang="zh-CN" altLang="en-US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err="1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ve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kumimoji="1" lang="zh-CN" altLang="en-US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vi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]=</m:t>
                            </m:r>
                            <m:r>
                              <m:rPr>
                                <m:nor/>
                              </m:rPr>
                              <a:rPr kumimoji="1" lang="zh-CN" altLang="en-US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b="0" i="0" dirty="0" smtClean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b="0" i="0" dirty="0" smtClean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b="0" i="0" dirty="0" smtClean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oMath>
                        </m:oMathPara>
                      </a14:m>
                      <a:endParaRPr kumimoji="1" lang="en-US" altLang="zh-CN" sz="1200" dirty="0">
                        <a:solidFill>
                          <a:srgbClr val="D91F14"/>
                        </a:solidFill>
                        <a:latin typeface="Cambria Math" panose="02040503050406030204" pitchFamily="18" charset="0"/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Class</m:t>
                            </m:r>
                            <m:r>
                              <m:rPr>
                                <m:nor/>
                              </m:rPr>
                              <a:rPr kumimoji="1" lang="zh-CN" altLang="en-US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nor/>
                              </m:rPr>
                              <a:rPr kumimoji="1" lang="zh-CN" altLang="en-US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b="0" i="0" dirty="0" smtClean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vi</m:t>
                            </m:r>
                          </m:oMath>
                        </m:oMathPara>
                      </a14:m>
                      <a:endParaRPr kumimoji="1" lang="en-US" altLang="zh-CN" sz="1200" dirty="0">
                        <a:solidFill>
                          <a:srgbClr val="D91F14"/>
                        </a:solidFill>
                        <a:latin typeface="Cambria Math" panose="02040503050406030204" pitchFamily="18" charset="0"/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1200" i="1" dirty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i="1" dirty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sz="1200" i="1" dirty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sz="1200" i="1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=“</m:t>
                            </m:r>
                            <m:r>
                              <a:rPr kumimoji="1" lang="zh-CN" altLang="en-US" sz="1200" i="1" dirty="0" smtClean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紫</m:t>
                            </m:r>
                            <m:r>
                              <a:rPr kumimoji="1" lang="en-US" altLang="zh-CN" sz="1200" i="1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”?</m:t>
                            </m:r>
                          </m:oMath>
                        </m:oMathPara>
                      </a14:m>
                      <a:endParaRPr kumimoji="1" lang="zh-CN" altLang="en-US" sz="1200" dirty="0">
                        <a:solidFill>
                          <a:srgbClr val="D91F14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97" name="圆角矩形 96">
                      <a:extLst>
                        <a:ext uri="{FF2B5EF4-FFF2-40B4-BE49-F238E27FC236}">
                          <a16:creationId xmlns:a16="http://schemas.microsoft.com/office/drawing/2014/main" id="{82190DE6-02F9-1141-A8E2-CEA7841512D6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15825" y="4314717"/>
                      <a:ext cx="1915294" cy="956843"/>
                    </a:xfrm>
                    <a:prstGeom prst="round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rgbClr val="E73A1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98" name="肘形连接符 97">
                  <a:extLst>
                    <a:ext uri="{FF2B5EF4-FFF2-40B4-BE49-F238E27FC236}">
                      <a16:creationId xmlns:a16="http://schemas.microsoft.com/office/drawing/2014/main" id="{B77DA15D-5AED-ED4D-9444-0AC3DF2857FA}"/>
                    </a:ext>
                  </a:extLst>
                </p:cNvPr>
                <p:cNvCxnSpPr>
                  <a:cxnSpLocks/>
                  <a:stCxn id="106" idx="2"/>
                  <a:endCxn id="93" idx="0"/>
                </p:cNvCxnSpPr>
                <p:nvPr/>
              </p:nvCxnSpPr>
              <p:spPr>
                <a:xfrm rot="5400000">
                  <a:off x="8084398" y="3443429"/>
                  <a:ext cx="538824" cy="1203754"/>
                </a:xfrm>
                <a:prstGeom prst="bentConnector3">
                  <a:avLst/>
                </a:prstGeom>
                <a:ln w="1905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0" name="肘形连接符 99">
                  <a:extLst>
                    <a:ext uri="{FF2B5EF4-FFF2-40B4-BE49-F238E27FC236}">
                      <a16:creationId xmlns:a16="http://schemas.microsoft.com/office/drawing/2014/main" id="{290B282B-0D8C-004E-9CBF-6A30174AD708}"/>
                    </a:ext>
                  </a:extLst>
                </p:cNvPr>
                <p:cNvCxnSpPr>
                  <a:cxnSpLocks/>
                  <a:stCxn id="106" idx="2"/>
                  <a:endCxn id="97" idx="0"/>
                </p:cNvCxnSpPr>
                <p:nvPr/>
              </p:nvCxnSpPr>
              <p:spPr>
                <a:xfrm rot="16200000" flipH="1">
                  <a:off x="9445168" y="3286412"/>
                  <a:ext cx="538823" cy="1517785"/>
                </a:xfrm>
                <a:prstGeom prst="bentConnector3">
                  <a:avLst>
                    <a:gd name="adj1" fmla="val 50000"/>
                  </a:avLst>
                </a:prstGeom>
                <a:ln w="19050">
                  <a:solidFill>
                    <a:srgbClr val="E73A1C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文本框 100">
                  <a:extLst>
                    <a:ext uri="{FF2B5EF4-FFF2-40B4-BE49-F238E27FC236}">
                      <a16:creationId xmlns:a16="http://schemas.microsoft.com/office/drawing/2014/main" id="{FD1CDDF7-0736-F845-9CAF-AB6708198755}"/>
                    </a:ext>
                  </a:extLst>
                </p:cNvPr>
                <p:cNvSpPr txBox="1"/>
                <p:nvPr/>
              </p:nvSpPr>
              <p:spPr>
                <a:xfrm>
                  <a:off x="7662226" y="3777036"/>
                  <a:ext cx="31451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400" dirty="0">
                      <a:solidFill>
                        <a:srgbClr val="0070C0"/>
                      </a:solidFill>
                    </a:rPr>
                    <a:t>Y</a:t>
                  </a:r>
                  <a:endParaRPr kumimoji="1" lang="zh-CN" altLang="en-US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102" name="文本框 101">
                  <a:extLst>
                    <a:ext uri="{FF2B5EF4-FFF2-40B4-BE49-F238E27FC236}">
                      <a16:creationId xmlns:a16="http://schemas.microsoft.com/office/drawing/2014/main" id="{14C9E301-4DC7-6D4F-8986-E608350C23DF}"/>
                    </a:ext>
                  </a:extLst>
                </p:cNvPr>
                <p:cNvSpPr txBox="1"/>
                <p:nvPr/>
              </p:nvSpPr>
              <p:spPr>
                <a:xfrm>
                  <a:off x="10274810" y="3794184"/>
                  <a:ext cx="31451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400" dirty="0">
                      <a:solidFill>
                        <a:srgbClr val="D91F14"/>
                      </a:solidFill>
                    </a:rPr>
                    <a:t>N</a:t>
                  </a:r>
                  <a:endParaRPr kumimoji="1" lang="zh-CN" altLang="en-US" sz="1400" dirty="0">
                    <a:solidFill>
                      <a:srgbClr val="D91F14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3" name="文本框 102">
                      <a:extLst>
                        <a:ext uri="{FF2B5EF4-FFF2-40B4-BE49-F238E27FC236}">
                          <a16:creationId xmlns:a16="http://schemas.microsoft.com/office/drawing/2014/main" id="{B0ACB933-8D49-8B4D-BBBA-BA2F74703538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43546" y="4314718"/>
                      <a:ext cx="456985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kumimoji="1" lang="en-US" altLang="zh-CN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sz="1600" dirty="0"/>
                    </a:p>
                  </p:txBody>
                </p:sp>
              </mc:Choice>
              <mc:Fallback xmlns="">
                <p:sp>
                  <p:nvSpPr>
                    <p:cNvPr id="103" name="文本框 102">
                      <a:extLst>
                        <a:ext uri="{FF2B5EF4-FFF2-40B4-BE49-F238E27FC236}">
                          <a16:creationId xmlns:a16="http://schemas.microsoft.com/office/drawing/2014/main" id="{B0ACB933-8D49-8B4D-BBBA-BA2F74703538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43546" y="4314718"/>
                      <a:ext cx="456985" cy="338554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4" name="文本框 103">
                      <a:extLst>
                        <a:ext uri="{FF2B5EF4-FFF2-40B4-BE49-F238E27FC236}">
                          <a16:creationId xmlns:a16="http://schemas.microsoft.com/office/drawing/2014/main" id="{F9072208-658A-3342-830C-123E0807E12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505617" y="4314716"/>
                      <a:ext cx="461728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1600" b="0" i="1" smtClean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b="0" i="1" smtClean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kumimoji="1" lang="en-US" altLang="zh-CN" sz="1600" b="0" i="1" smtClean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sz="1600" dirty="0"/>
                    </a:p>
                  </p:txBody>
                </p:sp>
              </mc:Choice>
              <mc:Fallback xmlns="">
                <p:sp>
                  <p:nvSpPr>
                    <p:cNvPr id="104" name="文本框 103">
                      <a:extLst>
                        <a:ext uri="{FF2B5EF4-FFF2-40B4-BE49-F238E27FC236}">
                          <a16:creationId xmlns:a16="http://schemas.microsoft.com/office/drawing/2014/main" id="{F9072208-658A-3342-830C-123E0807E12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05617" y="4314716"/>
                      <a:ext cx="461728" cy="338554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05" name="组合 104">
                  <a:extLst>
                    <a:ext uri="{FF2B5EF4-FFF2-40B4-BE49-F238E27FC236}">
                      <a16:creationId xmlns:a16="http://schemas.microsoft.com/office/drawing/2014/main" id="{6D0BE6AC-A92E-A04E-B090-E6EE80F6FDB3}"/>
                    </a:ext>
                  </a:extLst>
                </p:cNvPr>
                <p:cNvGrpSpPr/>
                <p:nvPr/>
              </p:nvGrpSpPr>
              <p:grpSpPr>
                <a:xfrm>
                  <a:off x="8052808" y="2819050"/>
                  <a:ext cx="1805682" cy="956844"/>
                  <a:chOff x="2171150" y="1433768"/>
                  <a:chExt cx="1805682" cy="956844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6" name="圆角矩形 10">
                        <a:extLst>
                          <a:ext uri="{FF2B5EF4-FFF2-40B4-BE49-F238E27FC236}">
                            <a16:creationId xmlns:a16="http://schemas.microsoft.com/office/drawing/2014/main" id="{ED724583-5396-FF4A-8D95-93B6C465A11B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71225" y="1433768"/>
                        <a:ext cx="1805607" cy="956844"/>
                      </a:xfrm>
                      <a:prstGeom prst="round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rgbClr val="E73A1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zh-CN" sz="1200" dirty="0">
                            <a:solidFill>
                              <a:srgbClr val="D91F14"/>
                            </a:solidFill>
                            <a:latin typeface="Cambria Math" panose="02040503050406030204" pitchFamily="18" charset="0"/>
                          </a:rPr>
                          <a:t>Gini=0.66</a:t>
                        </a:r>
                      </a:p>
                      <a:p>
                        <a:pPr algn="ctr"/>
                        <a:r>
                          <a:rPr kumimoji="1" lang="en-US" altLang="zh-CN" sz="1200" dirty="0" err="1">
                            <a:solidFill>
                              <a:srgbClr val="D91F14"/>
                            </a:solidFill>
                            <a:latin typeface="Cambria Math" panose="02040503050406030204" pitchFamily="18" charset="0"/>
                          </a:rPr>
                          <a:t>Sample_n</a:t>
                        </a:r>
                        <a:r>
                          <a:rPr kumimoji="1" lang="en-US" altLang="zh-CN" sz="1200" dirty="0">
                            <a:solidFill>
                              <a:srgbClr val="D91F14"/>
                            </a:solidFill>
                            <a:latin typeface="Cambria Math" panose="02040503050406030204" pitchFamily="18" charset="0"/>
                          </a:rPr>
                          <a:t>=10</a:t>
                        </a:r>
                      </a:p>
                      <a:p>
                        <a:pPr algn="ctr"/>
                        <a:r>
                          <a:rPr kumimoji="1" lang="en-US" altLang="zh-CN" sz="1200" dirty="0">
                            <a:solidFill>
                              <a:srgbClr val="D91F14"/>
                            </a:solidFill>
                            <a:latin typeface="Cambria Math" panose="02040503050406030204" pitchFamily="18" charset="0"/>
                          </a:rPr>
                          <a:t>n[se,</a:t>
                        </a:r>
                        <a:r>
                          <a:rPr kumimoji="1" lang="zh-CN" altLang="en-US" sz="1200" dirty="0">
                            <a:solidFill>
                              <a:srgbClr val="D91F14"/>
                            </a:solidFill>
                            <a:latin typeface="Cambria Math" panose="02040503050406030204" pitchFamily="18" charset="0"/>
                          </a:rPr>
                          <a:t> </a:t>
                        </a:r>
                        <a:r>
                          <a:rPr kumimoji="1" lang="en-US" altLang="zh-CN" sz="1200" dirty="0" err="1">
                            <a:solidFill>
                              <a:srgbClr val="D91F14"/>
                            </a:solidFill>
                            <a:latin typeface="Cambria Math" panose="02040503050406030204" pitchFamily="18" charset="0"/>
                          </a:rPr>
                          <a:t>ve</a:t>
                        </a:r>
                        <a:r>
                          <a:rPr kumimoji="1" lang="en-US" altLang="zh-CN" sz="1200" dirty="0">
                            <a:solidFill>
                              <a:srgbClr val="D91F14"/>
                            </a:solidFill>
                            <a:latin typeface="Cambria Math" panose="02040503050406030204" pitchFamily="18" charset="0"/>
                          </a:rPr>
                          <a:t>,</a:t>
                        </a:r>
                        <a:r>
                          <a:rPr kumimoji="1" lang="zh-CN" altLang="en-US" sz="1200" dirty="0">
                            <a:solidFill>
                              <a:srgbClr val="D91F14"/>
                            </a:solidFill>
                            <a:latin typeface="Cambria Math" panose="02040503050406030204" pitchFamily="18" charset="0"/>
                          </a:rPr>
                          <a:t> </a:t>
                        </a:r>
                        <a:r>
                          <a:rPr kumimoji="1" lang="en-US" altLang="zh-CN" sz="1200" dirty="0">
                            <a:solidFill>
                              <a:srgbClr val="D91F14"/>
                            </a:solidFill>
                            <a:latin typeface="Cambria Math" panose="02040503050406030204" pitchFamily="18" charset="0"/>
                          </a:rPr>
                          <a:t>vi]=</a:t>
                        </a:r>
                        <a:r>
                          <a:rPr kumimoji="1" lang="zh-CN" altLang="en-US" sz="1200" dirty="0">
                            <a:solidFill>
                              <a:srgbClr val="D91F14"/>
                            </a:solidFill>
                            <a:latin typeface="Cambria Math" panose="02040503050406030204" pitchFamily="18" charset="0"/>
                          </a:rPr>
                          <a:t> </a:t>
                        </a:r>
                        <a:r>
                          <a:rPr kumimoji="1" lang="en-US" altLang="zh-CN" sz="1200" dirty="0">
                            <a:solidFill>
                              <a:srgbClr val="D91F14"/>
                            </a:solidFill>
                            <a:latin typeface="Cambria Math" panose="02040503050406030204" pitchFamily="18" charset="0"/>
                          </a:rPr>
                          <a:t>[3,3,4]</a:t>
                        </a:r>
                      </a:p>
                      <a:p>
                        <a:pPr algn="ctr"/>
                        <a:r>
                          <a:rPr kumimoji="1" lang="en-US" altLang="zh-CN" sz="1200" dirty="0">
                            <a:solidFill>
                              <a:srgbClr val="D91F14"/>
                            </a:solidFill>
                            <a:latin typeface="Cambria Math" panose="02040503050406030204" pitchFamily="18" charset="0"/>
                          </a:rPr>
                          <a:t>Class</a:t>
                        </a:r>
                        <a:r>
                          <a:rPr kumimoji="1" lang="zh-CN" altLang="en-US" sz="1200" dirty="0">
                            <a:solidFill>
                              <a:srgbClr val="D91F14"/>
                            </a:solidFill>
                            <a:latin typeface="Cambria Math" panose="02040503050406030204" pitchFamily="18" charset="0"/>
                          </a:rPr>
                          <a:t> </a:t>
                        </a:r>
                        <a:r>
                          <a:rPr kumimoji="1" lang="en-US" altLang="zh-CN" sz="1200" dirty="0">
                            <a:solidFill>
                              <a:srgbClr val="D91F14"/>
                            </a:solidFill>
                            <a:latin typeface="Cambria Math" panose="02040503050406030204" pitchFamily="18" charset="0"/>
                          </a:rPr>
                          <a:t>=</a:t>
                        </a:r>
                        <a:r>
                          <a:rPr kumimoji="1" lang="zh-CN" altLang="en-US" sz="1200" dirty="0">
                            <a:solidFill>
                              <a:srgbClr val="D91F14"/>
                            </a:solidFill>
                            <a:latin typeface="Cambria Math" panose="02040503050406030204" pitchFamily="18" charset="0"/>
                          </a:rPr>
                          <a:t> </a:t>
                        </a:r>
                        <a:r>
                          <a:rPr kumimoji="1" lang="en-US" altLang="zh-CN" sz="1200" dirty="0">
                            <a:solidFill>
                              <a:srgbClr val="D91F14"/>
                            </a:solidFill>
                            <a:latin typeface="Cambria Math" panose="02040503050406030204" pitchFamily="18" charset="0"/>
                          </a:rPr>
                          <a:t>vi</a:t>
                        </a:r>
                      </a:p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CN" sz="1200" i="1" dirty="0">
                                      <a:solidFill>
                                        <a:srgbClr val="D91F1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i="1" dirty="0">
                                      <a:solidFill>
                                        <a:srgbClr val="D91F14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zh-CN" sz="1200" i="1" dirty="0">
                                      <a:solidFill>
                                        <a:srgbClr val="D91F14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kumimoji="1" lang="en-US" altLang="zh-CN" sz="1200" i="1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≤3.0?</m:t>
                              </m:r>
                            </m:oMath>
                          </m:oMathPara>
                        </a14:m>
                        <a:endParaRPr kumimoji="1" lang="zh-CN" altLang="en-US" sz="1200" i="1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06" name="圆角矩形 10">
                        <a:extLst>
                          <a:ext uri="{FF2B5EF4-FFF2-40B4-BE49-F238E27FC236}">
                            <a16:creationId xmlns:a16="http://schemas.microsoft.com/office/drawing/2014/main" id="{ED724583-5396-FF4A-8D95-93B6C465A11B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171225" y="1433768"/>
                        <a:ext cx="1805607" cy="956844"/>
                      </a:xfrm>
                      <a:prstGeom prst="roundRect">
                        <a:avLst/>
                      </a:prstGeom>
                      <a:blipFill>
                        <a:blip r:embed="rId15"/>
                        <a:stretch>
                          <a:fillRect/>
                        </a:stretch>
                      </a:blipFill>
                      <a:ln>
                        <a:solidFill>
                          <a:srgbClr val="E73A1C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07" name="文本框 106">
                        <a:extLst>
                          <a:ext uri="{FF2B5EF4-FFF2-40B4-BE49-F238E27FC236}">
                            <a16:creationId xmlns:a16="http://schemas.microsoft.com/office/drawing/2014/main" id="{F9244BB3-AE56-1C4F-8CDE-1A60EBD3C2D3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71150" y="1442215"/>
                        <a:ext cx="395861" cy="33706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CN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zh-CN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kumimoji="1" lang="zh-CN" altLang="en-US" sz="1600" dirty="0">
                          <a:solidFill>
                            <a:srgbClr val="C0000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0" name="文本框 29">
                        <a:extLst>
                          <a:ext uri="{FF2B5EF4-FFF2-40B4-BE49-F238E27FC236}">
                            <a16:creationId xmlns:a16="http://schemas.microsoft.com/office/drawing/2014/main" id="{A47B5C4D-60BA-464F-A5D3-7115BA4816A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171150" y="1442215"/>
                        <a:ext cx="395861" cy="337062"/>
                      </a:xfrm>
                      <a:prstGeom prst="rect">
                        <a:avLst/>
                      </a:prstGeom>
                      <a:blipFill>
                        <a:blip r:embed="rId16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grpSp>
            <p:nvGrpSpPr>
              <p:cNvPr id="67" name="组合 66">
                <a:extLst>
                  <a:ext uri="{FF2B5EF4-FFF2-40B4-BE49-F238E27FC236}">
                    <a16:creationId xmlns:a16="http://schemas.microsoft.com/office/drawing/2014/main" id="{2D795B93-CB29-804B-917C-0AF5F6045D09}"/>
                  </a:ext>
                </a:extLst>
              </p:cNvPr>
              <p:cNvGrpSpPr/>
              <p:nvPr/>
            </p:nvGrpSpPr>
            <p:grpSpPr>
              <a:xfrm>
                <a:off x="5058299" y="4952420"/>
                <a:ext cx="1731968" cy="750324"/>
                <a:chOff x="611476" y="2634722"/>
                <a:chExt cx="1885539" cy="75032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5" name="圆角矩形 19">
                      <a:extLst>
                        <a:ext uri="{FF2B5EF4-FFF2-40B4-BE49-F238E27FC236}">
                          <a16:creationId xmlns:a16="http://schemas.microsoft.com/office/drawing/2014/main" id="{9EC36EB0-5D21-F044-A341-76E44B55A2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047" y="2634723"/>
                      <a:ext cx="1863968" cy="750323"/>
                    </a:xfrm>
                    <a:prstGeom prst="roundRect">
                      <a:avLst/>
                    </a:prstGeom>
                    <a:solidFill>
                      <a:srgbClr val="FFFEA1"/>
                    </a:solidFill>
                    <a:ln>
                      <a:solidFill>
                        <a:srgbClr val="00B05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kumimoji="1" lang="en-US" altLang="zh-CN" sz="120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Gini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oMath>
                        </m:oMathPara>
                      </a14:m>
                      <a:endParaRPr kumimoji="1" lang="en-US" altLang="zh-CN" sz="12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kumimoji="1" lang="en-US" altLang="zh-CN" sz="1200" dirty="0" err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Sample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err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err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b="0" i="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kumimoji="1" lang="en-US" altLang="zh-CN" sz="12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kumimoji="1" lang="en-US" altLang="zh-CN" sz="120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se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kumimoji="1" lang="zh-CN" altLang="en-US" sz="120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ve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kumimoji="1" lang="zh-CN" altLang="en-US" sz="120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vi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]=[0,1,0]</m:t>
                            </m:r>
                          </m:oMath>
                        </m:oMathPara>
                      </a14:m>
                      <a:endParaRPr kumimoji="1" lang="en-US" altLang="zh-CN" sz="12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Class</m:t>
                            </m:r>
                            <m:r>
                              <m:rPr>
                                <m:nor/>
                              </m:rPr>
                              <a:rPr kumimoji="1" lang="zh-CN" altLang="en-US" sz="12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nor/>
                              </m:rPr>
                              <a:rPr kumimoji="1" lang="zh-CN" altLang="en-US" sz="12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sz="12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b="0" i="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oMath>
                        </m:oMathPara>
                      </a14:m>
                      <a:endParaRPr kumimoji="1" lang="en-US" altLang="zh-CN" sz="12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5" name="圆角矩形 19">
                      <a:extLst>
                        <a:ext uri="{FF2B5EF4-FFF2-40B4-BE49-F238E27FC236}">
                          <a16:creationId xmlns:a16="http://schemas.microsoft.com/office/drawing/2014/main" id="{9EC36EB0-5D21-F044-A341-76E44B55A2AA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3047" y="2634723"/>
                      <a:ext cx="1863968" cy="750323"/>
                    </a:xfrm>
                    <a:prstGeom prst="roundRect">
                      <a:avLst/>
                    </a:prstGeom>
                    <a:blipFill>
                      <a:blip r:embed="rId17"/>
                      <a:stretch>
                        <a:fillRect/>
                      </a:stretch>
                    </a:blipFill>
                    <a:ln>
                      <a:solidFill>
                        <a:srgbClr val="00B05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92" name="文本框 91">
                      <a:extLst>
                        <a:ext uri="{FF2B5EF4-FFF2-40B4-BE49-F238E27FC236}">
                          <a16:creationId xmlns:a16="http://schemas.microsoft.com/office/drawing/2014/main" id="{26B2FB29-3805-B647-9BEA-098EEB6D855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1476" y="2634722"/>
                      <a:ext cx="392050" cy="33706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1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kumimoji="1" lang="en-US" altLang="zh-CN" sz="1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sz="1600" dirty="0"/>
                    </a:p>
                  </p:txBody>
                </p:sp>
              </mc:Choice>
              <mc:Fallback xmlns="">
                <p:sp>
                  <p:nvSpPr>
                    <p:cNvPr id="92" name="文本框 91">
                      <a:extLst>
                        <a:ext uri="{FF2B5EF4-FFF2-40B4-BE49-F238E27FC236}">
                          <a16:creationId xmlns:a16="http://schemas.microsoft.com/office/drawing/2014/main" id="{26B2FB29-3805-B647-9BEA-098EEB6D855E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1476" y="2634722"/>
                      <a:ext cx="392050" cy="337062"/>
                    </a:xfrm>
                    <a:prstGeom prst="rect">
                      <a:avLst/>
                    </a:prstGeom>
                    <a:blipFill>
                      <a:blip r:embed="rId18"/>
                      <a:stretch>
                        <a:fillRect r="-2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69" name="肘形连接符 68">
                <a:extLst>
                  <a:ext uri="{FF2B5EF4-FFF2-40B4-BE49-F238E27FC236}">
                    <a16:creationId xmlns:a16="http://schemas.microsoft.com/office/drawing/2014/main" id="{FBB96304-BB9C-2443-B4D3-6C83205BEB83}"/>
                  </a:ext>
                </a:extLst>
              </p:cNvPr>
              <p:cNvCxnSpPr>
                <a:cxnSpLocks/>
                <a:stCxn id="93" idx="2"/>
                <a:endCxn id="85" idx="0"/>
              </p:cNvCxnSpPr>
              <p:nvPr/>
            </p:nvCxnSpPr>
            <p:spPr>
              <a:xfrm rot="5400000">
                <a:off x="6230353" y="4023507"/>
                <a:ext cx="632751" cy="1225076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0" name="组合 69">
                <a:extLst>
                  <a:ext uri="{FF2B5EF4-FFF2-40B4-BE49-F238E27FC236}">
                    <a16:creationId xmlns:a16="http://schemas.microsoft.com/office/drawing/2014/main" id="{8ECDFA8D-A0A9-C845-8A93-4C5101F0BE0D}"/>
                  </a:ext>
                </a:extLst>
              </p:cNvPr>
              <p:cNvGrpSpPr/>
              <p:nvPr/>
            </p:nvGrpSpPr>
            <p:grpSpPr>
              <a:xfrm>
                <a:off x="6871552" y="4954681"/>
                <a:ext cx="1712154" cy="750324"/>
                <a:chOff x="263496" y="2636983"/>
                <a:chExt cx="1863968" cy="75032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2" name="圆角矩形 19">
                      <a:extLst>
                        <a:ext uri="{FF2B5EF4-FFF2-40B4-BE49-F238E27FC236}">
                          <a16:creationId xmlns:a16="http://schemas.microsoft.com/office/drawing/2014/main" id="{B3A2D23A-8212-774E-A7C8-D75E40514B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3496" y="2636984"/>
                      <a:ext cx="1863968" cy="750323"/>
                    </a:xfrm>
                    <a:prstGeom prst="roundRect">
                      <a:avLst/>
                    </a:prstGeom>
                    <a:solidFill>
                      <a:srgbClr val="FFFEA1"/>
                    </a:solidFill>
                    <a:ln>
                      <a:solidFill>
                        <a:srgbClr val="00B05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kumimoji="1" lang="en-US" altLang="zh-CN" sz="120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Gini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oMath>
                        </m:oMathPara>
                      </a14:m>
                      <a:endParaRPr kumimoji="1" lang="en-US" altLang="zh-CN" sz="12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kumimoji="1" lang="en-US" altLang="zh-CN" sz="1200" dirty="0" err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Sample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err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err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b="0" i="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oMath>
                        </m:oMathPara>
                      </a14:m>
                      <a:endParaRPr kumimoji="1" lang="en-US" altLang="zh-CN" sz="12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kumimoji="1" lang="en-US" altLang="zh-CN" sz="120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se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kumimoji="1" lang="zh-CN" altLang="en-US" sz="120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ve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kumimoji="1" lang="zh-CN" altLang="en-US" sz="120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vi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]=[3,0,0]</m:t>
                            </m:r>
                          </m:oMath>
                        </m:oMathPara>
                      </a14:m>
                      <a:endParaRPr kumimoji="1" lang="en-US" altLang="zh-CN" sz="12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Class</m:t>
                            </m:r>
                            <m:r>
                              <m:rPr>
                                <m:nor/>
                              </m:rPr>
                              <a:rPr kumimoji="1" lang="zh-CN" altLang="en-US" sz="12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nor/>
                              </m:rPr>
                              <a:rPr kumimoji="1" lang="zh-CN" altLang="en-US" sz="12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sz="1200" b="0" i="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b="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oMath>
                        </m:oMathPara>
                      </a14:m>
                      <a:endParaRPr kumimoji="1" lang="en-US" altLang="zh-CN" sz="12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2" name="圆角矩形 19">
                      <a:extLst>
                        <a:ext uri="{FF2B5EF4-FFF2-40B4-BE49-F238E27FC236}">
                          <a16:creationId xmlns:a16="http://schemas.microsoft.com/office/drawing/2014/main" id="{B3A2D23A-8212-774E-A7C8-D75E40514B50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3496" y="2636984"/>
                      <a:ext cx="1863968" cy="750323"/>
                    </a:xfrm>
                    <a:prstGeom prst="roundRect">
                      <a:avLst/>
                    </a:prstGeom>
                    <a:blipFill>
                      <a:blip r:embed="rId19"/>
                      <a:stretch>
                        <a:fillRect/>
                      </a:stretch>
                    </a:blipFill>
                    <a:ln>
                      <a:solidFill>
                        <a:srgbClr val="00B05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3" name="文本框 82">
                      <a:extLst>
                        <a:ext uri="{FF2B5EF4-FFF2-40B4-BE49-F238E27FC236}">
                          <a16:creationId xmlns:a16="http://schemas.microsoft.com/office/drawing/2014/main" id="{EDB29126-146E-CC40-927F-135A787BC82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6666" y="2636983"/>
                      <a:ext cx="392050" cy="33706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1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kumimoji="1" lang="en-US" altLang="zh-CN" sz="1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sz="1600" dirty="0"/>
                    </a:p>
                  </p:txBody>
                </p:sp>
              </mc:Choice>
              <mc:Fallback xmlns="">
                <p:sp>
                  <p:nvSpPr>
                    <p:cNvPr id="83" name="文本框 82">
                      <a:extLst>
                        <a:ext uri="{FF2B5EF4-FFF2-40B4-BE49-F238E27FC236}">
                          <a16:creationId xmlns:a16="http://schemas.microsoft.com/office/drawing/2014/main" id="{EDB29126-146E-CC40-927F-135A787BC82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6666" y="2636983"/>
                      <a:ext cx="392050" cy="337062"/>
                    </a:xfrm>
                    <a:prstGeom prst="rect">
                      <a:avLst/>
                    </a:prstGeom>
                    <a:blipFill>
                      <a:blip r:embed="rId20"/>
                      <a:stretch>
                        <a:fillRect r="-2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71" name="肘形连接符 70">
                <a:extLst>
                  <a:ext uri="{FF2B5EF4-FFF2-40B4-BE49-F238E27FC236}">
                    <a16:creationId xmlns:a16="http://schemas.microsoft.com/office/drawing/2014/main" id="{5F952DB4-2B88-3249-A910-079ADD7290A1}"/>
                  </a:ext>
                </a:extLst>
              </p:cNvPr>
              <p:cNvCxnSpPr>
                <a:cxnSpLocks/>
                <a:stCxn id="93" idx="2"/>
                <a:endCxn id="82" idx="0"/>
              </p:cNvCxnSpPr>
              <p:nvPr/>
            </p:nvCxnSpPr>
            <p:spPr>
              <a:xfrm rot="16200000" flipH="1">
                <a:off x="7125941" y="4352994"/>
                <a:ext cx="635012" cy="568363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E73A1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0" name="文本框 79">
                <a:extLst>
                  <a:ext uri="{FF2B5EF4-FFF2-40B4-BE49-F238E27FC236}">
                    <a16:creationId xmlns:a16="http://schemas.microsoft.com/office/drawing/2014/main" id="{F37C31CE-0645-804F-92CF-E3AD059BCD40}"/>
                  </a:ext>
                </a:extLst>
              </p:cNvPr>
              <p:cNvSpPr txBox="1"/>
              <p:nvPr/>
            </p:nvSpPr>
            <p:spPr>
              <a:xfrm>
                <a:off x="5867292" y="4342146"/>
                <a:ext cx="3145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>
                    <a:solidFill>
                      <a:srgbClr val="0070C0"/>
                    </a:solidFill>
                  </a:rPr>
                  <a:t>Y</a:t>
                </a:r>
                <a:endParaRPr kumimoji="1" lang="zh-CN" altLang="en-US" sz="14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81" name="文本框 80">
                <a:extLst>
                  <a:ext uri="{FF2B5EF4-FFF2-40B4-BE49-F238E27FC236}">
                    <a16:creationId xmlns:a16="http://schemas.microsoft.com/office/drawing/2014/main" id="{D3D4E037-F6AC-D34F-8D06-44462DA53398}"/>
                  </a:ext>
                </a:extLst>
              </p:cNvPr>
              <p:cNvSpPr txBox="1"/>
              <p:nvPr/>
            </p:nvSpPr>
            <p:spPr>
              <a:xfrm>
                <a:off x="7780832" y="4342146"/>
                <a:ext cx="3145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>
                    <a:solidFill>
                      <a:srgbClr val="D91F14"/>
                    </a:solidFill>
                  </a:rPr>
                  <a:t>N</a:t>
                </a:r>
                <a:endParaRPr kumimoji="1" lang="zh-CN" altLang="en-US" sz="1400" dirty="0">
                  <a:solidFill>
                    <a:srgbClr val="D91F14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02FB95E9-C494-AF48-B043-74FE28647EF9}"/>
                    </a:ext>
                  </a:extLst>
                </p:cNvPr>
                <p:cNvSpPr txBox="1"/>
                <p:nvPr/>
              </p:nvSpPr>
              <p:spPr>
                <a:xfrm>
                  <a:off x="8383141" y="3720541"/>
                  <a:ext cx="360119" cy="3370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600" dirty="0"/>
                </a:p>
              </p:txBody>
            </p:sp>
          </mc:Choice>
          <mc:Fallback xmlns="">
            <p:sp>
              <p:nvSpPr>
                <p:cNvPr id="64" name="文本框 63">
                  <a:extLst>
                    <a:ext uri="{FF2B5EF4-FFF2-40B4-BE49-F238E27FC236}">
                      <a16:creationId xmlns:a16="http://schemas.microsoft.com/office/drawing/2014/main" id="{02FB95E9-C494-AF48-B043-74FE28647EF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3141" y="3720541"/>
                  <a:ext cx="360119" cy="337062"/>
                </a:xfrm>
                <a:prstGeom prst="rect">
                  <a:avLst/>
                </a:prstGeom>
                <a:blipFill>
                  <a:blip r:embed="rId21"/>
                  <a:stretch>
                    <a:fillRect r="-241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0" name="文本框 109">
            <a:extLst>
              <a:ext uri="{FF2B5EF4-FFF2-40B4-BE49-F238E27FC236}">
                <a16:creationId xmlns:a16="http://schemas.microsoft.com/office/drawing/2014/main" id="{DB168A45-45C6-984B-8C04-5A6D0FE46DDD}"/>
              </a:ext>
            </a:extLst>
          </p:cNvPr>
          <p:cNvSpPr txBox="1"/>
          <p:nvPr/>
        </p:nvSpPr>
        <p:spPr>
          <a:xfrm>
            <a:off x="9880482" y="3783192"/>
            <a:ext cx="1742785" cy="830997"/>
          </a:xfrm>
          <a:prstGeom prst="rect">
            <a:avLst/>
          </a:prstGeom>
          <a:noFill/>
          <a:ln>
            <a:solidFill>
              <a:srgbClr val="FF2600"/>
            </a:solidFill>
          </a:ln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D91F14"/>
                </a:solidFill>
              </a:rPr>
              <a:t>0.703&gt;0.693</a:t>
            </a:r>
          </a:p>
          <a:p>
            <a:r>
              <a:rPr kumimoji="1" lang="zh-CN" altLang="en-US" dirty="0">
                <a:solidFill>
                  <a:srgbClr val="D91F14"/>
                </a:solidFill>
              </a:rPr>
              <a:t>不剪去！</a:t>
            </a:r>
          </a:p>
        </p:txBody>
      </p:sp>
      <p:sp>
        <p:nvSpPr>
          <p:cNvPr id="111" name="圆角矩形 110">
            <a:extLst>
              <a:ext uri="{FF2B5EF4-FFF2-40B4-BE49-F238E27FC236}">
                <a16:creationId xmlns:a16="http://schemas.microsoft.com/office/drawing/2014/main" id="{BB542B10-03CA-B441-80D4-947AE430DC74}"/>
              </a:ext>
            </a:extLst>
          </p:cNvPr>
          <p:cNvSpPr/>
          <p:nvPr/>
        </p:nvSpPr>
        <p:spPr>
          <a:xfrm>
            <a:off x="568733" y="4766388"/>
            <a:ext cx="3651309" cy="1278832"/>
          </a:xfrm>
          <a:prstGeom prst="roundRect">
            <a:avLst>
              <a:gd name="adj" fmla="val 12217"/>
            </a:avLst>
          </a:prstGeom>
          <a:solidFill>
            <a:srgbClr val="E73A1C">
              <a:alpha val="45000"/>
            </a:srgbClr>
          </a:solidFill>
          <a:ln>
            <a:solidFill>
              <a:srgbClr val="FF26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331770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11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顶角 12"/>
          <p:cNvSpPr/>
          <p:nvPr/>
        </p:nvSpPr>
        <p:spPr>
          <a:xfrm rot="5400000">
            <a:off x="2807673" y="-2171958"/>
            <a:ext cx="480654" cy="6096004"/>
          </a:xfrm>
          <a:prstGeom prst="round2SameRect">
            <a:avLst>
              <a:gd name="adj1" fmla="val 37365"/>
              <a:gd name="adj2" fmla="val 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6" name="文本框 85"/>
          <p:cNvSpPr txBox="1"/>
          <p:nvPr/>
        </p:nvSpPr>
        <p:spPr>
          <a:xfrm>
            <a:off x="445973" y="631423"/>
            <a:ext cx="5654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例题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思源黑体 CN Medium" panose="020B0600000000000000" pitchFamily="34" charset="-122"/>
              </a:rPr>
              <a:t>——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决策树生成、剪枝与测试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内容占位符 2">
                <a:extLst>
                  <a:ext uri="{FF2B5EF4-FFF2-40B4-BE49-F238E27FC236}">
                    <a16:creationId xmlns:a16="http://schemas.microsoft.com/office/drawing/2014/main" id="{05100C37-9C98-C540-AE0E-02CD27CB6B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56588" y="635717"/>
                <a:ext cx="3364188" cy="580572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342846" indent="-342846" algn="l" defTabSz="457128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832" indent="-285704" algn="l" defTabSz="457128" rtl="0" eaLnBrk="1" latinLnBrk="0" hangingPunct="1">
                  <a:spcBef>
                    <a:spcPct val="20000"/>
                  </a:spcBef>
                  <a:buFont typeface="Arial"/>
                  <a:buChar char="–"/>
                  <a:defRPr sz="2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819" indent="-228564" algn="l" defTabSz="457128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99947" indent="-228564" algn="l" defTabSz="457128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074" indent="-228564" algn="l" defTabSz="457128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202" indent="-228564" algn="l" defTabSz="457128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330" indent="-228564" algn="l" defTabSz="457128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457" indent="-228564" algn="l" defTabSz="457128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584" indent="-228564" algn="l" defTabSz="457128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i="1" kern="1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ℒ</m:t>
                      </m:r>
                      <m:d>
                        <m:dPr>
                          <m:ctrlPr>
                            <a:rPr lang="zh-CN" altLang="zh-C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sz="1600" i="1" kern="1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16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zh-CN" altLang="zh-C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sz="16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zh-CN" altLang="zh-C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altLang="zh-CN" sz="1600" i="1" kern="1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16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zh-CN" altLang="zh-CN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sz="16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altLang="zh-CN" sz="1600" i="1" kern="1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 kern="1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sz="1600" b="0" i="1" kern="1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16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zh-CN" altLang="zh-CN" sz="1600" i="1">
                              <a:solidFill>
                                <a:srgbClr val="E73A1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600" i="1" kern="100">
                              <a:solidFill>
                                <a:srgbClr val="E73A1C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zh-CN" sz="1600" i="1" kern="100">
                              <a:solidFill>
                                <a:srgbClr val="E73A1C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zh-CN" altLang="zh-CN" sz="1600" i="1">
                                  <a:solidFill>
                                    <a:srgbClr val="E73A1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 kern="100">
                                  <a:solidFill>
                                    <a:srgbClr val="E73A1C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d>
                        </m:sup>
                        <m:e>
                          <m:f>
                            <m:fPr>
                              <m:ctrlPr>
                                <a:rPr lang="zh-CN" altLang="zh-CN" sz="1600" i="1">
                                  <a:solidFill>
                                    <a:srgbClr val="E73A1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sz="1600" i="1">
                                      <a:solidFill>
                                        <a:srgbClr val="E73A1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solidFill>
                                        <a:srgbClr val="E73A1C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solidFill>
                                        <a:srgbClr val="E73A1C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1600" i="1" kern="100">
                                  <a:solidFill>
                                    <a:srgbClr val="E73A1C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zh-CN" sz="1600">
                              <a:solidFill>
                                <a:srgbClr val="E73A1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Gini</m:t>
                          </m:r>
                          <m:r>
                            <a:rPr lang="en-US" altLang="zh-CN" sz="1600" i="1" kern="100">
                              <a:solidFill>
                                <a:srgbClr val="E73A1C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sz="1600" i="1">
                                  <a:solidFill>
                                    <a:srgbClr val="E73A1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kern="100">
                                  <a:solidFill>
                                    <a:srgbClr val="E73A1C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solidFill>
                                    <a:srgbClr val="E73A1C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1600" i="1" kern="100">
                              <a:solidFill>
                                <a:srgbClr val="E73A1C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1600" i="1" kern="1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16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altLang="zh-CN" sz="1600" dirty="0">
                  <a:solidFill>
                    <a:schemeClr val="bg1"/>
                  </a:solidFill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91" name="内容占位符 2">
                <a:extLst>
                  <a:ext uri="{FF2B5EF4-FFF2-40B4-BE49-F238E27FC236}">
                    <a16:creationId xmlns:a16="http://schemas.microsoft.com/office/drawing/2014/main" id="{05100C37-9C98-C540-AE0E-02CD27CB6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588" y="635717"/>
                <a:ext cx="3364188" cy="580572"/>
              </a:xfrm>
              <a:prstGeom prst="rect">
                <a:avLst/>
              </a:prstGeom>
              <a:blipFill>
                <a:blip r:embed="rId3"/>
                <a:stretch>
                  <a:fillRect t="-82979" b="-2829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A7D8FFFC-A29E-C84C-814C-F2DA3CFBFD73}"/>
                  </a:ext>
                </a:extLst>
              </p:cNvPr>
              <p:cNvSpPr txBox="1"/>
              <p:nvPr/>
            </p:nvSpPr>
            <p:spPr>
              <a:xfrm>
                <a:off x="7056588" y="2188125"/>
                <a:ext cx="3876796" cy="6882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solidFill>
                      <a:srgbClr val="0070C0"/>
                    </a:solidFill>
                  </a:rPr>
                  <a:t>剪枝前：</a:t>
                </a:r>
                <a:r>
                  <a:rPr lang="en-US" altLang="zh-CN" sz="1600" kern="100" dirty="0">
                    <a:solidFill>
                      <a:schemeClr val="bg1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1600" i="1" kern="1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ℒ</m:t>
                    </m:r>
                    <m:d>
                      <m:dPr>
                        <m:ctrlPr>
                          <a:rPr lang="zh-CN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</m:d>
                    <m:r>
                      <a:rPr lang="en-US" altLang="zh-CN" sz="1600" i="1" kern="1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=(</m:t>
                    </m:r>
                    <m:f>
                      <m:fPr>
                        <m:ctrlPr>
                          <a:rPr lang="en-US" altLang="zh-CN" sz="1600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600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sz="1600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10</m:t>
                        </m:r>
                      </m:den>
                    </m:f>
                    <m:r>
                      <a:rPr lang="en-US" altLang="zh-CN" sz="1600" i="1" kern="1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×0.444)+0.14</m:t>
                    </m:r>
                    <m:r>
                      <a:rPr lang="zh-CN" altLang="en-US" sz="1600" i="1" kern="1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600" i="1" kern="1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4=0.693</m:t>
                    </m:r>
                  </m:oMath>
                </a14:m>
                <a:r>
                  <a:rPr kumimoji="1" lang="zh-CN" altLang="en-US" sz="1600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A7D8FFFC-A29E-C84C-814C-F2DA3CFBF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588" y="2188125"/>
                <a:ext cx="3876796" cy="688265"/>
              </a:xfrm>
              <a:prstGeom prst="rect">
                <a:avLst/>
              </a:prstGeom>
              <a:blipFill>
                <a:blip r:embed="rId4"/>
                <a:stretch>
                  <a:fillRect l="-977" t="-54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CD488B96-AD8A-CE44-B3D7-C84F5B267041}"/>
                  </a:ext>
                </a:extLst>
              </p:cNvPr>
              <p:cNvSpPr txBox="1"/>
              <p:nvPr/>
            </p:nvSpPr>
            <p:spPr>
              <a:xfrm>
                <a:off x="7056587" y="1739318"/>
                <a:ext cx="22065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solidFill>
                      <a:srgbClr val="0070C0"/>
                    </a:solidFill>
                  </a:rPr>
                  <a:t>设：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1600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  <m:r>
                      <a:rPr lang="en-US" altLang="zh-CN" sz="1600" b="0" i="1" kern="1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=1</m:t>
                    </m:r>
                    <m:r>
                      <a:rPr lang="zh-CN" altLang="en-US" sz="1600" b="0" i="1" kern="1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zh-CN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1600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sz="1600" b="0" i="1" kern="1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=0.14</m:t>
                    </m:r>
                  </m:oMath>
                </a14:m>
                <a:endParaRPr kumimoji="1" lang="zh-CN" alt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CD488B96-AD8A-CE44-B3D7-C84F5B267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587" y="1739318"/>
                <a:ext cx="2206521" cy="338554"/>
              </a:xfrm>
              <a:prstGeom prst="rect">
                <a:avLst/>
              </a:prstGeom>
              <a:blipFill>
                <a:blip r:embed="rId5"/>
                <a:stretch>
                  <a:fillRect l="-1714" t="-7143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690AB50D-72E2-204E-B81C-C5941FC539AC}"/>
                  </a:ext>
                </a:extLst>
              </p:cNvPr>
              <p:cNvSpPr txBox="1"/>
              <p:nvPr/>
            </p:nvSpPr>
            <p:spPr>
              <a:xfrm>
                <a:off x="7064015" y="2807643"/>
                <a:ext cx="5111107" cy="715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solidFill>
                      <a:srgbClr val="0070C0"/>
                    </a:solidFill>
                  </a:rPr>
                  <a:t>剪枝后：</a:t>
                </a:r>
                <a:br>
                  <a:rPr kumimoji="1" lang="en-US" altLang="zh-CN" sz="1600" dirty="0">
                    <a:solidFill>
                      <a:srgbClr val="0070C0"/>
                    </a:solidFill>
                  </a:rPr>
                </a:br>
                <a14:m>
                  <m:oMath xmlns:m="http://schemas.openxmlformats.org/officeDocument/2006/math">
                    <m:r>
                      <a:rPr lang="en-US" altLang="zh-CN" sz="1600" i="1" kern="1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ℒ</m:t>
                    </m:r>
                    <m:d>
                      <m:dPr>
                        <m:ctrlPr>
                          <a:rPr lang="zh-CN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</m:d>
                    <m:r>
                      <m:rPr>
                        <m:aln/>
                      </m:rPr>
                      <a:rPr lang="en-US" altLang="zh-CN" sz="1600" b="0" i="1" kern="1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1600" b="0" i="1" kern="1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1600" b="0" i="1" kern="10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b="0" i="1" kern="10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6</m:t>
                            </m:r>
                          </m:num>
                          <m:den>
                            <m:r>
                              <a:rPr lang="en-US" altLang="zh-CN" sz="1600" b="0" i="1" kern="10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10</m:t>
                            </m:r>
                          </m:den>
                        </m:f>
                        <m:r>
                          <a:rPr lang="en-US" altLang="zh-CN" sz="1600" b="0" i="1" kern="1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×0.444</m:t>
                        </m:r>
                      </m:e>
                    </m:d>
                    <m:r>
                      <a:rPr lang="en-US" altLang="zh-CN" sz="1600" b="0" i="1" kern="1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+0.14</m:t>
                    </m:r>
                    <m:r>
                      <a:rPr lang="zh-CN" altLang="en-US" sz="1600" b="0" i="1" kern="1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600" b="0" i="1" kern="1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3=0.687</m:t>
                    </m:r>
                  </m:oMath>
                </a14:m>
                <a:r>
                  <a:rPr kumimoji="1" lang="zh-CN" altLang="en-US" sz="1600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690AB50D-72E2-204E-B81C-C5941FC53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4015" y="2807643"/>
                <a:ext cx="5111107" cy="715965"/>
              </a:xfrm>
              <a:prstGeom prst="rect">
                <a:avLst/>
              </a:prstGeom>
              <a:blipFill>
                <a:blip r:embed="rId6"/>
                <a:stretch>
                  <a:fillRect l="-744" t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DB168A45-45C6-984B-8C04-5A6D0FE46DDD}"/>
                  </a:ext>
                </a:extLst>
              </p:cNvPr>
              <p:cNvSpPr txBox="1"/>
              <p:nvPr/>
            </p:nvSpPr>
            <p:spPr>
              <a:xfrm>
                <a:off x="8995931" y="3727627"/>
                <a:ext cx="1937453" cy="830997"/>
              </a:xfrm>
              <a:prstGeom prst="rect">
                <a:avLst/>
              </a:prstGeom>
              <a:noFill/>
              <a:ln>
                <a:solidFill>
                  <a:srgbClr val="FF26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solidFill>
                      <a:srgbClr val="D91F14"/>
                    </a:solidFill>
                  </a:rPr>
                  <a:t>0.687&lt;0.693</a:t>
                </a:r>
              </a:p>
              <a:p>
                <a:r>
                  <a:rPr kumimoji="1" lang="zh-CN" altLang="en-US" dirty="0">
                    <a:solidFill>
                      <a:srgbClr val="D91F14"/>
                    </a:solidFill>
                  </a:rPr>
                  <a:t>剪去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b="0" i="1" smtClean="0">
                            <a:solidFill>
                              <a:srgbClr val="D91F1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rgbClr val="D91F14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D91F14"/>
                            </a:solidFill>
                            <a:latin typeface="Cambria Math" panose="02040503050406030204" pitchFamily="18" charset="0"/>
                          </a:rPr>
                          <m:t>21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rgbClr val="D91F14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kumimoji="1" lang="en-US" altLang="zh-CN" b="0" i="1" smtClean="0">
                            <a:solidFill>
                              <a:srgbClr val="D91F14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kumimoji="1" lang="en-US" altLang="zh-CN" b="0" i="1" smtClean="0">
                            <a:solidFill>
                              <a:srgbClr val="D91F14"/>
                            </a:solidFill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b="0" i="1" smtClean="0">
                            <a:solidFill>
                              <a:srgbClr val="D91F14"/>
                            </a:solidFill>
                            <a:latin typeface="Cambria Math" panose="02040503050406030204" pitchFamily="18" charset="0"/>
                          </a:rPr>
                          <m:t>22</m:t>
                        </m:r>
                      </m:sub>
                    </m:sSub>
                    <m:r>
                      <a:rPr kumimoji="1" lang="en-US" altLang="zh-CN" b="0" i="1" smtClean="0">
                        <a:solidFill>
                          <a:srgbClr val="D91F14"/>
                        </a:solidFill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kumimoji="1" lang="zh-CN" altLang="en-US" dirty="0">
                  <a:solidFill>
                    <a:srgbClr val="D91F14"/>
                  </a:solidFill>
                </a:endParaRPr>
              </a:p>
            </p:txBody>
          </p:sp>
        </mc:Choice>
        <mc:Fallback xmlns="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DB168A45-45C6-984B-8C04-5A6D0FE46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31" y="3727627"/>
                <a:ext cx="1937453" cy="830997"/>
              </a:xfrm>
              <a:prstGeom prst="rect">
                <a:avLst/>
              </a:prstGeom>
              <a:blipFill>
                <a:blip r:embed="rId7"/>
                <a:stretch>
                  <a:fillRect l="-5195" t="-4412" b="-10294"/>
                </a:stretch>
              </a:blipFill>
              <a:ln>
                <a:solidFill>
                  <a:srgbClr val="FF26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5" name="组合 44">
            <a:extLst>
              <a:ext uri="{FF2B5EF4-FFF2-40B4-BE49-F238E27FC236}">
                <a16:creationId xmlns:a16="http://schemas.microsoft.com/office/drawing/2014/main" id="{FCE7C680-AA91-BE45-A487-64D1CC1D3B6C}"/>
              </a:ext>
            </a:extLst>
          </p:cNvPr>
          <p:cNvGrpSpPr/>
          <p:nvPr/>
        </p:nvGrpSpPr>
        <p:grpSpPr>
          <a:xfrm>
            <a:off x="648540" y="2077872"/>
            <a:ext cx="7190533" cy="3837847"/>
            <a:chOff x="4766452" y="635790"/>
            <a:chExt cx="7190533" cy="3837847"/>
          </a:xfrm>
        </p:grpSpPr>
        <p:cxnSp>
          <p:nvCxnSpPr>
            <p:cNvPr id="46" name="肘形连接符 21">
              <a:extLst>
                <a:ext uri="{FF2B5EF4-FFF2-40B4-BE49-F238E27FC236}">
                  <a16:creationId xmlns:a16="http://schemas.microsoft.com/office/drawing/2014/main" id="{C81C7E73-1FB9-8F4B-BFC3-914AADBF4433}"/>
                </a:ext>
              </a:extLst>
            </p:cNvPr>
            <p:cNvCxnSpPr>
              <a:cxnSpLocks/>
              <a:stCxn id="87" idx="2"/>
              <a:endCxn id="48" idx="0"/>
            </p:cNvCxnSpPr>
            <p:nvPr/>
          </p:nvCxnSpPr>
          <p:spPr>
            <a:xfrm rot="5400000">
              <a:off x="9078984" y="3216252"/>
              <a:ext cx="637927" cy="382023"/>
            </a:xfrm>
            <a:prstGeom prst="bentConnector3">
              <a:avLst/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肘形连接符 23">
              <a:extLst>
                <a:ext uri="{FF2B5EF4-FFF2-40B4-BE49-F238E27FC236}">
                  <a16:creationId xmlns:a16="http://schemas.microsoft.com/office/drawing/2014/main" id="{8B2C028A-C8C4-E043-A673-31D28C0BCD02}"/>
                </a:ext>
              </a:extLst>
            </p:cNvPr>
            <p:cNvCxnSpPr>
              <a:cxnSpLocks/>
              <a:stCxn id="87" idx="2"/>
              <a:endCxn id="117" idx="0"/>
            </p:cNvCxnSpPr>
            <p:nvPr/>
          </p:nvCxnSpPr>
          <p:spPr>
            <a:xfrm rot="16200000" flipH="1">
              <a:off x="9989182" y="2688076"/>
              <a:ext cx="637927" cy="1438374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E73A1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圆角矩形 19">
                  <a:extLst>
                    <a:ext uri="{FF2B5EF4-FFF2-40B4-BE49-F238E27FC236}">
                      <a16:creationId xmlns:a16="http://schemas.microsoft.com/office/drawing/2014/main" id="{432D1D78-0705-1646-A27F-E4C167E06D32}"/>
                    </a:ext>
                  </a:extLst>
                </p:cNvPr>
                <p:cNvSpPr/>
                <p:nvPr/>
              </p:nvSpPr>
              <p:spPr>
                <a:xfrm>
                  <a:off x="8408583" y="3726227"/>
                  <a:ext cx="1596704" cy="745149"/>
                </a:xfrm>
                <a:prstGeom prst="roundRect">
                  <a:avLst/>
                </a:prstGeom>
                <a:solidFill>
                  <a:srgbClr val="FFFEA1"/>
                </a:solidFill>
                <a:ln>
                  <a:solidFill>
                    <a:srgbClr val="00B050"/>
                  </a:solidFill>
                </a:ln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1" lang="en-US" altLang="zh-CN" sz="12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Gini</m:t>
                        </m:r>
                        <m:r>
                          <m:rPr>
                            <m:nor/>
                          </m:rPr>
                          <a:rPr kumimoji="1" lang="en-US" altLang="zh-CN" sz="120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=0</m:t>
                        </m:r>
                      </m:oMath>
                    </m:oMathPara>
                  </a14:m>
                  <a:endParaRPr kumimoji="1" lang="en-US" altLang="zh-CN" sz="1200" dirty="0">
                    <a:solidFill>
                      <a:srgbClr val="0070C0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1" lang="en-US" altLang="zh-CN" sz="1200" dirty="0" err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Sample</m:t>
                        </m:r>
                        <m:r>
                          <m:rPr>
                            <m:nor/>
                          </m:rPr>
                          <a:rPr kumimoji="1" lang="en-US" altLang="zh-CN" sz="1200" dirty="0" err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_</m:t>
                        </m:r>
                        <m:r>
                          <m:rPr>
                            <m:nor/>
                          </m:rPr>
                          <a:rPr kumimoji="1" lang="en-US" altLang="zh-CN" sz="1200" dirty="0" err="1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=3</m:t>
                        </m:r>
                      </m:oMath>
                    </m:oMathPara>
                  </a14:m>
                  <a:endParaRPr kumimoji="1" lang="en-US" altLang="zh-CN" sz="1200" dirty="0">
                    <a:solidFill>
                      <a:srgbClr val="0070C0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n</m:t>
                        </m:r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[</m:t>
                        </m:r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se</m:t>
                        </m:r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kumimoji="1" lang="zh-CN" altLang="en-US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ve</m:t>
                        </m:r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m:rPr>
                            <m:nor/>
                          </m:rPr>
                          <a:rPr kumimoji="1" lang="zh-CN" altLang="en-US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vi</m:t>
                        </m:r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]=[0,0,3]</m:t>
                        </m:r>
                      </m:oMath>
                    </m:oMathPara>
                  </a14:m>
                  <a:endParaRPr kumimoji="1" lang="en-US" altLang="zh-CN" sz="1200" dirty="0">
                    <a:solidFill>
                      <a:srgbClr val="0070C0"/>
                    </a:solidFill>
                    <a:latin typeface="Cambria Math" panose="02040503050406030204" pitchFamily="18" charset="0"/>
                  </a:endParaRPr>
                </a:p>
                <a:p>
                  <a:pPr algn="ct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Class</m:t>
                        </m:r>
                        <m:r>
                          <m:rPr>
                            <m:nor/>
                          </m:rPr>
                          <a:rPr kumimoji="1" lang="zh-CN" altLang="en-US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nor/>
                          </m:rPr>
                          <a:rPr kumimoji="1" lang="en-US" altLang="zh-CN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kumimoji="1" lang="zh-CN" altLang="en-US" sz="1200" dirty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kumimoji="1" lang="en-US" altLang="zh-CN" sz="1200" b="0" i="0" dirty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</a:rPr>
                          <m:t>vi</m:t>
                        </m:r>
                      </m:oMath>
                    </m:oMathPara>
                  </a14:m>
                  <a:endParaRPr kumimoji="1" lang="en-US" altLang="zh-CN" sz="1200" dirty="0">
                    <a:solidFill>
                      <a:srgbClr val="0070C0"/>
                    </a:solidFill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8" name="圆角矩形 19">
                  <a:extLst>
                    <a:ext uri="{FF2B5EF4-FFF2-40B4-BE49-F238E27FC236}">
                      <a16:creationId xmlns:a16="http://schemas.microsoft.com/office/drawing/2014/main" id="{432D1D78-0705-1646-A27F-E4C167E06D32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08583" y="3726227"/>
                  <a:ext cx="1596704" cy="745149"/>
                </a:xfrm>
                <a:prstGeom prst="roundRect">
                  <a:avLst/>
                </a:prstGeom>
                <a:blipFill>
                  <a:blip r:embed="rId8"/>
                  <a:stretch>
                    <a:fillRect/>
                  </a:stretch>
                </a:blipFill>
                <a:ln>
                  <a:solidFill>
                    <a:srgbClr val="00B050"/>
                  </a:solidFill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94CE5354-B2EB-A14B-8999-ABD91C0EB80E}"/>
                    </a:ext>
                  </a:extLst>
                </p:cNvPr>
                <p:cNvSpPr txBox="1"/>
                <p:nvPr/>
              </p:nvSpPr>
              <p:spPr>
                <a:xfrm>
                  <a:off x="7609679" y="3846329"/>
                  <a:ext cx="395861" cy="337062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600" dirty="0"/>
                </a:p>
              </p:txBody>
            </p:sp>
          </mc:Choice>
          <mc:Fallback xmlns="">
            <p:sp>
              <p:nvSpPr>
                <p:cNvPr id="49" name="文本框 48">
                  <a:extLst>
                    <a:ext uri="{FF2B5EF4-FFF2-40B4-BE49-F238E27FC236}">
                      <a16:creationId xmlns:a16="http://schemas.microsoft.com/office/drawing/2014/main" id="{94CE5354-B2EB-A14B-8999-ABD91C0EB80E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609679" y="3846329"/>
                  <a:ext cx="395861" cy="337062"/>
                </a:xfrm>
                <a:prstGeom prst="rect">
                  <a:avLst/>
                </a:prstGeom>
                <a:blipFill>
                  <a:blip r:embed="rId9"/>
                  <a:stretch>
                    <a:fillRect r="-12500"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2C14B266-3340-CE41-B91C-587823D0B555}"/>
                </a:ext>
              </a:extLst>
            </p:cNvPr>
            <p:cNvGrpSpPr/>
            <p:nvPr/>
          </p:nvGrpSpPr>
          <p:grpSpPr>
            <a:xfrm>
              <a:off x="10088248" y="3720541"/>
              <a:ext cx="1868737" cy="750835"/>
              <a:chOff x="10088248" y="3720541"/>
              <a:chExt cx="1868737" cy="75083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7" name="圆角矩形 20">
                    <a:extLst>
                      <a:ext uri="{FF2B5EF4-FFF2-40B4-BE49-F238E27FC236}">
                        <a16:creationId xmlns:a16="http://schemas.microsoft.com/office/drawing/2014/main" id="{55AE6B8F-E893-6E49-87E2-85D55EE90BB6}"/>
                      </a:ext>
                    </a:extLst>
                  </p:cNvPr>
                  <p:cNvSpPr/>
                  <p:nvPr/>
                </p:nvSpPr>
                <p:spPr>
                  <a:xfrm>
                    <a:off x="10097678" y="3726227"/>
                    <a:ext cx="1859307" cy="745149"/>
                  </a:xfrm>
                  <a:prstGeom prst="roundRect">
                    <a:avLst/>
                  </a:prstGeom>
                  <a:solidFill>
                    <a:srgbClr val="FFFEA1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Gini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=0.444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Sample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=3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Class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dist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[0,2,1]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Class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ve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117" name="圆角矩形 20">
                    <a:extLst>
                      <a:ext uri="{FF2B5EF4-FFF2-40B4-BE49-F238E27FC236}">
                        <a16:creationId xmlns:a16="http://schemas.microsoft.com/office/drawing/2014/main" id="{55AE6B8F-E893-6E49-87E2-85D55EE90BB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97678" y="3726227"/>
                    <a:ext cx="1859307" cy="745149"/>
                  </a:xfrm>
                  <a:prstGeom prst="round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  <a:ln>
                    <a:solidFill>
                      <a:srgbClr val="00B05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8" name="文本框 117">
                    <a:extLst>
                      <a:ext uri="{FF2B5EF4-FFF2-40B4-BE49-F238E27FC236}">
                        <a16:creationId xmlns:a16="http://schemas.microsoft.com/office/drawing/2014/main" id="{8F745B88-F15C-4143-848A-2FC2B35A2342}"/>
                      </a:ext>
                    </a:extLst>
                  </p:cNvPr>
                  <p:cNvSpPr txBox="1"/>
                  <p:nvPr/>
                </p:nvSpPr>
                <p:spPr>
                  <a:xfrm>
                    <a:off x="10088248" y="3720541"/>
                    <a:ext cx="395861" cy="3370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22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dirty="0"/>
                  </a:p>
                </p:txBody>
              </p:sp>
            </mc:Choice>
            <mc:Fallback xmlns="">
              <p:sp>
                <p:nvSpPr>
                  <p:cNvPr id="118" name="文本框 117">
                    <a:extLst>
                      <a:ext uri="{FF2B5EF4-FFF2-40B4-BE49-F238E27FC236}">
                        <a16:creationId xmlns:a16="http://schemas.microsoft.com/office/drawing/2014/main" id="{8F745B88-F15C-4143-848A-2FC2B35A2342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88248" y="3720541"/>
                    <a:ext cx="395861" cy="337062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 r="-12121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C74AD2F6-1DDE-8E4A-B04E-193D8149EC8C}"/>
                </a:ext>
              </a:extLst>
            </p:cNvPr>
            <p:cNvSpPr txBox="1"/>
            <p:nvPr/>
          </p:nvSpPr>
          <p:spPr>
            <a:xfrm>
              <a:off x="9059223" y="3106685"/>
              <a:ext cx="296760" cy="306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0070C0"/>
                  </a:solidFill>
                </a:rPr>
                <a:t>Y</a:t>
              </a:r>
              <a:endParaRPr kumimoji="1"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CC306754-13EC-554E-BAAC-13C7A3DA742D}"/>
                </a:ext>
              </a:extLst>
            </p:cNvPr>
            <p:cNvSpPr txBox="1"/>
            <p:nvPr/>
          </p:nvSpPr>
          <p:spPr>
            <a:xfrm>
              <a:off x="10685386" y="3088298"/>
              <a:ext cx="296760" cy="3065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D91F14"/>
                  </a:solidFill>
                </a:rPr>
                <a:t>N</a:t>
              </a:r>
              <a:endParaRPr kumimoji="1" lang="zh-CN" altLang="en-US" sz="1400" dirty="0">
                <a:solidFill>
                  <a:srgbClr val="D91F14"/>
                </a:solidFill>
              </a:endParaRPr>
            </a:p>
          </p:txBody>
        </p: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B8AA1237-CF52-3D42-9F5E-A07709BD8F54}"/>
                </a:ext>
              </a:extLst>
            </p:cNvPr>
            <p:cNvGrpSpPr/>
            <p:nvPr/>
          </p:nvGrpSpPr>
          <p:grpSpPr>
            <a:xfrm>
              <a:off x="4766452" y="635790"/>
              <a:ext cx="5780153" cy="3837847"/>
              <a:chOff x="5058299" y="1867158"/>
              <a:chExt cx="5780153" cy="3837847"/>
            </a:xfrm>
          </p:grpSpPr>
          <p:grpSp>
            <p:nvGrpSpPr>
              <p:cNvPr id="55" name="组合 54">
                <a:extLst>
                  <a:ext uri="{FF2B5EF4-FFF2-40B4-BE49-F238E27FC236}">
                    <a16:creationId xmlns:a16="http://schemas.microsoft.com/office/drawing/2014/main" id="{24841365-57BF-D840-8398-2066D8393C87}"/>
                  </a:ext>
                </a:extLst>
              </p:cNvPr>
              <p:cNvGrpSpPr/>
              <p:nvPr/>
            </p:nvGrpSpPr>
            <p:grpSpPr>
              <a:xfrm>
                <a:off x="6250879" y="1867158"/>
                <a:ext cx="4587573" cy="2452512"/>
                <a:chOff x="6843546" y="2819050"/>
                <a:chExt cx="4587573" cy="2452512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4" name="圆角矩形 83">
                      <a:extLst>
                        <a:ext uri="{FF2B5EF4-FFF2-40B4-BE49-F238E27FC236}">
                          <a16:creationId xmlns:a16="http://schemas.microsoft.com/office/drawing/2014/main" id="{1BC0F7CF-01AD-E54C-B07C-431CEB34DC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849129" y="4314718"/>
                      <a:ext cx="1805607" cy="956844"/>
                    </a:xfrm>
                    <a:prstGeom prst="round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solidFill>
                        <a:srgbClr val="E73A1C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kumimoji="1" lang="en-US" altLang="zh-CN" sz="1200" dirty="0" smtClean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Gini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smtClean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=0.375</m:t>
                            </m:r>
                          </m:oMath>
                        </m:oMathPara>
                      </a14:m>
                      <a:endParaRPr kumimoji="1" lang="en-US" altLang="zh-CN" sz="1200" dirty="0">
                        <a:solidFill>
                          <a:srgbClr val="D91F14"/>
                        </a:solidFill>
                        <a:latin typeface="Cambria Math" panose="02040503050406030204" pitchFamily="18" charset="0"/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kumimoji="1" lang="en-US" altLang="zh-CN" sz="1200" dirty="0" err="1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Sample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err="1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err="1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b="0" i="0" dirty="0" smtClean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oMath>
                        </m:oMathPara>
                      </a14:m>
                      <a:endParaRPr kumimoji="1" lang="en-US" altLang="zh-CN" sz="1200" dirty="0">
                        <a:solidFill>
                          <a:srgbClr val="D91F14"/>
                        </a:solidFill>
                        <a:latin typeface="Cambria Math" panose="02040503050406030204" pitchFamily="18" charset="0"/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se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kumimoji="1" lang="zh-CN" altLang="en-US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err="1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ve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kumimoji="1" lang="zh-CN" altLang="en-US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vi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]=</m:t>
                            </m:r>
                            <m:r>
                              <m:rPr>
                                <m:nor/>
                              </m:rPr>
                              <a:rPr kumimoji="1" lang="zh-CN" altLang="en-US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[3,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b="0" i="0" dirty="0" smtClean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b="0" i="0" dirty="0" smtClean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oMath>
                        </m:oMathPara>
                      </a14:m>
                      <a:endParaRPr kumimoji="1" lang="en-US" altLang="zh-CN" sz="1200" dirty="0">
                        <a:solidFill>
                          <a:srgbClr val="D91F14"/>
                        </a:solidFill>
                        <a:latin typeface="Cambria Math" panose="02040503050406030204" pitchFamily="18" charset="0"/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Class</m:t>
                            </m:r>
                            <m:r>
                              <m:rPr>
                                <m:nor/>
                              </m:rPr>
                              <a:rPr kumimoji="1" lang="zh-CN" altLang="en-US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nor/>
                              </m:rPr>
                              <a:rPr kumimoji="1" lang="zh-CN" altLang="en-US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b="0" i="0" dirty="0" smtClean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se</m:t>
                            </m:r>
                          </m:oMath>
                        </m:oMathPara>
                      </a14:m>
                      <a:endParaRPr kumimoji="1" lang="en-US" altLang="zh-CN" sz="1200" dirty="0">
                        <a:solidFill>
                          <a:srgbClr val="D91F14"/>
                        </a:solidFill>
                        <a:latin typeface="Cambria Math" panose="02040503050406030204" pitchFamily="18" charset="0"/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1200" i="1" dirty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i="1" dirty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sz="1200" b="0" i="1" dirty="0" smtClean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sz="1200" b="0" i="1" dirty="0" smtClean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=“</m:t>
                            </m:r>
                            <m:r>
                              <a:rPr kumimoji="1" lang="zh-CN" altLang="en-US" sz="1200" i="1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黄</m:t>
                            </m:r>
                            <m:r>
                              <a:rPr kumimoji="1" lang="en-US" altLang="zh-CN" sz="1200" b="0" i="1" dirty="0" smtClean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”</m:t>
                            </m:r>
                            <m:r>
                              <a:rPr kumimoji="1" lang="en-US" altLang="zh-CN" sz="1200" i="1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?</m:t>
                            </m:r>
                          </m:oMath>
                        </m:oMathPara>
                      </a14:m>
                      <a:endParaRPr kumimoji="1" lang="zh-CN" altLang="en-US" sz="1200" dirty="0">
                        <a:solidFill>
                          <a:srgbClr val="D91F14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4" name="圆角矩形 83">
                      <a:extLst>
                        <a:ext uri="{FF2B5EF4-FFF2-40B4-BE49-F238E27FC236}">
                          <a16:creationId xmlns:a16="http://schemas.microsoft.com/office/drawing/2014/main" id="{1BC0F7CF-01AD-E54C-B07C-431CEB34DCF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49129" y="4314718"/>
                      <a:ext cx="1805607" cy="956844"/>
                    </a:xfrm>
                    <a:prstGeom prst="round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rgbClr val="E73A1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87" name="圆角矩形 86">
                      <a:extLst>
                        <a:ext uri="{FF2B5EF4-FFF2-40B4-BE49-F238E27FC236}">
                          <a16:creationId xmlns:a16="http://schemas.microsoft.com/office/drawing/2014/main" id="{135B8FAB-1239-4A4F-9659-E5F0BA682E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9515825" y="4314717"/>
                      <a:ext cx="1915294" cy="956843"/>
                    </a:xfrm>
                    <a:prstGeom prst="round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solidFill>
                        <a:srgbClr val="E73A1C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kumimoji="1" lang="en-US" altLang="zh-CN" sz="1200" dirty="0" smtClean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Gini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smtClean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=0.444</m:t>
                            </m:r>
                          </m:oMath>
                        </m:oMathPara>
                      </a14:m>
                      <a:endParaRPr kumimoji="1" lang="en-US" altLang="zh-CN" sz="1200" dirty="0">
                        <a:solidFill>
                          <a:srgbClr val="D91F14"/>
                        </a:solidFill>
                        <a:latin typeface="Cambria Math" panose="02040503050406030204" pitchFamily="18" charset="0"/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kumimoji="1" lang="en-US" altLang="zh-CN" sz="1200" dirty="0" err="1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Sample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err="1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err="1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b="0" i="0" dirty="0" smtClean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6</m:t>
                            </m:r>
                          </m:oMath>
                        </m:oMathPara>
                      </a14:m>
                      <a:endParaRPr kumimoji="1" lang="en-US" altLang="zh-CN" sz="1200" dirty="0">
                        <a:solidFill>
                          <a:srgbClr val="D91F14"/>
                        </a:solidFill>
                        <a:latin typeface="Cambria Math" panose="02040503050406030204" pitchFamily="18" charset="0"/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se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kumimoji="1" lang="zh-CN" altLang="en-US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err="1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ve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kumimoji="1" lang="zh-CN" altLang="en-US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vi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]=</m:t>
                            </m:r>
                            <m:r>
                              <m:rPr>
                                <m:nor/>
                              </m:rPr>
                              <a:rPr kumimoji="1" lang="zh-CN" altLang="en-US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b="0" i="0" dirty="0" smtClean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b="0" i="0" dirty="0" smtClean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b="0" i="0" dirty="0" smtClean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]</m:t>
                            </m:r>
                          </m:oMath>
                        </m:oMathPara>
                      </a14:m>
                      <a:endParaRPr kumimoji="1" lang="en-US" altLang="zh-CN" sz="1200" dirty="0">
                        <a:solidFill>
                          <a:srgbClr val="D91F14"/>
                        </a:solidFill>
                        <a:latin typeface="Cambria Math" panose="02040503050406030204" pitchFamily="18" charset="0"/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Class</m:t>
                            </m:r>
                            <m:r>
                              <m:rPr>
                                <m:nor/>
                              </m:rPr>
                              <a:rPr kumimoji="1" lang="zh-CN" altLang="en-US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nor/>
                              </m:rPr>
                              <a:rPr kumimoji="1" lang="zh-CN" altLang="en-US" sz="1200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b="0" i="0" dirty="0" smtClean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vi</m:t>
                            </m:r>
                          </m:oMath>
                        </m:oMathPara>
                      </a14:m>
                      <a:endParaRPr kumimoji="1" lang="en-US" altLang="zh-CN" sz="1200" dirty="0">
                        <a:solidFill>
                          <a:srgbClr val="D91F14"/>
                        </a:solidFill>
                        <a:latin typeface="Cambria Math" panose="02040503050406030204" pitchFamily="18" charset="0"/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1200" i="1" dirty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i="1" dirty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sz="1200" i="1" dirty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kumimoji="1" lang="en-US" altLang="zh-CN" sz="1200" i="1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=“</m:t>
                            </m:r>
                            <m:r>
                              <a:rPr kumimoji="1" lang="zh-CN" altLang="en-US" sz="1200" i="1" dirty="0" smtClean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紫</m:t>
                            </m:r>
                            <m:r>
                              <a:rPr kumimoji="1" lang="en-US" altLang="zh-CN" sz="1200" i="1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”?</m:t>
                            </m:r>
                          </m:oMath>
                        </m:oMathPara>
                      </a14:m>
                      <a:endParaRPr kumimoji="1" lang="zh-CN" altLang="en-US" sz="1200" dirty="0">
                        <a:solidFill>
                          <a:srgbClr val="D91F14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87" name="圆角矩形 86">
                      <a:extLst>
                        <a:ext uri="{FF2B5EF4-FFF2-40B4-BE49-F238E27FC236}">
                          <a16:creationId xmlns:a16="http://schemas.microsoft.com/office/drawing/2014/main" id="{135B8FAB-1239-4A4F-9659-E5F0BA682E93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15825" y="4314717"/>
                      <a:ext cx="1915294" cy="956843"/>
                    </a:xfrm>
                    <a:prstGeom prst="round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  <a:ln>
                      <a:solidFill>
                        <a:srgbClr val="E73A1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cxnSp>
              <p:nvCxnSpPr>
                <p:cNvPr id="88" name="肘形连接符 87">
                  <a:extLst>
                    <a:ext uri="{FF2B5EF4-FFF2-40B4-BE49-F238E27FC236}">
                      <a16:creationId xmlns:a16="http://schemas.microsoft.com/office/drawing/2014/main" id="{D3C554D6-4BD2-D841-859D-8E06E1C44597}"/>
                    </a:ext>
                  </a:extLst>
                </p:cNvPr>
                <p:cNvCxnSpPr>
                  <a:cxnSpLocks/>
                  <a:stCxn id="115" idx="2"/>
                  <a:endCxn id="84" idx="0"/>
                </p:cNvCxnSpPr>
                <p:nvPr/>
              </p:nvCxnSpPr>
              <p:spPr>
                <a:xfrm rot="5400000">
                  <a:off x="8084398" y="3443429"/>
                  <a:ext cx="538824" cy="1203754"/>
                </a:xfrm>
                <a:prstGeom prst="bentConnector3">
                  <a:avLst/>
                </a:prstGeom>
                <a:ln w="19050">
                  <a:solidFill>
                    <a:srgbClr val="00B050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肘形连接符 88">
                  <a:extLst>
                    <a:ext uri="{FF2B5EF4-FFF2-40B4-BE49-F238E27FC236}">
                      <a16:creationId xmlns:a16="http://schemas.microsoft.com/office/drawing/2014/main" id="{4DC110D2-26E9-2A41-92A6-785CD02D5906}"/>
                    </a:ext>
                  </a:extLst>
                </p:cNvPr>
                <p:cNvCxnSpPr>
                  <a:cxnSpLocks/>
                  <a:stCxn id="115" idx="2"/>
                  <a:endCxn id="87" idx="0"/>
                </p:cNvCxnSpPr>
                <p:nvPr/>
              </p:nvCxnSpPr>
              <p:spPr>
                <a:xfrm rot="16200000" flipH="1">
                  <a:off x="9445168" y="3286412"/>
                  <a:ext cx="538823" cy="1517785"/>
                </a:xfrm>
                <a:prstGeom prst="bentConnector3">
                  <a:avLst>
                    <a:gd name="adj1" fmla="val 50000"/>
                  </a:avLst>
                </a:prstGeom>
                <a:ln w="19050">
                  <a:solidFill>
                    <a:srgbClr val="E73A1C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0" name="文本框 89">
                  <a:extLst>
                    <a:ext uri="{FF2B5EF4-FFF2-40B4-BE49-F238E27FC236}">
                      <a16:creationId xmlns:a16="http://schemas.microsoft.com/office/drawing/2014/main" id="{1B6A2D1A-647E-0849-B5E5-9C893AF67B3F}"/>
                    </a:ext>
                  </a:extLst>
                </p:cNvPr>
                <p:cNvSpPr txBox="1"/>
                <p:nvPr/>
              </p:nvSpPr>
              <p:spPr>
                <a:xfrm>
                  <a:off x="7662226" y="3777036"/>
                  <a:ext cx="31451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400" dirty="0">
                      <a:solidFill>
                        <a:srgbClr val="0070C0"/>
                      </a:solidFill>
                    </a:rPr>
                    <a:t>Y</a:t>
                  </a:r>
                  <a:endParaRPr kumimoji="1" lang="zh-CN" altLang="en-US" sz="1400" dirty="0">
                    <a:solidFill>
                      <a:srgbClr val="0070C0"/>
                    </a:solidFill>
                  </a:endParaRPr>
                </a:p>
              </p:txBody>
            </p:sp>
            <p:sp>
              <p:nvSpPr>
                <p:cNvPr id="96" name="文本框 95">
                  <a:extLst>
                    <a:ext uri="{FF2B5EF4-FFF2-40B4-BE49-F238E27FC236}">
                      <a16:creationId xmlns:a16="http://schemas.microsoft.com/office/drawing/2014/main" id="{FED7A11B-A5D5-094A-A794-8C44D28FDD7A}"/>
                    </a:ext>
                  </a:extLst>
                </p:cNvPr>
                <p:cNvSpPr txBox="1"/>
                <p:nvPr/>
              </p:nvSpPr>
              <p:spPr>
                <a:xfrm>
                  <a:off x="10274810" y="3794184"/>
                  <a:ext cx="31451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kumimoji="1" lang="en-US" altLang="zh-CN" sz="1400" dirty="0">
                      <a:solidFill>
                        <a:srgbClr val="D91F14"/>
                      </a:solidFill>
                    </a:rPr>
                    <a:t>N</a:t>
                  </a:r>
                  <a:endParaRPr kumimoji="1" lang="zh-CN" altLang="en-US" sz="1400" dirty="0">
                    <a:solidFill>
                      <a:srgbClr val="D91F14"/>
                    </a:solidFill>
                  </a:endParaRPr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2" name="文本框 111">
                      <a:extLst>
                        <a:ext uri="{FF2B5EF4-FFF2-40B4-BE49-F238E27FC236}">
                          <a16:creationId xmlns:a16="http://schemas.microsoft.com/office/drawing/2014/main" id="{91A64DF1-95EA-194B-9869-7C019285A340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843546" y="4314718"/>
                      <a:ext cx="456985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kumimoji="1" lang="en-US" altLang="zh-CN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sz="1600" dirty="0"/>
                    </a:p>
                  </p:txBody>
                </p:sp>
              </mc:Choice>
              <mc:Fallback xmlns="">
                <p:sp>
                  <p:nvSpPr>
                    <p:cNvPr id="112" name="文本框 111">
                      <a:extLst>
                        <a:ext uri="{FF2B5EF4-FFF2-40B4-BE49-F238E27FC236}">
                          <a16:creationId xmlns:a16="http://schemas.microsoft.com/office/drawing/2014/main" id="{91A64DF1-95EA-194B-9869-7C019285A340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843546" y="4314718"/>
                      <a:ext cx="456985" cy="338554"/>
                    </a:xfrm>
                    <a:prstGeom prst="rect">
                      <a:avLst/>
                    </a:prstGeom>
                    <a:blipFill>
                      <a:blip r:embed="rId14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13" name="文本框 112">
                      <a:extLst>
                        <a:ext uri="{FF2B5EF4-FFF2-40B4-BE49-F238E27FC236}">
                          <a16:creationId xmlns:a16="http://schemas.microsoft.com/office/drawing/2014/main" id="{3CA219F0-6741-BB40-9300-F441FE8DF9DA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9505617" y="4314716"/>
                      <a:ext cx="461728" cy="338554"/>
                    </a:xfrm>
                    <a:prstGeom prst="rect">
                      <a:avLst/>
                    </a:prstGeom>
                    <a:noFill/>
                  </p:spPr>
                  <p:txBody>
                    <a:bodyPr wrap="non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1600" b="0" i="1" smtClean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b="0" i="1" smtClean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kumimoji="1" lang="en-US" altLang="zh-CN" sz="1600" b="0" i="1" smtClean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sz="1600" dirty="0"/>
                    </a:p>
                  </p:txBody>
                </p:sp>
              </mc:Choice>
              <mc:Fallback xmlns="">
                <p:sp>
                  <p:nvSpPr>
                    <p:cNvPr id="113" name="文本框 112">
                      <a:extLst>
                        <a:ext uri="{FF2B5EF4-FFF2-40B4-BE49-F238E27FC236}">
                          <a16:creationId xmlns:a16="http://schemas.microsoft.com/office/drawing/2014/main" id="{3CA219F0-6741-BB40-9300-F441FE8DF9DA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9505617" y="4314716"/>
                      <a:ext cx="461728" cy="338554"/>
                    </a:xfrm>
                    <a:prstGeom prst="rect">
                      <a:avLst/>
                    </a:prstGeom>
                    <a:blipFill>
                      <a:blip r:embed="rId15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p:grpSp>
              <p:nvGrpSpPr>
                <p:cNvPr id="114" name="组合 113">
                  <a:extLst>
                    <a:ext uri="{FF2B5EF4-FFF2-40B4-BE49-F238E27FC236}">
                      <a16:creationId xmlns:a16="http://schemas.microsoft.com/office/drawing/2014/main" id="{3FCC08BE-DBC0-7F4A-A60D-E7072361253B}"/>
                    </a:ext>
                  </a:extLst>
                </p:cNvPr>
                <p:cNvGrpSpPr/>
                <p:nvPr/>
              </p:nvGrpSpPr>
              <p:grpSpPr>
                <a:xfrm>
                  <a:off x="8052808" y="2819050"/>
                  <a:ext cx="1805682" cy="956844"/>
                  <a:chOff x="2171150" y="1433768"/>
                  <a:chExt cx="1805682" cy="956844"/>
                </a:xfrm>
              </p:grpSpPr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5" name="圆角矩形 10">
                        <a:extLst>
                          <a:ext uri="{FF2B5EF4-FFF2-40B4-BE49-F238E27FC236}">
                            <a16:creationId xmlns:a16="http://schemas.microsoft.com/office/drawing/2014/main" id="{6468B0BD-0435-3A45-9876-33FF71A96C07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171225" y="1433768"/>
                        <a:ext cx="1805607" cy="956844"/>
                      </a:xfrm>
                      <a:prstGeom prst="roundRect">
                        <a:avLst/>
                      </a:prstGeom>
                      <a:solidFill>
                        <a:schemeClr val="accent4">
                          <a:lumMod val="20000"/>
                          <a:lumOff val="80000"/>
                        </a:schemeClr>
                      </a:solidFill>
                      <a:ln>
                        <a:solidFill>
                          <a:srgbClr val="E73A1C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3">
                        <a:schemeClr val="accent1"/>
                      </a:fillRef>
                      <a:effectRef idx="2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r>
                          <a:rPr kumimoji="1" lang="en-US" altLang="zh-CN" sz="1200" dirty="0">
                            <a:solidFill>
                              <a:srgbClr val="D91F14"/>
                            </a:solidFill>
                            <a:latin typeface="Cambria Math" panose="02040503050406030204" pitchFamily="18" charset="0"/>
                          </a:rPr>
                          <a:t>Gini=0.66</a:t>
                        </a:r>
                      </a:p>
                      <a:p>
                        <a:pPr algn="ctr"/>
                        <a:r>
                          <a:rPr kumimoji="1" lang="en-US" altLang="zh-CN" sz="1200" dirty="0" err="1">
                            <a:solidFill>
                              <a:srgbClr val="D91F14"/>
                            </a:solidFill>
                            <a:latin typeface="Cambria Math" panose="02040503050406030204" pitchFamily="18" charset="0"/>
                          </a:rPr>
                          <a:t>Sample_n</a:t>
                        </a:r>
                        <a:r>
                          <a:rPr kumimoji="1" lang="en-US" altLang="zh-CN" sz="1200" dirty="0">
                            <a:solidFill>
                              <a:srgbClr val="D91F14"/>
                            </a:solidFill>
                            <a:latin typeface="Cambria Math" panose="02040503050406030204" pitchFamily="18" charset="0"/>
                          </a:rPr>
                          <a:t>=10</a:t>
                        </a:r>
                      </a:p>
                      <a:p>
                        <a:pPr algn="ctr"/>
                        <a:r>
                          <a:rPr kumimoji="1" lang="en-US" altLang="zh-CN" sz="1200" dirty="0">
                            <a:solidFill>
                              <a:srgbClr val="D91F14"/>
                            </a:solidFill>
                            <a:latin typeface="Cambria Math" panose="02040503050406030204" pitchFamily="18" charset="0"/>
                          </a:rPr>
                          <a:t>n[se,</a:t>
                        </a:r>
                        <a:r>
                          <a:rPr kumimoji="1" lang="zh-CN" altLang="en-US" sz="1200" dirty="0">
                            <a:solidFill>
                              <a:srgbClr val="D91F14"/>
                            </a:solidFill>
                            <a:latin typeface="Cambria Math" panose="02040503050406030204" pitchFamily="18" charset="0"/>
                          </a:rPr>
                          <a:t> </a:t>
                        </a:r>
                        <a:r>
                          <a:rPr kumimoji="1" lang="en-US" altLang="zh-CN" sz="1200" dirty="0" err="1">
                            <a:solidFill>
                              <a:srgbClr val="D91F14"/>
                            </a:solidFill>
                            <a:latin typeface="Cambria Math" panose="02040503050406030204" pitchFamily="18" charset="0"/>
                          </a:rPr>
                          <a:t>ve</a:t>
                        </a:r>
                        <a:r>
                          <a:rPr kumimoji="1" lang="en-US" altLang="zh-CN" sz="1200" dirty="0">
                            <a:solidFill>
                              <a:srgbClr val="D91F14"/>
                            </a:solidFill>
                            <a:latin typeface="Cambria Math" panose="02040503050406030204" pitchFamily="18" charset="0"/>
                          </a:rPr>
                          <a:t>,</a:t>
                        </a:r>
                        <a:r>
                          <a:rPr kumimoji="1" lang="zh-CN" altLang="en-US" sz="1200" dirty="0">
                            <a:solidFill>
                              <a:srgbClr val="D91F14"/>
                            </a:solidFill>
                            <a:latin typeface="Cambria Math" panose="02040503050406030204" pitchFamily="18" charset="0"/>
                          </a:rPr>
                          <a:t> </a:t>
                        </a:r>
                        <a:r>
                          <a:rPr kumimoji="1" lang="en-US" altLang="zh-CN" sz="1200" dirty="0">
                            <a:solidFill>
                              <a:srgbClr val="D91F14"/>
                            </a:solidFill>
                            <a:latin typeface="Cambria Math" panose="02040503050406030204" pitchFamily="18" charset="0"/>
                          </a:rPr>
                          <a:t>vi]=</a:t>
                        </a:r>
                        <a:r>
                          <a:rPr kumimoji="1" lang="zh-CN" altLang="en-US" sz="1200" dirty="0">
                            <a:solidFill>
                              <a:srgbClr val="D91F14"/>
                            </a:solidFill>
                            <a:latin typeface="Cambria Math" panose="02040503050406030204" pitchFamily="18" charset="0"/>
                          </a:rPr>
                          <a:t> </a:t>
                        </a:r>
                        <a:r>
                          <a:rPr kumimoji="1" lang="en-US" altLang="zh-CN" sz="1200" dirty="0">
                            <a:solidFill>
                              <a:srgbClr val="D91F14"/>
                            </a:solidFill>
                            <a:latin typeface="Cambria Math" panose="02040503050406030204" pitchFamily="18" charset="0"/>
                          </a:rPr>
                          <a:t>[3,3,4]</a:t>
                        </a:r>
                      </a:p>
                      <a:p>
                        <a:pPr algn="ctr"/>
                        <a:r>
                          <a:rPr kumimoji="1" lang="en-US" altLang="zh-CN" sz="1200" dirty="0">
                            <a:solidFill>
                              <a:srgbClr val="D91F14"/>
                            </a:solidFill>
                            <a:latin typeface="Cambria Math" panose="02040503050406030204" pitchFamily="18" charset="0"/>
                          </a:rPr>
                          <a:t>Class</a:t>
                        </a:r>
                        <a:r>
                          <a:rPr kumimoji="1" lang="zh-CN" altLang="en-US" sz="1200" dirty="0">
                            <a:solidFill>
                              <a:srgbClr val="D91F14"/>
                            </a:solidFill>
                            <a:latin typeface="Cambria Math" panose="02040503050406030204" pitchFamily="18" charset="0"/>
                          </a:rPr>
                          <a:t> </a:t>
                        </a:r>
                        <a:r>
                          <a:rPr kumimoji="1" lang="en-US" altLang="zh-CN" sz="1200" dirty="0">
                            <a:solidFill>
                              <a:srgbClr val="D91F14"/>
                            </a:solidFill>
                            <a:latin typeface="Cambria Math" panose="02040503050406030204" pitchFamily="18" charset="0"/>
                          </a:rPr>
                          <a:t>=</a:t>
                        </a:r>
                        <a:r>
                          <a:rPr kumimoji="1" lang="zh-CN" altLang="en-US" sz="1200" dirty="0">
                            <a:solidFill>
                              <a:srgbClr val="D91F14"/>
                            </a:solidFill>
                            <a:latin typeface="Cambria Math" panose="02040503050406030204" pitchFamily="18" charset="0"/>
                          </a:rPr>
                          <a:t> </a:t>
                        </a:r>
                        <a:r>
                          <a:rPr kumimoji="1" lang="en-US" altLang="zh-CN" sz="1200" dirty="0">
                            <a:solidFill>
                              <a:srgbClr val="D91F14"/>
                            </a:solidFill>
                            <a:latin typeface="Cambria Math" panose="02040503050406030204" pitchFamily="18" charset="0"/>
                          </a:rPr>
                          <a:t>vi</a:t>
                        </a:r>
                      </a:p>
                      <a:p>
                        <a:pPr algn="ctr"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CN" sz="1200" i="1" dirty="0">
                                      <a:solidFill>
                                        <a:srgbClr val="D91F14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200" i="1" dirty="0">
                                      <a:solidFill>
                                        <a:srgbClr val="D91F14"/>
                                      </a:solidFill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kumimoji="1" lang="en-US" altLang="zh-CN" sz="1200" i="1" dirty="0">
                                      <a:solidFill>
                                        <a:srgbClr val="D91F14"/>
                                      </a:solidFill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  <m:r>
                                <a:rPr kumimoji="1" lang="en-US" altLang="zh-CN" sz="1200" i="1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≤3.0?</m:t>
                              </m:r>
                            </m:oMath>
                          </m:oMathPara>
                        </a14:m>
                        <a:endParaRPr kumimoji="1" lang="zh-CN" altLang="en-US" sz="1200" i="1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115" name="圆角矩形 10">
                        <a:extLst>
                          <a:ext uri="{FF2B5EF4-FFF2-40B4-BE49-F238E27FC236}">
                            <a16:creationId xmlns:a16="http://schemas.microsoft.com/office/drawing/2014/main" id="{6468B0BD-0435-3A45-9876-33FF71A96C07}"/>
                          </a:ext>
                        </a:extLst>
                      </p:cNvPr>
                      <p:cNvSpPr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171225" y="1433768"/>
                        <a:ext cx="1805607" cy="956844"/>
                      </a:xfrm>
                      <a:prstGeom prst="roundRect">
                        <a:avLst/>
                      </a:prstGeom>
                      <a:blipFill>
                        <a:blip r:embed="rId16"/>
                        <a:stretch>
                          <a:fillRect/>
                        </a:stretch>
                      </a:blipFill>
                      <a:ln>
                        <a:solidFill>
                          <a:srgbClr val="E73A1C"/>
                        </a:solidFill>
                      </a:ln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  <mc:AlternateContent xmlns:mc="http://schemas.openxmlformats.org/markup-compatibility/2006" xmlns:a14="http://schemas.microsoft.com/office/drawing/2010/main">
                <mc:Choice Requires="a14">
                  <p:sp>
                    <p:nvSpPr>
                      <p:cNvPr id="116" name="文本框 115">
                        <a:extLst>
                          <a:ext uri="{FF2B5EF4-FFF2-40B4-BE49-F238E27FC236}">
                            <a16:creationId xmlns:a16="http://schemas.microsoft.com/office/drawing/2014/main" id="{175DB482-AF7F-3040-9E72-BEB167564C7A}"/>
                          </a:ext>
                        </a:extLst>
                      </p:cNvPr>
                      <p:cNvSpPr txBox="1"/>
                      <p:nvPr/>
                    </p:nvSpPr>
                    <p:spPr>
                      <a:xfrm>
                        <a:off x="2171150" y="1442215"/>
                        <a:ext cx="395861" cy="337062"/>
                      </a:xfrm>
                      <a:prstGeom prst="rect">
                        <a:avLst/>
                      </a:prstGeom>
                      <a:noFill/>
                    </p:spPr>
                    <p:txBody>
                      <a:bodyPr wrap="square" rtlCol="0">
                        <a:spAutoFit/>
                      </a:bodyPr>
                      <a:lstStyle/>
                      <a:p>
                        <a:pPr/>
                        <a14:m>
                          <m:oMathPara xmlns:m="http://schemas.openxmlformats.org/officeDocument/2006/math">
                            <m:oMathParaPr>
                              <m:jc m:val="centerGroup"/>
                            </m:oMathParaPr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CN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kumimoji="1" lang="en-US" altLang="zh-CN" sz="1600" b="0" i="1" smtClean="0">
                                      <a:solidFill>
                                        <a:srgbClr val="C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</m:oMath>
                          </m:oMathPara>
                        </a14:m>
                        <a:endParaRPr kumimoji="1" lang="zh-CN" altLang="en-US" sz="1600" dirty="0">
                          <a:solidFill>
                            <a:srgbClr val="C00000"/>
                          </a:solidFill>
                        </a:endParaRPr>
                      </a:p>
                    </p:txBody>
                  </p:sp>
                </mc:Choice>
                <mc:Fallback xmlns="">
                  <p:sp>
                    <p:nvSpPr>
                      <p:cNvPr id="30" name="文本框 29">
                        <a:extLst>
                          <a:ext uri="{FF2B5EF4-FFF2-40B4-BE49-F238E27FC236}">
                            <a16:creationId xmlns:a16="http://schemas.microsoft.com/office/drawing/2014/main" id="{A47B5C4D-60BA-464F-A5D3-7115BA4816A5}"/>
                          </a:ext>
                        </a:extLst>
                      </p:cNvPr>
                      <p:cNvSpPr txBox="1">
                        <a:spLocks noRot="1" noChangeAspect="1" noMove="1" noResize="1" noEditPoints="1" noAdjustHandles="1" noChangeArrowheads="1" noChangeShapeType="1" noTextEdit="1"/>
                      </p:cNvSpPr>
                      <p:nvPr/>
                    </p:nvSpPr>
                    <p:spPr>
                      <a:xfrm>
                        <a:off x="2171150" y="1442215"/>
                        <a:ext cx="395861" cy="337062"/>
                      </a:xfrm>
                      <a:prstGeom prst="rect">
                        <a:avLst/>
                      </a:prstGeom>
                      <a:blipFill>
                        <a:blip r:embed="rId17"/>
                        <a:stretch>
                          <a:fillRect/>
                        </a:stretch>
                      </a:blipFill>
                    </p:spPr>
                    <p:txBody>
                      <a:bodyPr/>
                      <a:lstStyle/>
                      <a:p>
                        <a:r>
                          <a:rPr lang="zh-CN" altLang="en-US">
                            <a:noFill/>
                          </a:rPr>
                          <a:t> </a:t>
                        </a:r>
                      </a:p>
                    </p:txBody>
                  </p:sp>
                </mc:Fallback>
              </mc:AlternateContent>
            </p:grpSp>
          </p:grpSp>
          <p:grpSp>
            <p:nvGrpSpPr>
              <p:cNvPr id="65" name="组合 64">
                <a:extLst>
                  <a:ext uri="{FF2B5EF4-FFF2-40B4-BE49-F238E27FC236}">
                    <a16:creationId xmlns:a16="http://schemas.microsoft.com/office/drawing/2014/main" id="{5A1C7FE6-8452-3944-89A1-F8B64AAEFFE2}"/>
                  </a:ext>
                </a:extLst>
              </p:cNvPr>
              <p:cNvGrpSpPr/>
              <p:nvPr/>
            </p:nvGrpSpPr>
            <p:grpSpPr>
              <a:xfrm>
                <a:off x="5058299" y="4952420"/>
                <a:ext cx="1731968" cy="750324"/>
                <a:chOff x="611476" y="2634722"/>
                <a:chExt cx="1885539" cy="75032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8" name="圆角矩形 19">
                      <a:extLst>
                        <a:ext uri="{FF2B5EF4-FFF2-40B4-BE49-F238E27FC236}">
                          <a16:creationId xmlns:a16="http://schemas.microsoft.com/office/drawing/2014/main" id="{DA823614-E10F-4E4E-9F68-884608123D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33047" y="2634723"/>
                      <a:ext cx="1863968" cy="750323"/>
                    </a:xfrm>
                    <a:prstGeom prst="roundRect">
                      <a:avLst/>
                    </a:prstGeom>
                    <a:solidFill>
                      <a:srgbClr val="FFFEA1"/>
                    </a:solidFill>
                    <a:ln>
                      <a:solidFill>
                        <a:srgbClr val="00B05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kumimoji="1" lang="en-US" altLang="zh-CN" sz="120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Gini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oMath>
                        </m:oMathPara>
                      </a14:m>
                      <a:endParaRPr kumimoji="1" lang="en-US" altLang="zh-CN" sz="12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kumimoji="1" lang="en-US" altLang="zh-CN" sz="1200" dirty="0" err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Sample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err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err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b="0" i="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oMath>
                        </m:oMathPara>
                      </a14:m>
                      <a:endParaRPr kumimoji="1" lang="en-US" altLang="zh-CN" sz="12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kumimoji="1" lang="en-US" altLang="zh-CN" sz="120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se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kumimoji="1" lang="zh-CN" altLang="en-US" sz="120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ve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kumimoji="1" lang="zh-CN" altLang="en-US" sz="120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vi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]=[0,1,0]</m:t>
                            </m:r>
                          </m:oMath>
                        </m:oMathPara>
                      </a14:m>
                      <a:endParaRPr kumimoji="1" lang="en-US" altLang="zh-CN" sz="12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Class</m:t>
                            </m:r>
                            <m:r>
                              <m:rPr>
                                <m:nor/>
                              </m:rPr>
                              <a:rPr kumimoji="1" lang="zh-CN" altLang="en-US" sz="12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nor/>
                              </m:rPr>
                              <a:rPr kumimoji="1" lang="zh-CN" altLang="en-US" sz="12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sz="1200" i="1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v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b="0" i="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oMath>
                        </m:oMathPara>
                      </a14:m>
                      <a:endParaRPr kumimoji="1" lang="en-US" altLang="zh-CN" sz="12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78" name="圆角矩形 19">
                      <a:extLst>
                        <a:ext uri="{FF2B5EF4-FFF2-40B4-BE49-F238E27FC236}">
                          <a16:creationId xmlns:a16="http://schemas.microsoft.com/office/drawing/2014/main" id="{DA823614-E10F-4E4E-9F68-884608123D58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33047" y="2634723"/>
                      <a:ext cx="1863968" cy="750323"/>
                    </a:xfrm>
                    <a:prstGeom prst="roundRect">
                      <a:avLst/>
                    </a:prstGeom>
                    <a:blipFill>
                      <a:blip r:embed="rId18"/>
                      <a:stretch>
                        <a:fillRect/>
                      </a:stretch>
                    </a:blipFill>
                    <a:ln>
                      <a:solidFill>
                        <a:srgbClr val="00B05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9" name="文本框 78">
                      <a:extLst>
                        <a:ext uri="{FF2B5EF4-FFF2-40B4-BE49-F238E27FC236}">
                          <a16:creationId xmlns:a16="http://schemas.microsoft.com/office/drawing/2014/main" id="{8AF27676-39EE-F240-8F0D-F5BE7CA3177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611476" y="2634722"/>
                      <a:ext cx="392050" cy="33706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1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kumimoji="1" lang="en-US" altLang="zh-CN" sz="1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11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sz="1600" dirty="0"/>
                    </a:p>
                  </p:txBody>
                </p:sp>
              </mc:Choice>
              <mc:Fallback xmlns="">
                <p:sp>
                  <p:nvSpPr>
                    <p:cNvPr id="79" name="文本框 78">
                      <a:extLst>
                        <a:ext uri="{FF2B5EF4-FFF2-40B4-BE49-F238E27FC236}">
                          <a16:creationId xmlns:a16="http://schemas.microsoft.com/office/drawing/2014/main" id="{8AF27676-39EE-F240-8F0D-F5BE7CA31773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611476" y="2634722"/>
                      <a:ext cx="392050" cy="337062"/>
                    </a:xfrm>
                    <a:prstGeom prst="rect">
                      <a:avLst/>
                    </a:prstGeom>
                    <a:blipFill>
                      <a:blip r:embed="rId19"/>
                      <a:stretch>
                        <a:fillRect r="-2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68" name="肘形连接符 67">
                <a:extLst>
                  <a:ext uri="{FF2B5EF4-FFF2-40B4-BE49-F238E27FC236}">
                    <a16:creationId xmlns:a16="http://schemas.microsoft.com/office/drawing/2014/main" id="{3D7EAA9F-7690-3145-9B1E-90B15B7B2A6F}"/>
                  </a:ext>
                </a:extLst>
              </p:cNvPr>
              <p:cNvCxnSpPr>
                <a:cxnSpLocks/>
                <a:stCxn id="84" idx="2"/>
                <a:endCxn id="78" idx="0"/>
              </p:cNvCxnSpPr>
              <p:nvPr/>
            </p:nvCxnSpPr>
            <p:spPr>
              <a:xfrm rot="5400000">
                <a:off x="6230353" y="4023507"/>
                <a:ext cx="632751" cy="1225076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2" name="组合 71">
                <a:extLst>
                  <a:ext uri="{FF2B5EF4-FFF2-40B4-BE49-F238E27FC236}">
                    <a16:creationId xmlns:a16="http://schemas.microsoft.com/office/drawing/2014/main" id="{078DB50A-3CBE-234E-B70F-F5626B7E95CB}"/>
                  </a:ext>
                </a:extLst>
              </p:cNvPr>
              <p:cNvGrpSpPr/>
              <p:nvPr/>
            </p:nvGrpSpPr>
            <p:grpSpPr>
              <a:xfrm>
                <a:off x="6871552" y="4954681"/>
                <a:ext cx="1712154" cy="750324"/>
                <a:chOff x="263496" y="2636983"/>
                <a:chExt cx="1863968" cy="75032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6" name="圆角矩形 19">
                      <a:extLst>
                        <a:ext uri="{FF2B5EF4-FFF2-40B4-BE49-F238E27FC236}">
                          <a16:creationId xmlns:a16="http://schemas.microsoft.com/office/drawing/2014/main" id="{8C62E04D-0D22-2342-BF2A-704DE16DD1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63496" y="2636984"/>
                      <a:ext cx="1863968" cy="750323"/>
                    </a:xfrm>
                    <a:prstGeom prst="roundRect">
                      <a:avLst/>
                    </a:prstGeom>
                    <a:solidFill>
                      <a:srgbClr val="FFFEA1"/>
                    </a:solidFill>
                    <a:ln>
                      <a:solidFill>
                        <a:srgbClr val="00B05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kumimoji="1" lang="en-US" altLang="zh-CN" sz="120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Gini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=0</m:t>
                            </m:r>
                          </m:oMath>
                        </m:oMathPara>
                      </a14:m>
                      <a:endParaRPr kumimoji="1" lang="en-US" altLang="zh-CN" sz="12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kumimoji="1" lang="en-US" altLang="zh-CN" sz="1200" dirty="0" err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Sample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err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_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err="1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b="0" i="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</m:oMath>
                        </m:oMathPara>
                      </a14:m>
                      <a:endParaRPr kumimoji="1" lang="en-US" altLang="zh-CN" sz="12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kumimoji="1" lang="en-US" altLang="zh-CN" sz="120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n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[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se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kumimoji="1" lang="zh-CN" altLang="en-US" sz="120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ve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m:rPr>
                                <m:nor/>
                              </m:rPr>
                              <a:rPr kumimoji="1" lang="zh-CN" altLang="en-US" sz="120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vi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]=[3,0,0]</m:t>
                            </m:r>
                          </m:oMath>
                        </m:oMathPara>
                      </a14:m>
                      <a:endParaRPr kumimoji="1" lang="en-US" altLang="zh-CN" sz="12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endParaRP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Class</m:t>
                            </m:r>
                            <m:r>
                              <m:rPr>
                                <m:nor/>
                              </m:rPr>
                              <a:rPr kumimoji="1" lang="zh-CN" altLang="en-US" sz="12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=</m:t>
                            </m:r>
                            <m:r>
                              <m:rPr>
                                <m:nor/>
                              </m:rPr>
                              <a:rPr kumimoji="1" lang="zh-CN" altLang="en-US" sz="1200" dirty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kumimoji="1" lang="en-US" altLang="zh-CN" sz="1200" b="0" i="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s</m:t>
                            </m:r>
                            <m:r>
                              <m:rPr>
                                <m:nor/>
                              </m:rPr>
                              <a:rPr kumimoji="1" lang="en-US" altLang="zh-CN" sz="1200" b="0" dirty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e</m:t>
                            </m:r>
                          </m:oMath>
                        </m:oMathPara>
                      </a14:m>
                      <a:endParaRPr kumimoji="1" lang="en-US" altLang="zh-CN" sz="1200" dirty="0">
                        <a:solidFill>
                          <a:srgbClr val="0070C0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76" name="圆角矩形 19">
                      <a:extLst>
                        <a:ext uri="{FF2B5EF4-FFF2-40B4-BE49-F238E27FC236}">
                          <a16:creationId xmlns:a16="http://schemas.microsoft.com/office/drawing/2014/main" id="{8C62E04D-0D22-2342-BF2A-704DE16DD11E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3496" y="2636984"/>
                      <a:ext cx="1863968" cy="750323"/>
                    </a:xfrm>
                    <a:prstGeom prst="roundRect">
                      <a:avLst/>
                    </a:prstGeom>
                    <a:blipFill>
                      <a:blip r:embed="rId20"/>
                      <a:stretch>
                        <a:fillRect/>
                      </a:stretch>
                    </a:blipFill>
                    <a:ln>
                      <a:solidFill>
                        <a:srgbClr val="00B050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77" name="文本框 76">
                      <a:extLst>
                        <a:ext uri="{FF2B5EF4-FFF2-40B4-BE49-F238E27FC236}">
                          <a16:creationId xmlns:a16="http://schemas.microsoft.com/office/drawing/2014/main" id="{7BA47935-6E4B-0443-8A9E-AE18DE3C217C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66666" y="2636983"/>
                      <a:ext cx="392050" cy="33706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1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kumimoji="1" lang="en-US" altLang="zh-CN" sz="1600" b="0" i="1" smtClean="0">
                                    <a:solidFill>
                                      <a:srgbClr val="0070C0"/>
                                    </a:solidFill>
                                    <a:latin typeface="Cambria Math" panose="02040503050406030204" pitchFamily="18" charset="0"/>
                                  </a:rPr>
                                  <m:t>12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sz="1600" dirty="0"/>
                    </a:p>
                  </p:txBody>
                </p:sp>
              </mc:Choice>
              <mc:Fallback xmlns="">
                <p:sp>
                  <p:nvSpPr>
                    <p:cNvPr id="77" name="文本框 76">
                      <a:extLst>
                        <a:ext uri="{FF2B5EF4-FFF2-40B4-BE49-F238E27FC236}">
                          <a16:creationId xmlns:a16="http://schemas.microsoft.com/office/drawing/2014/main" id="{7BA47935-6E4B-0443-8A9E-AE18DE3C217C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66666" y="2636983"/>
                      <a:ext cx="392050" cy="337062"/>
                    </a:xfrm>
                    <a:prstGeom prst="rect">
                      <a:avLst/>
                    </a:prstGeom>
                    <a:blipFill>
                      <a:blip r:embed="rId21"/>
                      <a:stretch>
                        <a:fillRect r="-20000"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cxnSp>
            <p:nvCxnSpPr>
              <p:cNvPr id="73" name="肘形连接符 72">
                <a:extLst>
                  <a:ext uri="{FF2B5EF4-FFF2-40B4-BE49-F238E27FC236}">
                    <a16:creationId xmlns:a16="http://schemas.microsoft.com/office/drawing/2014/main" id="{5C4AFB28-D1C7-6740-B705-FD003180060C}"/>
                  </a:ext>
                </a:extLst>
              </p:cNvPr>
              <p:cNvCxnSpPr>
                <a:cxnSpLocks/>
                <a:stCxn id="84" idx="2"/>
                <a:endCxn id="76" idx="0"/>
              </p:cNvCxnSpPr>
              <p:nvPr/>
            </p:nvCxnSpPr>
            <p:spPr>
              <a:xfrm rot="16200000" flipH="1">
                <a:off x="7125941" y="4352994"/>
                <a:ext cx="635012" cy="568363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E73A1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4" name="文本框 73">
                <a:extLst>
                  <a:ext uri="{FF2B5EF4-FFF2-40B4-BE49-F238E27FC236}">
                    <a16:creationId xmlns:a16="http://schemas.microsoft.com/office/drawing/2014/main" id="{14501E1C-82DC-DA46-90A1-798EA4FDFDC2}"/>
                  </a:ext>
                </a:extLst>
              </p:cNvPr>
              <p:cNvSpPr txBox="1"/>
              <p:nvPr/>
            </p:nvSpPr>
            <p:spPr>
              <a:xfrm>
                <a:off x="5867292" y="4342146"/>
                <a:ext cx="3145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>
                    <a:solidFill>
                      <a:srgbClr val="0070C0"/>
                    </a:solidFill>
                  </a:rPr>
                  <a:t>Y</a:t>
                </a:r>
                <a:endParaRPr kumimoji="1" lang="zh-CN" altLang="en-US" sz="14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75" name="文本框 74">
                <a:extLst>
                  <a:ext uri="{FF2B5EF4-FFF2-40B4-BE49-F238E27FC236}">
                    <a16:creationId xmlns:a16="http://schemas.microsoft.com/office/drawing/2014/main" id="{13C88CB5-7CAE-BE4F-AEA5-0F4A6D6F61EA}"/>
                  </a:ext>
                </a:extLst>
              </p:cNvPr>
              <p:cNvSpPr txBox="1"/>
              <p:nvPr/>
            </p:nvSpPr>
            <p:spPr>
              <a:xfrm>
                <a:off x="7780832" y="4342146"/>
                <a:ext cx="3145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>
                    <a:solidFill>
                      <a:srgbClr val="D91F14"/>
                    </a:solidFill>
                  </a:rPr>
                  <a:t>N</a:t>
                </a:r>
                <a:endParaRPr kumimoji="1" lang="zh-CN" altLang="en-US" sz="1400" dirty="0">
                  <a:solidFill>
                    <a:srgbClr val="D91F14"/>
                  </a:solidFill>
                </a:endParaRP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743C3A46-4576-4E44-AF9A-11F5EEFA20E0}"/>
                    </a:ext>
                  </a:extLst>
                </p:cNvPr>
                <p:cNvSpPr txBox="1"/>
                <p:nvPr/>
              </p:nvSpPr>
              <p:spPr>
                <a:xfrm>
                  <a:off x="8383141" y="3720541"/>
                  <a:ext cx="360119" cy="33706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kumimoji="1" lang="en-US" altLang="zh-CN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16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</a:rPr>
                              <m:t>21</m:t>
                            </m:r>
                          </m:sub>
                        </m:sSub>
                      </m:oMath>
                    </m:oMathPara>
                  </a14:m>
                  <a:endParaRPr kumimoji="1" lang="zh-CN" altLang="en-US" sz="1600" dirty="0"/>
                </a:p>
              </p:txBody>
            </p:sp>
          </mc:Choice>
          <mc:Fallback xmlns="">
            <p:sp>
              <p:nvSpPr>
                <p:cNvPr id="54" name="文本框 53">
                  <a:extLst>
                    <a:ext uri="{FF2B5EF4-FFF2-40B4-BE49-F238E27FC236}">
                      <a16:creationId xmlns:a16="http://schemas.microsoft.com/office/drawing/2014/main" id="{743C3A46-4576-4E44-AF9A-11F5EEFA20E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83141" y="3720541"/>
                  <a:ext cx="360119" cy="337062"/>
                </a:xfrm>
                <a:prstGeom prst="rect">
                  <a:avLst/>
                </a:prstGeom>
                <a:blipFill>
                  <a:blip r:embed="rId22"/>
                  <a:stretch>
                    <a:fillRect r="-2413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19" name="圆角矩形 118">
            <a:extLst>
              <a:ext uri="{FF2B5EF4-FFF2-40B4-BE49-F238E27FC236}">
                <a16:creationId xmlns:a16="http://schemas.microsoft.com/office/drawing/2014/main" id="{85432A91-C5DF-FE47-9A42-C9EE2957072E}"/>
              </a:ext>
            </a:extLst>
          </p:cNvPr>
          <p:cNvSpPr/>
          <p:nvPr/>
        </p:nvSpPr>
        <p:spPr>
          <a:xfrm>
            <a:off x="4227150" y="4832485"/>
            <a:ext cx="3712518" cy="1389798"/>
          </a:xfrm>
          <a:prstGeom prst="roundRect">
            <a:avLst>
              <a:gd name="adj" fmla="val 12217"/>
            </a:avLst>
          </a:prstGeom>
          <a:solidFill>
            <a:srgbClr val="E73A1C">
              <a:alpha val="45000"/>
            </a:srgbClr>
          </a:solidFill>
          <a:ln>
            <a:solidFill>
              <a:srgbClr val="FF26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97152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19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顶角 12"/>
          <p:cNvSpPr/>
          <p:nvPr/>
        </p:nvSpPr>
        <p:spPr>
          <a:xfrm rot="5400000">
            <a:off x="2807673" y="-2171958"/>
            <a:ext cx="480654" cy="6096004"/>
          </a:xfrm>
          <a:prstGeom prst="round2SameRect">
            <a:avLst>
              <a:gd name="adj1" fmla="val 37365"/>
              <a:gd name="adj2" fmla="val 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6" name="文本框 85"/>
          <p:cNvSpPr txBox="1"/>
          <p:nvPr/>
        </p:nvSpPr>
        <p:spPr>
          <a:xfrm>
            <a:off x="445973" y="631423"/>
            <a:ext cx="5654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例题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思源黑体 CN Medium" panose="020B0600000000000000" pitchFamily="34" charset="-122"/>
              </a:rPr>
              <a:t>——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决策树生成、剪枝与测试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1" name="内容占位符 2">
                <a:extLst>
                  <a:ext uri="{FF2B5EF4-FFF2-40B4-BE49-F238E27FC236}">
                    <a16:creationId xmlns:a16="http://schemas.microsoft.com/office/drawing/2014/main" id="{05100C37-9C98-C540-AE0E-02CD27CB6BD4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7056588" y="635717"/>
                <a:ext cx="3364188" cy="580572"/>
              </a:xfrm>
              <a:prstGeom prst="rect">
                <a:avLst/>
              </a:prstGeom>
              <a:ln>
                <a:noFill/>
              </a:ln>
            </p:spPr>
            <p:txBody>
              <a:bodyPr/>
              <a:lstStyle>
                <a:lvl1pPr marL="342846" indent="-342846" algn="l" defTabSz="457128" rtl="0" eaLnBrk="1" latinLnBrk="0" hangingPunct="1">
                  <a:spcBef>
                    <a:spcPct val="20000"/>
                  </a:spcBef>
                  <a:buFont typeface="Arial"/>
                  <a:buChar char="•"/>
                  <a:defRPr sz="32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742832" indent="-285704" algn="l" defTabSz="457128" rtl="0" eaLnBrk="1" latinLnBrk="0" hangingPunct="1">
                  <a:spcBef>
                    <a:spcPct val="20000"/>
                  </a:spcBef>
                  <a:buFont typeface="Arial"/>
                  <a:buChar char="–"/>
                  <a:defRPr sz="2799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1142819" indent="-228564" algn="l" defTabSz="457128" rtl="0" eaLnBrk="1" latinLnBrk="0" hangingPunct="1">
                  <a:spcBef>
                    <a:spcPct val="20000"/>
                  </a:spcBef>
                  <a:buFont typeface="Arial"/>
                  <a:buChar char="•"/>
                  <a:defRPr sz="24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599947" indent="-228564" algn="l" defTabSz="457128" rtl="0" eaLnBrk="1" latinLnBrk="0" hangingPunct="1">
                  <a:spcBef>
                    <a:spcPct val="20000"/>
                  </a:spcBef>
                  <a:buFont typeface="Arial"/>
                  <a:buChar char="–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2057074" indent="-228564" algn="l" defTabSz="457128" rtl="0" eaLnBrk="1" latinLnBrk="0" hangingPunct="1">
                  <a:spcBef>
                    <a:spcPct val="20000"/>
                  </a:spcBef>
                  <a:buFont typeface="Arial"/>
                  <a:buChar char="»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514202" indent="-228564" algn="l" defTabSz="457128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330" indent="-228564" algn="l" defTabSz="457128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8457" indent="-228564" algn="l" defTabSz="457128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5584" indent="-228564" algn="l" defTabSz="457128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lvl="1" indent="0">
                  <a:spcBef>
                    <a:spcPts val="0"/>
                  </a:spcBef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600" i="1" kern="1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ℒ</m:t>
                      </m:r>
                      <m:d>
                        <m:dPr>
                          <m:ctrlPr>
                            <a:rPr lang="zh-CN" altLang="zh-C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  <m:r>
                        <m:rPr>
                          <m:aln/>
                        </m:rPr>
                        <a:rPr lang="en-US" altLang="zh-CN" sz="1600" i="1" kern="1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16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</m:sub>
                      </m:sSub>
                      <m:sSub>
                        <m:sSubPr>
                          <m:ctrlPr>
                            <a:rPr lang="zh-CN" altLang="zh-C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sz="16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</m:sub>
                      </m:sSub>
                      <m:d>
                        <m:dPr>
                          <m:ctrlPr>
                            <a:rPr lang="zh-CN" altLang="zh-C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  <m:r>
                        <a:rPr lang="en-US" altLang="zh-CN" sz="1600" i="1" kern="1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16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sSub>
                        <m:sSubPr>
                          <m:ctrlPr>
                            <a:rPr lang="zh-CN" altLang="zh-CN" sz="160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ℒ</m:t>
                          </m:r>
                        </m:e>
                        <m:sub>
                          <m:r>
                            <a:rPr lang="en-US" altLang="zh-CN" sz="16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ctrlPr>
                            <a:rPr lang="en-US" altLang="zh-CN" sz="1600" i="1" kern="1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 kern="10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e>
                      </m:d>
                    </m:oMath>
                    <m:oMath xmlns:m="http://schemas.openxmlformats.org/officeDocument/2006/math">
                      <m:r>
                        <m:rPr>
                          <m:aln/>
                        </m:rPr>
                        <a:rPr lang="en-US" altLang="zh-CN" sz="1600" b="0" i="1" kern="10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b>
                        <m:sSubPr>
                          <m:ctrlPr>
                            <a:rPr lang="zh-CN" altLang="zh-C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16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𝑒</m:t>
                          </m:r>
                        </m:sub>
                      </m:sSub>
                      <m:nary>
                        <m:naryPr>
                          <m:chr m:val="∑"/>
                          <m:ctrlPr>
                            <a:rPr lang="zh-CN" altLang="zh-CN" sz="1600" i="1">
                              <a:solidFill>
                                <a:srgbClr val="E73A1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altLang="zh-CN" sz="1600" i="1" kern="100">
                              <a:solidFill>
                                <a:srgbClr val="E73A1C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altLang="zh-CN" sz="1600" i="1" kern="100">
                              <a:solidFill>
                                <a:srgbClr val="E73A1C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=1</m:t>
                          </m:r>
                        </m:sub>
                        <m:sup>
                          <m:d>
                            <m:dPr>
                              <m:begChr m:val="|"/>
                              <m:endChr m:val="|"/>
                              <m:ctrlPr>
                                <a:rPr lang="zh-CN" altLang="zh-CN" sz="1600" i="1">
                                  <a:solidFill>
                                    <a:srgbClr val="E73A1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US" altLang="zh-CN" sz="1600" i="1" kern="100">
                                  <a:solidFill>
                                    <a:srgbClr val="E73A1C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𝑇</m:t>
                              </m:r>
                            </m:e>
                          </m:d>
                        </m:sup>
                        <m:e>
                          <m:f>
                            <m:fPr>
                              <m:ctrlPr>
                                <a:rPr lang="zh-CN" altLang="zh-CN" sz="1600" i="1">
                                  <a:solidFill>
                                    <a:srgbClr val="E73A1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zh-CN" altLang="zh-CN" sz="1600" i="1">
                                      <a:solidFill>
                                        <a:srgbClr val="E73A1C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600" i="1" kern="100">
                                      <a:solidFill>
                                        <a:srgbClr val="E73A1C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𝑁</m:t>
                                  </m:r>
                                </m:e>
                                <m:sub>
                                  <m:r>
                                    <a:rPr lang="en-US" altLang="zh-CN" sz="1600" i="1" kern="100">
                                      <a:solidFill>
                                        <a:srgbClr val="E73A1C"/>
                                      </a:solidFill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num>
                            <m:den>
                              <m:r>
                                <a:rPr lang="en-US" altLang="zh-CN" sz="1600" i="1" kern="100">
                                  <a:solidFill>
                                    <a:srgbClr val="E73A1C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𝑁</m:t>
                              </m:r>
                            </m:den>
                          </m:f>
                          <m:r>
                            <m:rPr>
                              <m:sty m:val="p"/>
                            </m:rPr>
                            <a:rPr lang="en-US" altLang="zh-CN" sz="1600">
                              <a:solidFill>
                                <a:srgbClr val="E73A1C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Gini</m:t>
                          </m:r>
                          <m:r>
                            <a:rPr lang="en-US" altLang="zh-CN" sz="1600" i="1" kern="100">
                              <a:solidFill>
                                <a:srgbClr val="E73A1C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zh-CN" altLang="zh-CN" sz="1600" i="1">
                                  <a:solidFill>
                                    <a:srgbClr val="E73A1C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zh-CN" sz="1600" i="1" kern="100">
                                  <a:solidFill>
                                    <a:srgbClr val="E73A1C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𝑌</m:t>
                              </m:r>
                            </m:e>
                            <m:sub>
                              <m:r>
                                <a:rPr lang="en-US" altLang="zh-CN" sz="1600" i="1" kern="100">
                                  <a:solidFill>
                                    <a:srgbClr val="E73A1C"/>
                                  </a:solidFill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𝑡</m:t>
                              </m:r>
                            </m:sub>
                          </m:sSub>
                          <m:r>
                            <a:rPr lang="en-US" altLang="zh-CN" sz="1600" i="1" kern="100">
                              <a:solidFill>
                                <a:srgbClr val="E73A1C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</m:nary>
                      <m:r>
                        <a:rPr lang="en-US" altLang="zh-CN" sz="1600" i="1" kern="1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+</m:t>
                      </m:r>
                      <m:sSub>
                        <m:sSubPr>
                          <m:ctrlPr>
                            <a:rPr lang="zh-CN" altLang="zh-CN" sz="1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𝜆</m:t>
                          </m:r>
                        </m:e>
                        <m:sub>
                          <m:r>
                            <a:rPr lang="en-US" altLang="zh-CN" sz="1600" i="1" kern="1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𝑠</m:t>
                          </m:r>
                        </m:sub>
                      </m:sSub>
                      <m:d>
                        <m:dPr>
                          <m:begChr m:val="|"/>
                          <m:endChr m:val="|"/>
                          <m:ctrlPr>
                            <a:rPr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sz="1600" i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</m:d>
                    </m:oMath>
                  </m:oMathPara>
                </a14:m>
                <a:endParaRPr lang="en-US" altLang="zh-CN" sz="1600" dirty="0">
                  <a:solidFill>
                    <a:schemeClr val="bg1"/>
                  </a:solidFill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91" name="内容占位符 2">
                <a:extLst>
                  <a:ext uri="{FF2B5EF4-FFF2-40B4-BE49-F238E27FC236}">
                    <a16:creationId xmlns:a16="http://schemas.microsoft.com/office/drawing/2014/main" id="{05100C37-9C98-C540-AE0E-02CD27CB6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588" y="635717"/>
                <a:ext cx="3364188" cy="580572"/>
              </a:xfrm>
              <a:prstGeom prst="rect">
                <a:avLst/>
              </a:prstGeom>
              <a:blipFill>
                <a:blip r:embed="rId3"/>
                <a:stretch>
                  <a:fillRect t="-82979" b="-28297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A7D8FFFC-A29E-C84C-814C-F2DA3CFBFD73}"/>
                  </a:ext>
                </a:extLst>
              </p:cNvPr>
              <p:cNvSpPr txBox="1"/>
              <p:nvPr/>
            </p:nvSpPr>
            <p:spPr>
              <a:xfrm>
                <a:off x="7056588" y="2188125"/>
                <a:ext cx="3876796" cy="707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solidFill>
                      <a:srgbClr val="0070C0"/>
                    </a:solidFill>
                  </a:rPr>
                  <a:t>剪枝前：</a:t>
                </a:r>
                <a:r>
                  <a:rPr lang="en-US" altLang="zh-CN" sz="1600" kern="100" dirty="0">
                    <a:solidFill>
                      <a:schemeClr val="bg1"/>
                    </a:solidFill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1600" i="1" kern="1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ℒ</m:t>
                    </m:r>
                    <m:d>
                      <m:dPr>
                        <m:ctrlPr>
                          <a:rPr lang="zh-CN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</m:d>
                    <m:r>
                      <m:rPr>
                        <m:aln/>
                      </m:rPr>
                      <a:rPr lang="en-US" altLang="zh-CN" sz="1600" i="1" kern="1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1600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1600" i="1" kern="1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i="1" kern="1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6</m:t>
                            </m:r>
                          </m:num>
                          <m:den>
                            <m:r>
                              <a:rPr lang="en-US" altLang="zh-CN" sz="1600" i="1" kern="10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10</m:t>
                            </m:r>
                          </m:den>
                        </m:f>
                        <m:r>
                          <a:rPr lang="en-US" altLang="zh-CN" sz="1600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×0.444</m:t>
                        </m:r>
                      </m:e>
                    </m:d>
                    <m:r>
                      <a:rPr lang="en-US" altLang="zh-CN" sz="1600" i="1" kern="1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+0.14</m:t>
                    </m:r>
                    <m:r>
                      <a:rPr lang="zh-CN" altLang="en-US" sz="1600" i="1" kern="1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600" i="1" kern="10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3=0.687</m:t>
                    </m:r>
                  </m:oMath>
                </a14:m>
                <a:r>
                  <a:rPr kumimoji="1" lang="zh-CN" altLang="en-US" sz="1600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4" name="文本框 93">
                <a:extLst>
                  <a:ext uri="{FF2B5EF4-FFF2-40B4-BE49-F238E27FC236}">
                    <a16:creationId xmlns:a16="http://schemas.microsoft.com/office/drawing/2014/main" id="{A7D8FFFC-A29E-C84C-814C-F2DA3CFBFD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588" y="2188125"/>
                <a:ext cx="3876796" cy="707053"/>
              </a:xfrm>
              <a:prstGeom prst="rect">
                <a:avLst/>
              </a:prstGeom>
              <a:blipFill>
                <a:blip r:embed="rId4"/>
                <a:stretch>
                  <a:fillRect l="-977" t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CD488B96-AD8A-CE44-B3D7-C84F5B267041}"/>
                  </a:ext>
                </a:extLst>
              </p:cNvPr>
              <p:cNvSpPr txBox="1"/>
              <p:nvPr/>
            </p:nvSpPr>
            <p:spPr>
              <a:xfrm>
                <a:off x="7056587" y="1739318"/>
                <a:ext cx="220652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solidFill>
                      <a:srgbClr val="0070C0"/>
                    </a:solidFill>
                  </a:rPr>
                  <a:t>设：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1600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𝑒</m:t>
                        </m:r>
                      </m:sub>
                    </m:sSub>
                    <m:r>
                      <a:rPr lang="en-US" altLang="zh-CN" sz="1600" b="0" i="1" kern="1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=1</m:t>
                    </m:r>
                    <m:r>
                      <a:rPr lang="zh-CN" altLang="en-US" sz="1600" b="0" i="1" kern="1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，</m:t>
                    </m:r>
                    <m:sSub>
                      <m:sSubPr>
                        <m:ctrlPr>
                          <a:rPr lang="zh-CN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𝜆</m:t>
                        </m:r>
                      </m:e>
                      <m:sub>
                        <m:r>
                          <a:rPr lang="en-US" altLang="zh-CN" sz="1600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𝑠</m:t>
                        </m:r>
                      </m:sub>
                    </m:sSub>
                    <m:r>
                      <a:rPr lang="en-US" altLang="zh-CN" sz="1600" b="0" i="1" kern="1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=0.14</m:t>
                    </m:r>
                  </m:oMath>
                </a14:m>
                <a:endParaRPr kumimoji="1" lang="zh-CN" altLang="en-US" sz="1600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95" name="文本框 94">
                <a:extLst>
                  <a:ext uri="{FF2B5EF4-FFF2-40B4-BE49-F238E27FC236}">
                    <a16:creationId xmlns:a16="http://schemas.microsoft.com/office/drawing/2014/main" id="{CD488B96-AD8A-CE44-B3D7-C84F5B2670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56587" y="1739318"/>
                <a:ext cx="2206521" cy="338554"/>
              </a:xfrm>
              <a:prstGeom prst="rect">
                <a:avLst/>
              </a:prstGeom>
              <a:blipFill>
                <a:blip r:embed="rId5"/>
                <a:stretch>
                  <a:fillRect l="-1714" t="-7143" b="-178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690AB50D-72E2-204E-B81C-C5941FC539AC}"/>
                  </a:ext>
                </a:extLst>
              </p:cNvPr>
              <p:cNvSpPr txBox="1"/>
              <p:nvPr/>
            </p:nvSpPr>
            <p:spPr>
              <a:xfrm>
                <a:off x="7064015" y="2807643"/>
                <a:ext cx="5111107" cy="7159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zh-CN" altLang="en-US" sz="1600" dirty="0">
                    <a:solidFill>
                      <a:srgbClr val="0070C0"/>
                    </a:solidFill>
                  </a:rPr>
                  <a:t>剪枝后：</a:t>
                </a:r>
                <a:br>
                  <a:rPr kumimoji="1" lang="en-US" altLang="zh-CN" sz="1600" dirty="0">
                    <a:solidFill>
                      <a:srgbClr val="0070C0"/>
                    </a:solidFill>
                  </a:rPr>
                </a:br>
                <a14:m>
                  <m:oMath xmlns:m="http://schemas.openxmlformats.org/officeDocument/2006/math">
                    <m:r>
                      <a:rPr lang="en-US" altLang="zh-CN" sz="1600" i="1" kern="1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ℒ</m:t>
                    </m:r>
                    <m:d>
                      <m:dPr>
                        <m:ctrlPr>
                          <a:rPr lang="zh-CN" altLang="zh-CN" sz="16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600" i="1" kern="1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</m:d>
                    <m:r>
                      <m:rPr>
                        <m:aln/>
                      </m:rPr>
                      <a:rPr lang="en-US" altLang="zh-CN" sz="1600" b="0" i="1" kern="1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altLang="zh-CN" sz="1600" b="0" i="1" kern="1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1600" b="0" i="1" kern="10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b="0" i="1" kern="10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10</m:t>
                            </m:r>
                          </m:num>
                          <m:den>
                            <m:r>
                              <a:rPr lang="en-US" altLang="zh-CN" sz="1600" b="0" i="1" kern="10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10</m:t>
                            </m:r>
                          </m:den>
                        </m:f>
                        <m:r>
                          <a:rPr lang="en-US" altLang="zh-CN" sz="1600" b="0" i="1" kern="10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×0.66</m:t>
                        </m:r>
                      </m:e>
                    </m:d>
                    <m:r>
                      <a:rPr lang="en-US" altLang="zh-CN" sz="1600" b="0" i="1" kern="1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+0.14</m:t>
                    </m:r>
                    <m:r>
                      <a:rPr lang="zh-CN" altLang="en-US" sz="1600" b="0" i="1" kern="1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∗</m:t>
                    </m:r>
                    <m:r>
                      <a:rPr lang="en-US" altLang="zh-CN" sz="1600" b="0" i="1" kern="10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1=0.80</m:t>
                    </m:r>
                  </m:oMath>
                </a14:m>
                <a:r>
                  <a:rPr kumimoji="1" lang="zh-CN" altLang="en-US" sz="1600" dirty="0">
                    <a:solidFill>
                      <a:srgbClr val="0070C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99" name="文本框 98">
                <a:extLst>
                  <a:ext uri="{FF2B5EF4-FFF2-40B4-BE49-F238E27FC236}">
                    <a16:creationId xmlns:a16="http://schemas.microsoft.com/office/drawing/2014/main" id="{690AB50D-72E2-204E-B81C-C5941FC539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64015" y="2807643"/>
                <a:ext cx="5111107" cy="715965"/>
              </a:xfrm>
              <a:prstGeom prst="rect">
                <a:avLst/>
              </a:prstGeom>
              <a:blipFill>
                <a:blip r:embed="rId6"/>
                <a:stretch>
                  <a:fillRect l="-744" t="-52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4C669E9F-792E-C544-B3A1-5CB93A993769}"/>
                  </a:ext>
                </a:extLst>
              </p:cNvPr>
              <p:cNvSpPr txBox="1"/>
              <p:nvPr/>
            </p:nvSpPr>
            <p:spPr>
              <a:xfrm>
                <a:off x="3491767" y="5288411"/>
                <a:ext cx="395861" cy="337062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1"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1"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𝐷</m:t>
                          </m:r>
                        </m:e>
                        <m:sub>
                          <m:r>
                            <a:rPr kumimoji="1" lang="en-US" altLang="zh-CN" sz="16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21</m:t>
                          </m:r>
                        </m:sub>
                      </m:sSub>
                    </m:oMath>
                  </m:oMathPara>
                </a14:m>
                <a:endParaRPr kumimoji="1" lang="zh-CN" altLang="en-US" sz="1600" dirty="0"/>
              </a:p>
            </p:txBody>
          </p:sp>
        </mc:Choice>
        <mc:Fallback xmlns="">
          <p:sp>
            <p:nvSpPr>
              <p:cNvPr id="59" name="文本框 58">
                <a:extLst>
                  <a:ext uri="{FF2B5EF4-FFF2-40B4-BE49-F238E27FC236}">
                    <a16:creationId xmlns:a16="http://schemas.microsoft.com/office/drawing/2014/main" id="{4C669E9F-792E-C544-B3A1-5CB93A9937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91767" y="5288411"/>
                <a:ext cx="395861" cy="337062"/>
              </a:xfrm>
              <a:prstGeom prst="rect">
                <a:avLst/>
              </a:prstGeom>
              <a:blipFill>
                <a:blip r:embed="rId7"/>
                <a:stretch>
                  <a:fillRect r="-12500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3" name="组合 62">
            <a:extLst>
              <a:ext uri="{FF2B5EF4-FFF2-40B4-BE49-F238E27FC236}">
                <a16:creationId xmlns:a16="http://schemas.microsoft.com/office/drawing/2014/main" id="{A6E301BC-093B-7746-A628-FAD2396ED777}"/>
              </a:ext>
            </a:extLst>
          </p:cNvPr>
          <p:cNvGrpSpPr/>
          <p:nvPr/>
        </p:nvGrpSpPr>
        <p:grpSpPr>
          <a:xfrm>
            <a:off x="648540" y="2077872"/>
            <a:ext cx="5780153" cy="3837847"/>
            <a:chOff x="5058299" y="1867158"/>
            <a:chExt cx="5780153" cy="3837847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3430DF0E-B10C-6B46-AFA6-5B0844F1CD9E}"/>
                </a:ext>
              </a:extLst>
            </p:cNvPr>
            <p:cNvGrpSpPr/>
            <p:nvPr/>
          </p:nvGrpSpPr>
          <p:grpSpPr>
            <a:xfrm>
              <a:off x="6250879" y="1867158"/>
              <a:ext cx="4587573" cy="2452512"/>
              <a:chOff x="6843546" y="2819050"/>
              <a:chExt cx="4587573" cy="245251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圆角矩形 92">
                    <a:extLst>
                      <a:ext uri="{FF2B5EF4-FFF2-40B4-BE49-F238E27FC236}">
                        <a16:creationId xmlns:a16="http://schemas.microsoft.com/office/drawing/2014/main" id="{F96B7E9A-9CDF-D44A-B000-A5F1EE68622E}"/>
                      </a:ext>
                    </a:extLst>
                  </p:cNvPr>
                  <p:cNvSpPr/>
                  <p:nvPr/>
                </p:nvSpPr>
                <p:spPr>
                  <a:xfrm>
                    <a:off x="6849129" y="4314718"/>
                    <a:ext cx="1805607" cy="956844"/>
                  </a:xfrm>
                  <a:prstGeom prst="round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rgbClr val="E73A1C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Gini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=0.375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Sample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se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ve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vi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]=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[3,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Class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se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200" i="1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i="1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sz="1200" b="0" i="1" dirty="0" smtClean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1200" b="0" i="1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=“</m:t>
                          </m:r>
                          <m:r>
                            <a:rPr kumimoji="1" lang="zh-CN" altLang="en-US" sz="1200" i="1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黄</m:t>
                          </m:r>
                          <m:r>
                            <a:rPr kumimoji="1" lang="en-US" altLang="zh-CN" sz="1200" b="0" i="1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”</m:t>
                          </m:r>
                          <m:r>
                            <a:rPr kumimoji="1" lang="en-US" altLang="zh-CN" sz="1200" i="1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?</m:t>
                          </m:r>
                        </m:oMath>
                      </m:oMathPara>
                    </a14:m>
                    <a:endParaRPr kumimoji="1" lang="zh-CN" altLang="en-US" sz="1200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3" name="圆角矩形 92">
                    <a:extLst>
                      <a:ext uri="{FF2B5EF4-FFF2-40B4-BE49-F238E27FC236}">
                        <a16:creationId xmlns:a16="http://schemas.microsoft.com/office/drawing/2014/main" id="{F96B7E9A-9CDF-D44A-B000-A5F1EE68622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49129" y="4314718"/>
                    <a:ext cx="1805607" cy="956844"/>
                  </a:xfrm>
                  <a:prstGeom prst="roundRect">
                    <a:avLst/>
                  </a:prstGeom>
                  <a:blipFill>
                    <a:blip r:embed="rId8"/>
                    <a:stretch>
                      <a:fillRect/>
                    </a:stretch>
                  </a:blipFill>
                  <a:ln>
                    <a:solidFill>
                      <a:srgbClr val="E73A1C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圆角矩形 96">
                    <a:extLst>
                      <a:ext uri="{FF2B5EF4-FFF2-40B4-BE49-F238E27FC236}">
                        <a16:creationId xmlns:a16="http://schemas.microsoft.com/office/drawing/2014/main" id="{82190DE6-02F9-1141-A8E2-CEA7841512D6}"/>
                      </a:ext>
                    </a:extLst>
                  </p:cNvPr>
                  <p:cNvSpPr/>
                  <p:nvPr/>
                </p:nvSpPr>
                <p:spPr>
                  <a:xfrm>
                    <a:off x="9515825" y="4314717"/>
                    <a:ext cx="1915294" cy="748273"/>
                  </a:xfrm>
                  <a:prstGeom prst="roundRect">
                    <a:avLst/>
                  </a:prstGeom>
                  <a:solidFill>
                    <a:srgbClr val="FFFEA1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Gini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=0.444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Sample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=6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]=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[0,2,4]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Class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vi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7" name="圆角矩形 96">
                    <a:extLst>
                      <a:ext uri="{FF2B5EF4-FFF2-40B4-BE49-F238E27FC236}">
                        <a16:creationId xmlns:a16="http://schemas.microsoft.com/office/drawing/2014/main" id="{82190DE6-02F9-1141-A8E2-CEA7841512D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15825" y="4314717"/>
                    <a:ext cx="1915294" cy="748273"/>
                  </a:xfrm>
                  <a:prstGeom prst="round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solidFill>
                      <a:srgbClr val="00B05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8" name="肘形连接符 97">
                <a:extLst>
                  <a:ext uri="{FF2B5EF4-FFF2-40B4-BE49-F238E27FC236}">
                    <a16:creationId xmlns:a16="http://schemas.microsoft.com/office/drawing/2014/main" id="{B77DA15D-5AED-ED4D-9444-0AC3DF2857FA}"/>
                  </a:ext>
                </a:extLst>
              </p:cNvPr>
              <p:cNvCxnSpPr>
                <a:cxnSpLocks/>
                <a:stCxn id="106" idx="2"/>
                <a:endCxn id="93" idx="0"/>
              </p:cNvCxnSpPr>
              <p:nvPr/>
            </p:nvCxnSpPr>
            <p:spPr>
              <a:xfrm rot="5400000">
                <a:off x="8084398" y="3443429"/>
                <a:ext cx="538824" cy="1203754"/>
              </a:xfrm>
              <a:prstGeom prst="bentConnector3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肘形连接符 99">
                <a:extLst>
                  <a:ext uri="{FF2B5EF4-FFF2-40B4-BE49-F238E27FC236}">
                    <a16:creationId xmlns:a16="http://schemas.microsoft.com/office/drawing/2014/main" id="{290B282B-0D8C-004E-9CBF-6A30174AD708}"/>
                  </a:ext>
                </a:extLst>
              </p:cNvPr>
              <p:cNvCxnSpPr>
                <a:cxnSpLocks/>
                <a:stCxn id="106" idx="2"/>
                <a:endCxn id="97" idx="0"/>
              </p:cNvCxnSpPr>
              <p:nvPr/>
            </p:nvCxnSpPr>
            <p:spPr>
              <a:xfrm rot="16200000" flipH="1">
                <a:off x="9445168" y="3286412"/>
                <a:ext cx="538823" cy="1517785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E73A1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FD1CDDF7-0736-F845-9CAF-AB6708198755}"/>
                  </a:ext>
                </a:extLst>
              </p:cNvPr>
              <p:cNvSpPr txBox="1"/>
              <p:nvPr/>
            </p:nvSpPr>
            <p:spPr>
              <a:xfrm>
                <a:off x="7662226" y="3777036"/>
                <a:ext cx="3145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>
                    <a:solidFill>
                      <a:srgbClr val="0070C0"/>
                    </a:solidFill>
                  </a:rPr>
                  <a:t>Y</a:t>
                </a:r>
                <a:endParaRPr kumimoji="1" lang="zh-CN" altLang="en-US" sz="14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14C9E301-4DC7-6D4F-8986-E608350C23DF}"/>
                  </a:ext>
                </a:extLst>
              </p:cNvPr>
              <p:cNvSpPr txBox="1"/>
              <p:nvPr/>
            </p:nvSpPr>
            <p:spPr>
              <a:xfrm>
                <a:off x="10274810" y="3794184"/>
                <a:ext cx="3145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>
                    <a:solidFill>
                      <a:srgbClr val="D91F14"/>
                    </a:solidFill>
                  </a:rPr>
                  <a:t>N</a:t>
                </a:r>
                <a:endParaRPr kumimoji="1" lang="zh-CN" altLang="en-US" sz="1400" dirty="0">
                  <a:solidFill>
                    <a:srgbClr val="D91F14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B0ACB933-8D49-8B4D-BBBA-BA2F74703538}"/>
                      </a:ext>
                    </a:extLst>
                  </p:cNvPr>
                  <p:cNvSpPr txBox="1"/>
                  <p:nvPr/>
                </p:nvSpPr>
                <p:spPr>
                  <a:xfrm>
                    <a:off x="6843546" y="4314718"/>
                    <a:ext cx="456985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dirty="0"/>
                  </a:p>
                </p:txBody>
              </p:sp>
            </mc:Choice>
            <mc:Fallback xmlns="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B0ACB933-8D49-8B4D-BBBA-BA2F747035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43546" y="4314718"/>
                    <a:ext cx="456985" cy="338554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文本框 103">
                    <a:extLst>
                      <a:ext uri="{FF2B5EF4-FFF2-40B4-BE49-F238E27FC236}">
                        <a16:creationId xmlns:a16="http://schemas.microsoft.com/office/drawing/2014/main" id="{F9072208-658A-3342-830C-123E0807E12D}"/>
                      </a:ext>
                    </a:extLst>
                  </p:cNvPr>
                  <p:cNvSpPr txBox="1"/>
                  <p:nvPr/>
                </p:nvSpPr>
                <p:spPr>
                  <a:xfrm>
                    <a:off x="9505617" y="4314716"/>
                    <a:ext cx="46172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dirty="0"/>
                  </a:p>
                </p:txBody>
              </p:sp>
            </mc:Choice>
            <mc:Fallback xmlns="">
              <p:sp>
                <p:nvSpPr>
                  <p:cNvPr id="104" name="文本框 103">
                    <a:extLst>
                      <a:ext uri="{FF2B5EF4-FFF2-40B4-BE49-F238E27FC236}">
                        <a16:creationId xmlns:a16="http://schemas.microsoft.com/office/drawing/2014/main" id="{F9072208-658A-3342-830C-123E0807E1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05617" y="4314716"/>
                    <a:ext cx="461728" cy="338554"/>
                  </a:xfrm>
                  <a:prstGeom prst="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05" name="组合 104">
                <a:extLst>
                  <a:ext uri="{FF2B5EF4-FFF2-40B4-BE49-F238E27FC236}">
                    <a16:creationId xmlns:a16="http://schemas.microsoft.com/office/drawing/2014/main" id="{6D0BE6AC-A92E-A04E-B090-E6EE80F6FDB3}"/>
                  </a:ext>
                </a:extLst>
              </p:cNvPr>
              <p:cNvGrpSpPr/>
              <p:nvPr/>
            </p:nvGrpSpPr>
            <p:grpSpPr>
              <a:xfrm>
                <a:off x="8052808" y="2819050"/>
                <a:ext cx="1805682" cy="956844"/>
                <a:chOff x="2171150" y="1433768"/>
                <a:chExt cx="1805682" cy="95684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6" name="圆角矩形 10">
                      <a:extLst>
                        <a:ext uri="{FF2B5EF4-FFF2-40B4-BE49-F238E27FC236}">
                          <a16:creationId xmlns:a16="http://schemas.microsoft.com/office/drawing/2014/main" id="{ED724583-5396-FF4A-8D95-93B6C465A1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71225" y="1433768"/>
                      <a:ext cx="1805607" cy="956844"/>
                    </a:xfrm>
                    <a:prstGeom prst="round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solidFill>
                        <a:srgbClr val="E73A1C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Gini=0.66</a:t>
                      </a:r>
                    </a:p>
                    <a:p>
                      <a:pPr algn="ctr"/>
                      <a:r>
                        <a:rPr kumimoji="1" lang="en-US" altLang="zh-CN" sz="1200" dirty="0" err="1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Sample_n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=10</a:t>
                      </a:r>
                    </a:p>
                    <a:p>
                      <a:pPr algn="ctr"/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n[se,</a:t>
                      </a:r>
                      <a:r>
                        <a:rPr kumimoji="1" lang="zh-CN" altLang="en-US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kumimoji="1" lang="en-US" altLang="zh-CN" sz="1200" dirty="0" err="1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ve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,</a:t>
                      </a:r>
                      <a:r>
                        <a:rPr kumimoji="1" lang="zh-CN" altLang="en-US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vi]=</a:t>
                      </a:r>
                      <a:r>
                        <a:rPr kumimoji="1" lang="zh-CN" altLang="en-US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[3,3,4]</a:t>
                      </a:r>
                    </a:p>
                    <a:p>
                      <a:pPr algn="ctr"/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Class</a:t>
                      </a:r>
                      <a:r>
                        <a:rPr kumimoji="1" lang="zh-CN" altLang="en-US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=</a:t>
                      </a:r>
                      <a:r>
                        <a:rPr kumimoji="1" lang="zh-CN" altLang="en-US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vi</a:t>
                      </a: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1200" i="1" dirty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i="1" dirty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sz="1200" i="1" dirty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kumimoji="1" lang="en-US" altLang="zh-CN" sz="1200" i="1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≤3.0?</m:t>
                            </m:r>
                          </m:oMath>
                        </m:oMathPara>
                      </a14:m>
                      <a:endParaRPr kumimoji="1" lang="zh-CN" altLang="en-US" sz="1200" i="1" dirty="0">
                        <a:solidFill>
                          <a:srgbClr val="D91F14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6" name="圆角矩形 10">
                      <a:extLst>
                        <a:ext uri="{FF2B5EF4-FFF2-40B4-BE49-F238E27FC236}">
                          <a16:creationId xmlns:a16="http://schemas.microsoft.com/office/drawing/2014/main" id="{ED724583-5396-FF4A-8D95-93B6C465A11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71225" y="1433768"/>
                      <a:ext cx="1805607" cy="956844"/>
                    </a:xfrm>
                    <a:prstGeom prst="roundRect">
                      <a:avLst/>
                    </a:prstGeom>
                    <a:blipFill>
                      <a:blip r:embed="rId12"/>
                      <a:stretch>
                        <a:fillRect/>
                      </a:stretch>
                    </a:blipFill>
                    <a:ln>
                      <a:solidFill>
                        <a:srgbClr val="E73A1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文本框 106">
                      <a:extLst>
                        <a:ext uri="{FF2B5EF4-FFF2-40B4-BE49-F238E27FC236}">
                          <a16:creationId xmlns:a16="http://schemas.microsoft.com/office/drawing/2014/main" id="{F9244BB3-AE56-1C4F-8CDE-1A60EBD3C2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71150" y="1442215"/>
                      <a:ext cx="395861" cy="33706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kumimoji="1" lang="en-US" altLang="zh-CN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sz="1600" dirty="0">
                        <a:solidFill>
                          <a:srgbClr val="C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0" name="文本框 29">
                      <a:extLst>
                        <a:ext uri="{FF2B5EF4-FFF2-40B4-BE49-F238E27FC236}">
                          <a16:creationId xmlns:a16="http://schemas.microsoft.com/office/drawing/2014/main" id="{A47B5C4D-60BA-464F-A5D3-7115BA4816A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71150" y="1442215"/>
                      <a:ext cx="395861" cy="337062"/>
                    </a:xfrm>
                    <a:prstGeom prst="rect">
                      <a:avLst/>
                    </a:prstGeom>
                    <a:blipFill>
                      <a:blip r:embed="rId1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2D795B93-CB29-804B-917C-0AF5F6045D09}"/>
                </a:ext>
              </a:extLst>
            </p:cNvPr>
            <p:cNvGrpSpPr/>
            <p:nvPr/>
          </p:nvGrpSpPr>
          <p:grpSpPr>
            <a:xfrm>
              <a:off x="5058299" y="4952420"/>
              <a:ext cx="1731968" cy="750324"/>
              <a:chOff x="611476" y="2634722"/>
              <a:chExt cx="1885539" cy="75032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圆角矩形 19">
                    <a:extLst>
                      <a:ext uri="{FF2B5EF4-FFF2-40B4-BE49-F238E27FC236}">
                        <a16:creationId xmlns:a16="http://schemas.microsoft.com/office/drawing/2014/main" id="{9EC36EB0-5D21-F044-A341-76E44B55A2AA}"/>
                      </a:ext>
                    </a:extLst>
                  </p:cNvPr>
                  <p:cNvSpPr/>
                  <p:nvPr/>
                </p:nvSpPr>
                <p:spPr>
                  <a:xfrm>
                    <a:off x="633047" y="2634723"/>
                    <a:ext cx="1863968" cy="750323"/>
                  </a:xfrm>
                  <a:prstGeom prst="roundRect">
                    <a:avLst/>
                  </a:prstGeom>
                  <a:solidFill>
                    <a:srgbClr val="FFFEA1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Gini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Sample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]=[0,1,0]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Class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sz="1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5" name="圆角矩形 19">
                    <a:extLst>
                      <a:ext uri="{FF2B5EF4-FFF2-40B4-BE49-F238E27FC236}">
                        <a16:creationId xmlns:a16="http://schemas.microsoft.com/office/drawing/2014/main" id="{9EC36EB0-5D21-F044-A341-76E44B55A2A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3047" y="2634723"/>
                    <a:ext cx="1863968" cy="750323"/>
                  </a:xfrm>
                  <a:prstGeom prst="roundRect">
                    <a:avLst/>
                  </a:prstGeom>
                  <a:blipFill>
                    <a:blip r:embed="rId14"/>
                    <a:stretch>
                      <a:fillRect/>
                    </a:stretch>
                  </a:blipFill>
                  <a:ln>
                    <a:solidFill>
                      <a:srgbClr val="00B05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文本框 91">
                    <a:extLst>
                      <a:ext uri="{FF2B5EF4-FFF2-40B4-BE49-F238E27FC236}">
                        <a16:creationId xmlns:a16="http://schemas.microsoft.com/office/drawing/2014/main" id="{26B2FB29-3805-B647-9BEA-098EEB6D855E}"/>
                      </a:ext>
                    </a:extLst>
                  </p:cNvPr>
                  <p:cNvSpPr txBox="1"/>
                  <p:nvPr/>
                </p:nvSpPr>
                <p:spPr>
                  <a:xfrm>
                    <a:off x="611476" y="2634722"/>
                    <a:ext cx="392050" cy="3370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dirty="0"/>
                  </a:p>
                </p:txBody>
              </p:sp>
            </mc:Choice>
            <mc:Fallback xmlns="">
              <p:sp>
                <p:nvSpPr>
                  <p:cNvPr id="92" name="文本框 91">
                    <a:extLst>
                      <a:ext uri="{FF2B5EF4-FFF2-40B4-BE49-F238E27FC236}">
                        <a16:creationId xmlns:a16="http://schemas.microsoft.com/office/drawing/2014/main" id="{26B2FB29-3805-B647-9BEA-098EEB6D85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11476" y="2634722"/>
                    <a:ext cx="392050" cy="337062"/>
                  </a:xfrm>
                  <a:prstGeom prst="rect">
                    <a:avLst/>
                  </a:prstGeom>
                  <a:blipFill>
                    <a:blip r:embed="rId15"/>
                    <a:stretch>
                      <a:fillRect r="-2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9" name="肘形连接符 68">
              <a:extLst>
                <a:ext uri="{FF2B5EF4-FFF2-40B4-BE49-F238E27FC236}">
                  <a16:creationId xmlns:a16="http://schemas.microsoft.com/office/drawing/2014/main" id="{FBB96304-BB9C-2443-B4D3-6C83205BEB83}"/>
                </a:ext>
              </a:extLst>
            </p:cNvPr>
            <p:cNvCxnSpPr>
              <a:cxnSpLocks/>
              <a:stCxn id="93" idx="2"/>
              <a:endCxn id="85" idx="0"/>
            </p:cNvCxnSpPr>
            <p:nvPr/>
          </p:nvCxnSpPr>
          <p:spPr>
            <a:xfrm rot="5400000">
              <a:off x="6230353" y="4023507"/>
              <a:ext cx="632751" cy="1225076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8ECDFA8D-A0A9-C845-8A93-4C5101F0BE0D}"/>
                </a:ext>
              </a:extLst>
            </p:cNvPr>
            <p:cNvGrpSpPr/>
            <p:nvPr/>
          </p:nvGrpSpPr>
          <p:grpSpPr>
            <a:xfrm>
              <a:off x="6871552" y="4954681"/>
              <a:ext cx="1712154" cy="750324"/>
              <a:chOff x="263496" y="2636983"/>
              <a:chExt cx="1863968" cy="750324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圆角矩形 19">
                    <a:extLst>
                      <a:ext uri="{FF2B5EF4-FFF2-40B4-BE49-F238E27FC236}">
                        <a16:creationId xmlns:a16="http://schemas.microsoft.com/office/drawing/2014/main" id="{B3A2D23A-8212-774E-A7C8-D75E40514B50}"/>
                      </a:ext>
                    </a:extLst>
                  </p:cNvPr>
                  <p:cNvSpPr/>
                  <p:nvPr/>
                </p:nvSpPr>
                <p:spPr>
                  <a:xfrm>
                    <a:off x="263496" y="2636984"/>
                    <a:ext cx="1863968" cy="750323"/>
                  </a:xfrm>
                  <a:prstGeom prst="roundRect">
                    <a:avLst/>
                  </a:prstGeom>
                  <a:solidFill>
                    <a:srgbClr val="FFFEA1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Gini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Sample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]=[3,0,0]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Class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sz="12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kumimoji="1" lang="en-US" altLang="zh-CN" sz="1200" b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2" name="圆角矩形 19">
                    <a:extLst>
                      <a:ext uri="{FF2B5EF4-FFF2-40B4-BE49-F238E27FC236}">
                        <a16:creationId xmlns:a16="http://schemas.microsoft.com/office/drawing/2014/main" id="{B3A2D23A-8212-774E-A7C8-D75E40514B5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3496" y="2636984"/>
                    <a:ext cx="1863968" cy="750323"/>
                  </a:xfrm>
                  <a:prstGeom prst="roundRect">
                    <a:avLst/>
                  </a:prstGeom>
                  <a:blipFill>
                    <a:blip r:embed="rId16"/>
                    <a:stretch>
                      <a:fillRect/>
                    </a:stretch>
                  </a:blipFill>
                  <a:ln>
                    <a:solidFill>
                      <a:srgbClr val="00B05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EDB29126-146E-CC40-927F-135A787BC82A}"/>
                      </a:ext>
                    </a:extLst>
                  </p:cNvPr>
                  <p:cNvSpPr txBox="1"/>
                  <p:nvPr/>
                </p:nvSpPr>
                <p:spPr>
                  <a:xfrm>
                    <a:off x="266666" y="2636983"/>
                    <a:ext cx="392050" cy="3370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dirty="0"/>
                  </a:p>
                </p:txBody>
              </p:sp>
            </mc:Choice>
            <mc:Fallback xmlns=""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EDB29126-146E-CC40-927F-135A787BC8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66666" y="2636983"/>
                    <a:ext cx="392050" cy="337062"/>
                  </a:xfrm>
                  <a:prstGeom prst="rect">
                    <a:avLst/>
                  </a:prstGeom>
                  <a:blipFill>
                    <a:blip r:embed="rId17"/>
                    <a:stretch>
                      <a:fillRect r="-2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1" name="肘形连接符 70">
              <a:extLst>
                <a:ext uri="{FF2B5EF4-FFF2-40B4-BE49-F238E27FC236}">
                  <a16:creationId xmlns:a16="http://schemas.microsoft.com/office/drawing/2014/main" id="{5F952DB4-2B88-3249-A910-079ADD7290A1}"/>
                </a:ext>
              </a:extLst>
            </p:cNvPr>
            <p:cNvCxnSpPr>
              <a:cxnSpLocks/>
              <a:stCxn id="93" idx="2"/>
              <a:endCxn id="82" idx="0"/>
            </p:cNvCxnSpPr>
            <p:nvPr/>
          </p:nvCxnSpPr>
          <p:spPr>
            <a:xfrm rot="16200000" flipH="1">
              <a:off x="7125941" y="4352994"/>
              <a:ext cx="635012" cy="568363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E73A1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F37C31CE-0645-804F-92CF-E3AD059BCD40}"/>
                </a:ext>
              </a:extLst>
            </p:cNvPr>
            <p:cNvSpPr txBox="1"/>
            <p:nvPr/>
          </p:nvSpPr>
          <p:spPr>
            <a:xfrm>
              <a:off x="5867292" y="4342146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0070C0"/>
                  </a:solidFill>
                </a:rPr>
                <a:t>Y</a:t>
              </a:r>
              <a:endParaRPr kumimoji="1"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D3D4E037-F6AC-D34F-8D06-44462DA53398}"/>
                </a:ext>
              </a:extLst>
            </p:cNvPr>
            <p:cNvSpPr txBox="1"/>
            <p:nvPr/>
          </p:nvSpPr>
          <p:spPr>
            <a:xfrm>
              <a:off x="7780832" y="4342146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D91F14"/>
                  </a:solidFill>
                </a:rPr>
                <a:t>N</a:t>
              </a:r>
              <a:endParaRPr kumimoji="1" lang="zh-CN" altLang="en-US" sz="1400" dirty="0">
                <a:solidFill>
                  <a:srgbClr val="D91F14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DB168A45-45C6-984B-8C04-5A6D0FE46DDD}"/>
                  </a:ext>
                </a:extLst>
              </p:cNvPr>
              <p:cNvSpPr txBox="1"/>
              <p:nvPr/>
            </p:nvSpPr>
            <p:spPr>
              <a:xfrm>
                <a:off x="8995931" y="3727627"/>
                <a:ext cx="1588897" cy="830997"/>
              </a:xfrm>
              <a:prstGeom prst="rect">
                <a:avLst/>
              </a:prstGeom>
              <a:noFill/>
              <a:ln>
                <a:solidFill>
                  <a:srgbClr val="FF2600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dirty="0">
                    <a:solidFill>
                      <a:srgbClr val="D91F14"/>
                    </a:solidFill>
                  </a:rPr>
                  <a:t>0.80&gt;0.687</a:t>
                </a:r>
              </a:p>
              <a:p>
                <a:r>
                  <a:rPr kumimoji="1" lang="zh-CN" altLang="en-US" dirty="0">
                    <a:solidFill>
                      <a:srgbClr val="D91F14"/>
                    </a:solidFill>
                  </a:rPr>
                  <a:t>不剪去</a:t>
                </a:r>
                <a14:m>
                  <m:oMath xmlns:m="http://schemas.openxmlformats.org/officeDocument/2006/math">
                    <m:r>
                      <a:rPr kumimoji="1" lang="en-US" altLang="zh-CN" b="0" i="1" smtClean="0">
                        <a:solidFill>
                          <a:srgbClr val="D91F14"/>
                        </a:solidFill>
                        <a:latin typeface="Cambria Math" panose="02040503050406030204" pitchFamily="18" charset="0"/>
                      </a:rPr>
                      <m:t>!</m:t>
                    </m:r>
                  </m:oMath>
                </a14:m>
                <a:endParaRPr kumimoji="1" lang="zh-CN" altLang="en-US" dirty="0">
                  <a:solidFill>
                    <a:srgbClr val="D91F14"/>
                  </a:solidFill>
                </a:endParaRPr>
              </a:p>
            </p:txBody>
          </p:sp>
        </mc:Choice>
        <mc:Fallback xmlns="">
          <p:sp>
            <p:nvSpPr>
              <p:cNvPr id="110" name="文本框 109">
                <a:extLst>
                  <a:ext uri="{FF2B5EF4-FFF2-40B4-BE49-F238E27FC236}">
                    <a16:creationId xmlns:a16="http://schemas.microsoft.com/office/drawing/2014/main" id="{DB168A45-45C6-984B-8C04-5A6D0FE46D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95931" y="3727627"/>
                <a:ext cx="1588897" cy="830997"/>
              </a:xfrm>
              <a:prstGeom prst="rect">
                <a:avLst/>
              </a:prstGeom>
              <a:blipFill>
                <a:blip r:embed="rId18"/>
                <a:stretch>
                  <a:fillRect l="-6349" t="-4412" r="-5556" b="-10294"/>
                </a:stretch>
              </a:blipFill>
              <a:ln>
                <a:solidFill>
                  <a:srgbClr val="FF2600"/>
                </a:solidFill>
              </a:ln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1" name="圆角矩形 110">
            <a:extLst>
              <a:ext uri="{FF2B5EF4-FFF2-40B4-BE49-F238E27FC236}">
                <a16:creationId xmlns:a16="http://schemas.microsoft.com/office/drawing/2014/main" id="{BB542B10-03CA-B441-80D4-947AE430DC74}"/>
              </a:ext>
            </a:extLst>
          </p:cNvPr>
          <p:cNvSpPr/>
          <p:nvPr/>
        </p:nvSpPr>
        <p:spPr>
          <a:xfrm>
            <a:off x="496940" y="3262994"/>
            <a:ext cx="6108168" cy="2814207"/>
          </a:xfrm>
          <a:prstGeom prst="roundRect">
            <a:avLst>
              <a:gd name="adj" fmla="val 7066"/>
            </a:avLst>
          </a:prstGeom>
          <a:solidFill>
            <a:srgbClr val="E73A1C">
              <a:alpha val="45000"/>
            </a:srgbClr>
          </a:solidFill>
          <a:ln>
            <a:solidFill>
              <a:srgbClr val="FF2600"/>
            </a:solidFill>
            <a:prstDash val="dash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412978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" grpId="0" animBg="1"/>
      <p:bldP spid="111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顶角 12"/>
          <p:cNvSpPr/>
          <p:nvPr/>
        </p:nvSpPr>
        <p:spPr>
          <a:xfrm rot="5400000">
            <a:off x="2807673" y="-2171958"/>
            <a:ext cx="480654" cy="6096004"/>
          </a:xfrm>
          <a:prstGeom prst="round2SameRect">
            <a:avLst>
              <a:gd name="adj1" fmla="val 37365"/>
              <a:gd name="adj2" fmla="val 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6" name="文本框 85"/>
          <p:cNvSpPr txBox="1"/>
          <p:nvPr/>
        </p:nvSpPr>
        <p:spPr>
          <a:xfrm>
            <a:off x="445973" y="631423"/>
            <a:ext cx="5654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例题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思源黑体 CN Medium" panose="020B0600000000000000" pitchFamily="34" charset="-122"/>
              </a:rPr>
              <a:t>——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决策树生成、剪枝与测试</a:t>
            </a: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A6E301BC-093B-7746-A628-FAD2396ED777}"/>
              </a:ext>
            </a:extLst>
          </p:cNvPr>
          <p:cNvGrpSpPr/>
          <p:nvPr/>
        </p:nvGrpSpPr>
        <p:grpSpPr>
          <a:xfrm>
            <a:off x="2706063" y="2109885"/>
            <a:ext cx="5794960" cy="3837847"/>
            <a:chOff x="5043492" y="1867158"/>
            <a:chExt cx="5794960" cy="3837847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3430DF0E-B10C-6B46-AFA6-5B0844F1CD9E}"/>
                </a:ext>
              </a:extLst>
            </p:cNvPr>
            <p:cNvGrpSpPr/>
            <p:nvPr/>
          </p:nvGrpSpPr>
          <p:grpSpPr>
            <a:xfrm>
              <a:off x="6250879" y="1867158"/>
              <a:ext cx="4587573" cy="2452512"/>
              <a:chOff x="6843546" y="2819050"/>
              <a:chExt cx="4587573" cy="245251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圆角矩形 92">
                    <a:extLst>
                      <a:ext uri="{FF2B5EF4-FFF2-40B4-BE49-F238E27FC236}">
                        <a16:creationId xmlns:a16="http://schemas.microsoft.com/office/drawing/2014/main" id="{F96B7E9A-9CDF-D44A-B000-A5F1EE68622E}"/>
                      </a:ext>
                    </a:extLst>
                  </p:cNvPr>
                  <p:cNvSpPr/>
                  <p:nvPr/>
                </p:nvSpPr>
                <p:spPr>
                  <a:xfrm>
                    <a:off x="6849129" y="4314718"/>
                    <a:ext cx="1805607" cy="956844"/>
                  </a:xfrm>
                  <a:prstGeom prst="round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rgbClr val="E73A1C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Gini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=0.375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Sample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se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ve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vi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]=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[3,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Class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se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200" i="1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i="1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sz="1200" b="0" i="1" dirty="0" smtClean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1200" b="0" i="1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=“</m:t>
                          </m:r>
                          <m:r>
                            <a:rPr kumimoji="1" lang="zh-CN" altLang="en-US" sz="1200" i="1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黄</m:t>
                          </m:r>
                          <m:r>
                            <a:rPr kumimoji="1" lang="en-US" altLang="zh-CN" sz="1200" b="0" i="1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”</m:t>
                          </m:r>
                          <m:r>
                            <a:rPr kumimoji="1" lang="en-US" altLang="zh-CN" sz="1200" i="1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?</m:t>
                          </m:r>
                        </m:oMath>
                      </m:oMathPara>
                    </a14:m>
                    <a:endParaRPr kumimoji="1" lang="zh-CN" altLang="en-US" sz="1200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3" name="圆角矩形 92">
                    <a:extLst>
                      <a:ext uri="{FF2B5EF4-FFF2-40B4-BE49-F238E27FC236}">
                        <a16:creationId xmlns:a16="http://schemas.microsoft.com/office/drawing/2014/main" id="{F96B7E9A-9CDF-D44A-B000-A5F1EE68622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49129" y="4314718"/>
                    <a:ext cx="1805607" cy="956844"/>
                  </a:xfrm>
                  <a:prstGeom prst="round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rgbClr val="E73A1C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圆角矩形 96">
                    <a:extLst>
                      <a:ext uri="{FF2B5EF4-FFF2-40B4-BE49-F238E27FC236}">
                        <a16:creationId xmlns:a16="http://schemas.microsoft.com/office/drawing/2014/main" id="{82190DE6-02F9-1141-A8E2-CEA7841512D6}"/>
                      </a:ext>
                    </a:extLst>
                  </p:cNvPr>
                  <p:cNvSpPr/>
                  <p:nvPr/>
                </p:nvSpPr>
                <p:spPr>
                  <a:xfrm>
                    <a:off x="9515825" y="4314717"/>
                    <a:ext cx="1915294" cy="750323"/>
                  </a:xfrm>
                  <a:prstGeom prst="roundRect">
                    <a:avLst/>
                  </a:prstGeom>
                  <a:solidFill>
                    <a:srgbClr val="FFFEA1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Gini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=0.444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Sample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=6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]=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[0,2,4]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Class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vi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7" name="圆角矩形 96">
                    <a:extLst>
                      <a:ext uri="{FF2B5EF4-FFF2-40B4-BE49-F238E27FC236}">
                        <a16:creationId xmlns:a16="http://schemas.microsoft.com/office/drawing/2014/main" id="{82190DE6-02F9-1141-A8E2-CEA7841512D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15825" y="4314717"/>
                    <a:ext cx="1915294" cy="750323"/>
                  </a:xfrm>
                  <a:prstGeom prst="round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rgbClr val="00B05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8" name="肘形连接符 97">
                <a:extLst>
                  <a:ext uri="{FF2B5EF4-FFF2-40B4-BE49-F238E27FC236}">
                    <a16:creationId xmlns:a16="http://schemas.microsoft.com/office/drawing/2014/main" id="{B77DA15D-5AED-ED4D-9444-0AC3DF2857FA}"/>
                  </a:ext>
                </a:extLst>
              </p:cNvPr>
              <p:cNvCxnSpPr>
                <a:cxnSpLocks/>
                <a:stCxn id="106" idx="2"/>
                <a:endCxn id="93" idx="0"/>
              </p:cNvCxnSpPr>
              <p:nvPr/>
            </p:nvCxnSpPr>
            <p:spPr>
              <a:xfrm rot="5400000">
                <a:off x="8084398" y="3443429"/>
                <a:ext cx="538824" cy="1203754"/>
              </a:xfrm>
              <a:prstGeom prst="bentConnector3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肘形连接符 99">
                <a:extLst>
                  <a:ext uri="{FF2B5EF4-FFF2-40B4-BE49-F238E27FC236}">
                    <a16:creationId xmlns:a16="http://schemas.microsoft.com/office/drawing/2014/main" id="{290B282B-0D8C-004E-9CBF-6A30174AD708}"/>
                  </a:ext>
                </a:extLst>
              </p:cNvPr>
              <p:cNvCxnSpPr>
                <a:cxnSpLocks/>
                <a:stCxn id="106" idx="2"/>
                <a:endCxn id="97" idx="0"/>
              </p:cNvCxnSpPr>
              <p:nvPr/>
            </p:nvCxnSpPr>
            <p:spPr>
              <a:xfrm rot="16200000" flipH="1">
                <a:off x="9445168" y="3286412"/>
                <a:ext cx="538823" cy="1517785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E73A1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FD1CDDF7-0736-F845-9CAF-AB6708198755}"/>
                  </a:ext>
                </a:extLst>
              </p:cNvPr>
              <p:cNvSpPr txBox="1"/>
              <p:nvPr/>
            </p:nvSpPr>
            <p:spPr>
              <a:xfrm>
                <a:off x="7662226" y="3777036"/>
                <a:ext cx="3145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>
                    <a:solidFill>
                      <a:srgbClr val="0070C0"/>
                    </a:solidFill>
                  </a:rPr>
                  <a:t>Y</a:t>
                </a:r>
                <a:endParaRPr kumimoji="1" lang="zh-CN" altLang="en-US" sz="14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14C9E301-4DC7-6D4F-8986-E608350C23DF}"/>
                  </a:ext>
                </a:extLst>
              </p:cNvPr>
              <p:cNvSpPr txBox="1"/>
              <p:nvPr/>
            </p:nvSpPr>
            <p:spPr>
              <a:xfrm>
                <a:off x="10274810" y="3794184"/>
                <a:ext cx="3145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>
                    <a:solidFill>
                      <a:srgbClr val="D91F14"/>
                    </a:solidFill>
                  </a:rPr>
                  <a:t>N</a:t>
                </a:r>
                <a:endParaRPr kumimoji="1" lang="zh-CN" altLang="en-US" sz="1400" dirty="0">
                  <a:solidFill>
                    <a:srgbClr val="D91F14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B0ACB933-8D49-8B4D-BBBA-BA2F74703538}"/>
                      </a:ext>
                    </a:extLst>
                  </p:cNvPr>
                  <p:cNvSpPr txBox="1"/>
                  <p:nvPr/>
                </p:nvSpPr>
                <p:spPr>
                  <a:xfrm>
                    <a:off x="6843546" y="4314718"/>
                    <a:ext cx="456985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dirty="0"/>
                  </a:p>
                </p:txBody>
              </p:sp>
            </mc:Choice>
            <mc:Fallback xmlns="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B0ACB933-8D49-8B4D-BBBA-BA2F747035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43546" y="4314718"/>
                    <a:ext cx="456985" cy="33855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文本框 103">
                    <a:extLst>
                      <a:ext uri="{FF2B5EF4-FFF2-40B4-BE49-F238E27FC236}">
                        <a16:creationId xmlns:a16="http://schemas.microsoft.com/office/drawing/2014/main" id="{F9072208-658A-3342-830C-123E0807E12D}"/>
                      </a:ext>
                    </a:extLst>
                  </p:cNvPr>
                  <p:cNvSpPr txBox="1"/>
                  <p:nvPr/>
                </p:nvSpPr>
                <p:spPr>
                  <a:xfrm>
                    <a:off x="9505617" y="4314716"/>
                    <a:ext cx="46172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dirty="0"/>
                  </a:p>
                </p:txBody>
              </p:sp>
            </mc:Choice>
            <mc:Fallback xmlns="">
              <p:sp>
                <p:nvSpPr>
                  <p:cNvPr id="104" name="文本框 103">
                    <a:extLst>
                      <a:ext uri="{FF2B5EF4-FFF2-40B4-BE49-F238E27FC236}">
                        <a16:creationId xmlns:a16="http://schemas.microsoft.com/office/drawing/2014/main" id="{F9072208-658A-3342-830C-123E0807E1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05617" y="4314716"/>
                    <a:ext cx="461728" cy="3385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05" name="组合 104">
                <a:extLst>
                  <a:ext uri="{FF2B5EF4-FFF2-40B4-BE49-F238E27FC236}">
                    <a16:creationId xmlns:a16="http://schemas.microsoft.com/office/drawing/2014/main" id="{6D0BE6AC-A92E-A04E-B090-E6EE80F6FDB3}"/>
                  </a:ext>
                </a:extLst>
              </p:cNvPr>
              <p:cNvGrpSpPr/>
              <p:nvPr/>
            </p:nvGrpSpPr>
            <p:grpSpPr>
              <a:xfrm>
                <a:off x="8052808" y="2819050"/>
                <a:ext cx="1805682" cy="956844"/>
                <a:chOff x="2171150" y="1433768"/>
                <a:chExt cx="1805682" cy="95684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6" name="圆角矩形 10">
                      <a:extLst>
                        <a:ext uri="{FF2B5EF4-FFF2-40B4-BE49-F238E27FC236}">
                          <a16:creationId xmlns:a16="http://schemas.microsoft.com/office/drawing/2014/main" id="{ED724583-5396-FF4A-8D95-93B6C465A1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71225" y="1433768"/>
                      <a:ext cx="1805607" cy="956844"/>
                    </a:xfrm>
                    <a:prstGeom prst="round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solidFill>
                        <a:srgbClr val="E73A1C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Gini=0.66</a:t>
                      </a:r>
                    </a:p>
                    <a:p>
                      <a:pPr algn="ctr"/>
                      <a:r>
                        <a:rPr kumimoji="1" lang="en-US" altLang="zh-CN" sz="1200" dirty="0" err="1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Sample_n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=10</a:t>
                      </a:r>
                    </a:p>
                    <a:p>
                      <a:pPr algn="ctr"/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n[se,</a:t>
                      </a:r>
                      <a:r>
                        <a:rPr kumimoji="1" lang="zh-CN" altLang="en-US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kumimoji="1" lang="en-US" altLang="zh-CN" sz="1200" dirty="0" err="1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ve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,</a:t>
                      </a:r>
                      <a:r>
                        <a:rPr kumimoji="1" lang="zh-CN" altLang="en-US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vi]=</a:t>
                      </a:r>
                      <a:r>
                        <a:rPr kumimoji="1" lang="zh-CN" altLang="en-US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[3,3,4]</a:t>
                      </a:r>
                    </a:p>
                    <a:p>
                      <a:pPr algn="ctr"/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Class</a:t>
                      </a:r>
                      <a:r>
                        <a:rPr kumimoji="1" lang="zh-CN" altLang="en-US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=</a:t>
                      </a:r>
                      <a:r>
                        <a:rPr kumimoji="1" lang="zh-CN" altLang="en-US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vi</a:t>
                      </a: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1200" i="1" dirty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i="1" dirty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sz="1200" i="1" dirty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kumimoji="1" lang="en-US" altLang="zh-CN" sz="1200" i="1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≤3.0?</m:t>
                            </m:r>
                          </m:oMath>
                        </m:oMathPara>
                      </a14:m>
                      <a:endParaRPr kumimoji="1" lang="zh-CN" altLang="en-US" sz="1200" i="1" dirty="0">
                        <a:solidFill>
                          <a:srgbClr val="D91F14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6" name="圆角矩形 10">
                      <a:extLst>
                        <a:ext uri="{FF2B5EF4-FFF2-40B4-BE49-F238E27FC236}">
                          <a16:creationId xmlns:a16="http://schemas.microsoft.com/office/drawing/2014/main" id="{ED724583-5396-FF4A-8D95-93B6C465A11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71225" y="1433768"/>
                      <a:ext cx="1805607" cy="956844"/>
                    </a:xfrm>
                    <a:prstGeom prst="round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rgbClr val="E73A1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文本框 106">
                      <a:extLst>
                        <a:ext uri="{FF2B5EF4-FFF2-40B4-BE49-F238E27FC236}">
                          <a16:creationId xmlns:a16="http://schemas.microsoft.com/office/drawing/2014/main" id="{F9244BB3-AE56-1C4F-8CDE-1A60EBD3C2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71150" y="1442215"/>
                      <a:ext cx="395861" cy="33706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kumimoji="1" lang="en-US" altLang="zh-CN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sz="1600" dirty="0">
                        <a:solidFill>
                          <a:srgbClr val="C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0" name="文本框 29">
                      <a:extLst>
                        <a:ext uri="{FF2B5EF4-FFF2-40B4-BE49-F238E27FC236}">
                          <a16:creationId xmlns:a16="http://schemas.microsoft.com/office/drawing/2014/main" id="{A47B5C4D-60BA-464F-A5D3-7115BA4816A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71150" y="1442215"/>
                      <a:ext cx="395861" cy="33706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2D795B93-CB29-804B-917C-0AF5F6045D09}"/>
                </a:ext>
              </a:extLst>
            </p:cNvPr>
            <p:cNvGrpSpPr/>
            <p:nvPr/>
          </p:nvGrpSpPr>
          <p:grpSpPr>
            <a:xfrm>
              <a:off x="5043492" y="4922379"/>
              <a:ext cx="1746775" cy="780365"/>
              <a:chOff x="595356" y="2604681"/>
              <a:chExt cx="1901659" cy="7803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圆角矩形 19">
                    <a:extLst>
                      <a:ext uri="{FF2B5EF4-FFF2-40B4-BE49-F238E27FC236}">
                        <a16:creationId xmlns:a16="http://schemas.microsoft.com/office/drawing/2014/main" id="{9EC36EB0-5D21-F044-A341-76E44B55A2AA}"/>
                      </a:ext>
                    </a:extLst>
                  </p:cNvPr>
                  <p:cNvSpPr/>
                  <p:nvPr/>
                </p:nvSpPr>
                <p:spPr>
                  <a:xfrm>
                    <a:off x="633047" y="2634723"/>
                    <a:ext cx="1863968" cy="750323"/>
                  </a:xfrm>
                  <a:prstGeom prst="roundRect">
                    <a:avLst/>
                  </a:prstGeom>
                  <a:solidFill>
                    <a:srgbClr val="FFFEA1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Gini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Sample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]=[0,1,0]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Class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sz="1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5" name="圆角矩形 19">
                    <a:extLst>
                      <a:ext uri="{FF2B5EF4-FFF2-40B4-BE49-F238E27FC236}">
                        <a16:creationId xmlns:a16="http://schemas.microsoft.com/office/drawing/2014/main" id="{9EC36EB0-5D21-F044-A341-76E44B55A2A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3047" y="2634723"/>
                    <a:ext cx="1863968" cy="750323"/>
                  </a:xfrm>
                  <a:prstGeom prst="round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solidFill>
                      <a:srgbClr val="00B05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文本框 91">
                    <a:extLst>
                      <a:ext uri="{FF2B5EF4-FFF2-40B4-BE49-F238E27FC236}">
                        <a16:creationId xmlns:a16="http://schemas.microsoft.com/office/drawing/2014/main" id="{26B2FB29-3805-B647-9BEA-098EEB6D855E}"/>
                      </a:ext>
                    </a:extLst>
                  </p:cNvPr>
                  <p:cNvSpPr txBox="1"/>
                  <p:nvPr/>
                </p:nvSpPr>
                <p:spPr>
                  <a:xfrm>
                    <a:off x="595356" y="2604681"/>
                    <a:ext cx="392050" cy="3370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dirty="0"/>
                  </a:p>
                </p:txBody>
              </p:sp>
            </mc:Choice>
            <mc:Fallback xmlns="">
              <p:sp>
                <p:nvSpPr>
                  <p:cNvPr id="92" name="文本框 91">
                    <a:extLst>
                      <a:ext uri="{FF2B5EF4-FFF2-40B4-BE49-F238E27FC236}">
                        <a16:creationId xmlns:a16="http://schemas.microsoft.com/office/drawing/2014/main" id="{26B2FB29-3805-B647-9BEA-098EEB6D85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5356" y="2604681"/>
                    <a:ext cx="392050" cy="33706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2069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9" name="肘形连接符 68">
              <a:extLst>
                <a:ext uri="{FF2B5EF4-FFF2-40B4-BE49-F238E27FC236}">
                  <a16:creationId xmlns:a16="http://schemas.microsoft.com/office/drawing/2014/main" id="{FBB96304-BB9C-2443-B4D3-6C83205BEB83}"/>
                </a:ext>
              </a:extLst>
            </p:cNvPr>
            <p:cNvCxnSpPr>
              <a:cxnSpLocks/>
              <a:stCxn id="93" idx="2"/>
              <a:endCxn id="85" idx="0"/>
            </p:cNvCxnSpPr>
            <p:nvPr/>
          </p:nvCxnSpPr>
          <p:spPr>
            <a:xfrm rot="5400000">
              <a:off x="6230353" y="4023507"/>
              <a:ext cx="632751" cy="1225076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8ECDFA8D-A0A9-C845-8A93-4C5101F0BE0D}"/>
                </a:ext>
              </a:extLst>
            </p:cNvPr>
            <p:cNvGrpSpPr/>
            <p:nvPr/>
          </p:nvGrpSpPr>
          <p:grpSpPr>
            <a:xfrm>
              <a:off x="7528267" y="4922379"/>
              <a:ext cx="1737557" cy="782626"/>
              <a:chOff x="978440" y="2604681"/>
              <a:chExt cx="1891623" cy="7826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圆角矩形 19">
                    <a:extLst>
                      <a:ext uri="{FF2B5EF4-FFF2-40B4-BE49-F238E27FC236}">
                        <a16:creationId xmlns:a16="http://schemas.microsoft.com/office/drawing/2014/main" id="{B3A2D23A-8212-774E-A7C8-D75E40514B50}"/>
                      </a:ext>
                    </a:extLst>
                  </p:cNvPr>
                  <p:cNvSpPr/>
                  <p:nvPr/>
                </p:nvSpPr>
                <p:spPr>
                  <a:xfrm>
                    <a:off x="1006095" y="2636984"/>
                    <a:ext cx="1863968" cy="750323"/>
                  </a:xfrm>
                  <a:prstGeom prst="roundRect">
                    <a:avLst/>
                  </a:prstGeom>
                  <a:solidFill>
                    <a:srgbClr val="FFFEA1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Gini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Sample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]=[3,0,0]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Class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sz="12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kumimoji="1" lang="en-US" altLang="zh-CN" sz="1200" b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2" name="圆角矩形 19">
                    <a:extLst>
                      <a:ext uri="{FF2B5EF4-FFF2-40B4-BE49-F238E27FC236}">
                        <a16:creationId xmlns:a16="http://schemas.microsoft.com/office/drawing/2014/main" id="{B3A2D23A-8212-774E-A7C8-D75E40514B5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6095" y="2636984"/>
                    <a:ext cx="1863968" cy="750323"/>
                  </a:xfrm>
                  <a:prstGeom prst="round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rgbClr val="00B05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EDB29126-146E-CC40-927F-135A787BC82A}"/>
                      </a:ext>
                    </a:extLst>
                  </p:cNvPr>
                  <p:cNvSpPr txBox="1"/>
                  <p:nvPr/>
                </p:nvSpPr>
                <p:spPr>
                  <a:xfrm>
                    <a:off x="978440" y="2604681"/>
                    <a:ext cx="392050" cy="3370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dirty="0"/>
                  </a:p>
                </p:txBody>
              </p:sp>
            </mc:Choice>
            <mc:Fallback xmlns=""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EDB29126-146E-CC40-927F-135A787BC8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8440" y="2604681"/>
                    <a:ext cx="392050" cy="33706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2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1" name="肘形连接符 70">
              <a:extLst>
                <a:ext uri="{FF2B5EF4-FFF2-40B4-BE49-F238E27FC236}">
                  <a16:creationId xmlns:a16="http://schemas.microsoft.com/office/drawing/2014/main" id="{5F952DB4-2B88-3249-A910-079ADD7290A1}"/>
                </a:ext>
              </a:extLst>
            </p:cNvPr>
            <p:cNvCxnSpPr>
              <a:cxnSpLocks/>
              <a:stCxn id="93" idx="2"/>
              <a:endCxn id="82" idx="0"/>
            </p:cNvCxnSpPr>
            <p:nvPr/>
          </p:nvCxnSpPr>
          <p:spPr>
            <a:xfrm rot="16200000" flipH="1">
              <a:off x="7467000" y="4011936"/>
              <a:ext cx="635012" cy="1250480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E73A1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F37C31CE-0645-804F-92CF-E3AD059BCD40}"/>
                </a:ext>
              </a:extLst>
            </p:cNvPr>
            <p:cNvSpPr txBox="1"/>
            <p:nvPr/>
          </p:nvSpPr>
          <p:spPr>
            <a:xfrm>
              <a:off x="5867292" y="4342146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0070C0"/>
                  </a:solidFill>
                </a:rPr>
                <a:t>Y</a:t>
              </a:r>
              <a:endParaRPr kumimoji="1"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D3D4E037-F6AC-D34F-8D06-44462DA53398}"/>
                </a:ext>
              </a:extLst>
            </p:cNvPr>
            <p:cNvSpPr txBox="1"/>
            <p:nvPr/>
          </p:nvSpPr>
          <p:spPr>
            <a:xfrm>
              <a:off x="7780832" y="4342146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D91F14"/>
                  </a:solidFill>
                </a:rPr>
                <a:t>N</a:t>
              </a:r>
              <a:endParaRPr kumimoji="1" lang="zh-CN" altLang="en-US" sz="1400" dirty="0">
                <a:solidFill>
                  <a:srgbClr val="D91F14"/>
                </a:solidFill>
              </a:endParaRP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1C8C7A35-5649-424D-9646-F970F56E27C3}"/>
              </a:ext>
            </a:extLst>
          </p:cNvPr>
          <p:cNvSpPr txBox="1"/>
          <p:nvPr/>
        </p:nvSpPr>
        <p:spPr>
          <a:xfrm>
            <a:off x="681312" y="1648220"/>
            <a:ext cx="233910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D91F14"/>
                </a:solidFill>
              </a:rPr>
              <a:t>剪枝后的决策树</a:t>
            </a:r>
          </a:p>
        </p:txBody>
      </p:sp>
    </p:spTree>
    <p:extLst>
      <p:ext uri="{BB962C8B-B14F-4D97-AF65-F5344CB8AC3E}">
        <p14:creationId xmlns:p14="http://schemas.microsoft.com/office/powerpoint/2010/main" val="3792511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顶角 12"/>
          <p:cNvSpPr/>
          <p:nvPr/>
        </p:nvSpPr>
        <p:spPr>
          <a:xfrm rot="5400000">
            <a:off x="2807673" y="-2171958"/>
            <a:ext cx="480654" cy="6096004"/>
          </a:xfrm>
          <a:prstGeom prst="round2SameRect">
            <a:avLst>
              <a:gd name="adj1" fmla="val 37365"/>
              <a:gd name="adj2" fmla="val 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6" name="文本框 85"/>
          <p:cNvSpPr txBox="1"/>
          <p:nvPr/>
        </p:nvSpPr>
        <p:spPr>
          <a:xfrm>
            <a:off x="445973" y="631423"/>
            <a:ext cx="5654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例题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思源黑体 CN Medium" panose="020B0600000000000000" pitchFamily="34" charset="-122"/>
              </a:rPr>
              <a:t>——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决策树生成、剪枝与测试</a:t>
            </a: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A6E301BC-093B-7746-A628-FAD2396ED777}"/>
              </a:ext>
            </a:extLst>
          </p:cNvPr>
          <p:cNvGrpSpPr/>
          <p:nvPr/>
        </p:nvGrpSpPr>
        <p:grpSpPr>
          <a:xfrm>
            <a:off x="5025515" y="2108628"/>
            <a:ext cx="5794960" cy="3837847"/>
            <a:chOff x="5043492" y="1867158"/>
            <a:chExt cx="5794960" cy="3837847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3430DF0E-B10C-6B46-AFA6-5B0844F1CD9E}"/>
                </a:ext>
              </a:extLst>
            </p:cNvPr>
            <p:cNvGrpSpPr/>
            <p:nvPr/>
          </p:nvGrpSpPr>
          <p:grpSpPr>
            <a:xfrm>
              <a:off x="6250879" y="1867158"/>
              <a:ext cx="4587573" cy="2452512"/>
              <a:chOff x="6843546" y="2819050"/>
              <a:chExt cx="4587573" cy="245251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圆角矩形 92">
                    <a:extLst>
                      <a:ext uri="{FF2B5EF4-FFF2-40B4-BE49-F238E27FC236}">
                        <a16:creationId xmlns:a16="http://schemas.microsoft.com/office/drawing/2014/main" id="{F96B7E9A-9CDF-D44A-B000-A5F1EE68622E}"/>
                      </a:ext>
                    </a:extLst>
                  </p:cNvPr>
                  <p:cNvSpPr/>
                  <p:nvPr/>
                </p:nvSpPr>
                <p:spPr>
                  <a:xfrm>
                    <a:off x="6849129" y="4314718"/>
                    <a:ext cx="1805607" cy="956844"/>
                  </a:xfrm>
                  <a:prstGeom prst="round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rgbClr val="E73A1C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Gini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=0.375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Sample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se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ve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vi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]=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[3,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Class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se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200" i="1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i="1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sz="1200" b="0" i="1" dirty="0" smtClean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1200" b="0" i="1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=“</m:t>
                          </m:r>
                          <m:r>
                            <a:rPr kumimoji="1" lang="zh-CN" altLang="en-US" sz="1200" i="1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黄</m:t>
                          </m:r>
                          <m:r>
                            <a:rPr kumimoji="1" lang="en-US" altLang="zh-CN" sz="1200" b="0" i="1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”</m:t>
                          </m:r>
                          <m:r>
                            <a:rPr kumimoji="1" lang="en-US" altLang="zh-CN" sz="1200" i="1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?</m:t>
                          </m:r>
                        </m:oMath>
                      </m:oMathPara>
                    </a14:m>
                    <a:endParaRPr kumimoji="1" lang="zh-CN" altLang="en-US" sz="1200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3" name="圆角矩形 92">
                    <a:extLst>
                      <a:ext uri="{FF2B5EF4-FFF2-40B4-BE49-F238E27FC236}">
                        <a16:creationId xmlns:a16="http://schemas.microsoft.com/office/drawing/2014/main" id="{F96B7E9A-9CDF-D44A-B000-A5F1EE68622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49129" y="4314718"/>
                    <a:ext cx="1805607" cy="956844"/>
                  </a:xfrm>
                  <a:prstGeom prst="round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rgbClr val="E73A1C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圆角矩形 96">
                    <a:extLst>
                      <a:ext uri="{FF2B5EF4-FFF2-40B4-BE49-F238E27FC236}">
                        <a16:creationId xmlns:a16="http://schemas.microsoft.com/office/drawing/2014/main" id="{82190DE6-02F9-1141-A8E2-CEA7841512D6}"/>
                      </a:ext>
                    </a:extLst>
                  </p:cNvPr>
                  <p:cNvSpPr/>
                  <p:nvPr/>
                </p:nvSpPr>
                <p:spPr>
                  <a:xfrm>
                    <a:off x="9515825" y="4314717"/>
                    <a:ext cx="1915294" cy="750323"/>
                  </a:xfrm>
                  <a:prstGeom prst="roundRect">
                    <a:avLst/>
                  </a:prstGeom>
                  <a:solidFill>
                    <a:srgbClr val="FFFEA1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Gini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=0.444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Sample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=6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]=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[0,2,4]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Class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vi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7" name="圆角矩形 96">
                    <a:extLst>
                      <a:ext uri="{FF2B5EF4-FFF2-40B4-BE49-F238E27FC236}">
                        <a16:creationId xmlns:a16="http://schemas.microsoft.com/office/drawing/2014/main" id="{82190DE6-02F9-1141-A8E2-CEA7841512D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15825" y="4314717"/>
                    <a:ext cx="1915294" cy="750323"/>
                  </a:xfrm>
                  <a:prstGeom prst="round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rgbClr val="00B05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8" name="肘形连接符 97">
                <a:extLst>
                  <a:ext uri="{FF2B5EF4-FFF2-40B4-BE49-F238E27FC236}">
                    <a16:creationId xmlns:a16="http://schemas.microsoft.com/office/drawing/2014/main" id="{B77DA15D-5AED-ED4D-9444-0AC3DF2857FA}"/>
                  </a:ext>
                </a:extLst>
              </p:cNvPr>
              <p:cNvCxnSpPr>
                <a:cxnSpLocks/>
                <a:stCxn id="106" idx="2"/>
                <a:endCxn id="93" idx="0"/>
              </p:cNvCxnSpPr>
              <p:nvPr/>
            </p:nvCxnSpPr>
            <p:spPr>
              <a:xfrm rot="5400000">
                <a:off x="8084398" y="3443429"/>
                <a:ext cx="538824" cy="1203754"/>
              </a:xfrm>
              <a:prstGeom prst="bentConnector3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肘形连接符 99">
                <a:extLst>
                  <a:ext uri="{FF2B5EF4-FFF2-40B4-BE49-F238E27FC236}">
                    <a16:creationId xmlns:a16="http://schemas.microsoft.com/office/drawing/2014/main" id="{290B282B-0D8C-004E-9CBF-6A30174AD708}"/>
                  </a:ext>
                </a:extLst>
              </p:cNvPr>
              <p:cNvCxnSpPr>
                <a:cxnSpLocks/>
                <a:stCxn id="106" idx="2"/>
                <a:endCxn id="97" idx="0"/>
              </p:cNvCxnSpPr>
              <p:nvPr/>
            </p:nvCxnSpPr>
            <p:spPr>
              <a:xfrm rot="16200000" flipH="1">
                <a:off x="9445168" y="3286412"/>
                <a:ext cx="538823" cy="1517785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E73A1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FD1CDDF7-0736-F845-9CAF-AB6708198755}"/>
                  </a:ext>
                </a:extLst>
              </p:cNvPr>
              <p:cNvSpPr txBox="1"/>
              <p:nvPr/>
            </p:nvSpPr>
            <p:spPr>
              <a:xfrm>
                <a:off x="7662226" y="3777036"/>
                <a:ext cx="3145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>
                    <a:solidFill>
                      <a:srgbClr val="0070C0"/>
                    </a:solidFill>
                  </a:rPr>
                  <a:t>Y</a:t>
                </a:r>
                <a:endParaRPr kumimoji="1" lang="zh-CN" altLang="en-US" sz="14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14C9E301-4DC7-6D4F-8986-E608350C23DF}"/>
                  </a:ext>
                </a:extLst>
              </p:cNvPr>
              <p:cNvSpPr txBox="1"/>
              <p:nvPr/>
            </p:nvSpPr>
            <p:spPr>
              <a:xfrm>
                <a:off x="10274810" y="3794184"/>
                <a:ext cx="3145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>
                    <a:solidFill>
                      <a:srgbClr val="D91F14"/>
                    </a:solidFill>
                  </a:rPr>
                  <a:t>N</a:t>
                </a:r>
                <a:endParaRPr kumimoji="1" lang="zh-CN" altLang="en-US" sz="1400" dirty="0">
                  <a:solidFill>
                    <a:srgbClr val="D91F14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B0ACB933-8D49-8B4D-BBBA-BA2F74703538}"/>
                      </a:ext>
                    </a:extLst>
                  </p:cNvPr>
                  <p:cNvSpPr txBox="1"/>
                  <p:nvPr/>
                </p:nvSpPr>
                <p:spPr>
                  <a:xfrm>
                    <a:off x="6843546" y="4314718"/>
                    <a:ext cx="456985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dirty="0"/>
                  </a:p>
                </p:txBody>
              </p:sp>
            </mc:Choice>
            <mc:Fallback xmlns="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B0ACB933-8D49-8B4D-BBBA-BA2F747035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43546" y="4314718"/>
                    <a:ext cx="456985" cy="33855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文本框 103">
                    <a:extLst>
                      <a:ext uri="{FF2B5EF4-FFF2-40B4-BE49-F238E27FC236}">
                        <a16:creationId xmlns:a16="http://schemas.microsoft.com/office/drawing/2014/main" id="{F9072208-658A-3342-830C-123E0807E12D}"/>
                      </a:ext>
                    </a:extLst>
                  </p:cNvPr>
                  <p:cNvSpPr txBox="1"/>
                  <p:nvPr/>
                </p:nvSpPr>
                <p:spPr>
                  <a:xfrm>
                    <a:off x="9505617" y="4314716"/>
                    <a:ext cx="46172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dirty="0"/>
                  </a:p>
                </p:txBody>
              </p:sp>
            </mc:Choice>
            <mc:Fallback xmlns="">
              <p:sp>
                <p:nvSpPr>
                  <p:cNvPr id="104" name="文本框 103">
                    <a:extLst>
                      <a:ext uri="{FF2B5EF4-FFF2-40B4-BE49-F238E27FC236}">
                        <a16:creationId xmlns:a16="http://schemas.microsoft.com/office/drawing/2014/main" id="{F9072208-658A-3342-830C-123E0807E1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05617" y="4314716"/>
                    <a:ext cx="461728" cy="3385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05" name="组合 104">
                <a:extLst>
                  <a:ext uri="{FF2B5EF4-FFF2-40B4-BE49-F238E27FC236}">
                    <a16:creationId xmlns:a16="http://schemas.microsoft.com/office/drawing/2014/main" id="{6D0BE6AC-A92E-A04E-B090-E6EE80F6FDB3}"/>
                  </a:ext>
                </a:extLst>
              </p:cNvPr>
              <p:cNvGrpSpPr/>
              <p:nvPr/>
            </p:nvGrpSpPr>
            <p:grpSpPr>
              <a:xfrm>
                <a:off x="8052808" y="2819050"/>
                <a:ext cx="1805682" cy="956844"/>
                <a:chOff x="2171150" y="1433768"/>
                <a:chExt cx="1805682" cy="95684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6" name="圆角矩形 10">
                      <a:extLst>
                        <a:ext uri="{FF2B5EF4-FFF2-40B4-BE49-F238E27FC236}">
                          <a16:creationId xmlns:a16="http://schemas.microsoft.com/office/drawing/2014/main" id="{ED724583-5396-FF4A-8D95-93B6C465A1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71225" y="1433768"/>
                      <a:ext cx="1805607" cy="956844"/>
                    </a:xfrm>
                    <a:prstGeom prst="round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solidFill>
                        <a:srgbClr val="E73A1C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Gini=0.66</a:t>
                      </a:r>
                    </a:p>
                    <a:p>
                      <a:pPr algn="ctr"/>
                      <a:r>
                        <a:rPr kumimoji="1" lang="en-US" altLang="zh-CN" sz="1200" dirty="0" err="1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Sample_n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=10</a:t>
                      </a:r>
                    </a:p>
                    <a:p>
                      <a:pPr algn="ctr"/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n[se,</a:t>
                      </a:r>
                      <a:r>
                        <a:rPr kumimoji="1" lang="zh-CN" altLang="en-US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kumimoji="1" lang="en-US" altLang="zh-CN" sz="1200" dirty="0" err="1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ve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,</a:t>
                      </a:r>
                      <a:r>
                        <a:rPr kumimoji="1" lang="zh-CN" altLang="en-US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vi]=</a:t>
                      </a:r>
                      <a:r>
                        <a:rPr kumimoji="1" lang="zh-CN" altLang="en-US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[3,3,4]</a:t>
                      </a:r>
                    </a:p>
                    <a:p>
                      <a:pPr algn="ctr"/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Class</a:t>
                      </a:r>
                      <a:r>
                        <a:rPr kumimoji="1" lang="zh-CN" altLang="en-US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=</a:t>
                      </a:r>
                      <a:r>
                        <a:rPr kumimoji="1" lang="zh-CN" altLang="en-US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vi</a:t>
                      </a: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1200" i="1" dirty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i="1" dirty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sz="1200" i="1" dirty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kumimoji="1" lang="en-US" altLang="zh-CN" sz="1200" i="1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≤3.0?</m:t>
                            </m:r>
                          </m:oMath>
                        </m:oMathPara>
                      </a14:m>
                      <a:endParaRPr kumimoji="1" lang="zh-CN" altLang="en-US" sz="1200" i="1" dirty="0">
                        <a:solidFill>
                          <a:srgbClr val="D91F14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6" name="圆角矩形 10">
                      <a:extLst>
                        <a:ext uri="{FF2B5EF4-FFF2-40B4-BE49-F238E27FC236}">
                          <a16:creationId xmlns:a16="http://schemas.microsoft.com/office/drawing/2014/main" id="{ED724583-5396-FF4A-8D95-93B6C465A11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71225" y="1433768"/>
                      <a:ext cx="1805607" cy="956844"/>
                    </a:xfrm>
                    <a:prstGeom prst="round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rgbClr val="E73A1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文本框 106">
                      <a:extLst>
                        <a:ext uri="{FF2B5EF4-FFF2-40B4-BE49-F238E27FC236}">
                          <a16:creationId xmlns:a16="http://schemas.microsoft.com/office/drawing/2014/main" id="{F9244BB3-AE56-1C4F-8CDE-1A60EBD3C2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71150" y="1442215"/>
                      <a:ext cx="395861" cy="33706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kumimoji="1" lang="en-US" altLang="zh-CN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sz="1600" dirty="0">
                        <a:solidFill>
                          <a:srgbClr val="C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0" name="文本框 29">
                      <a:extLst>
                        <a:ext uri="{FF2B5EF4-FFF2-40B4-BE49-F238E27FC236}">
                          <a16:creationId xmlns:a16="http://schemas.microsoft.com/office/drawing/2014/main" id="{A47B5C4D-60BA-464F-A5D3-7115BA4816A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71150" y="1442215"/>
                      <a:ext cx="395861" cy="33706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2D795B93-CB29-804B-917C-0AF5F6045D09}"/>
                </a:ext>
              </a:extLst>
            </p:cNvPr>
            <p:cNvGrpSpPr/>
            <p:nvPr/>
          </p:nvGrpSpPr>
          <p:grpSpPr>
            <a:xfrm>
              <a:off x="5043492" y="4922379"/>
              <a:ext cx="1746775" cy="780365"/>
              <a:chOff x="595356" y="2604681"/>
              <a:chExt cx="1901659" cy="7803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圆角矩形 19">
                    <a:extLst>
                      <a:ext uri="{FF2B5EF4-FFF2-40B4-BE49-F238E27FC236}">
                        <a16:creationId xmlns:a16="http://schemas.microsoft.com/office/drawing/2014/main" id="{9EC36EB0-5D21-F044-A341-76E44B55A2AA}"/>
                      </a:ext>
                    </a:extLst>
                  </p:cNvPr>
                  <p:cNvSpPr/>
                  <p:nvPr/>
                </p:nvSpPr>
                <p:spPr>
                  <a:xfrm>
                    <a:off x="633047" y="2634723"/>
                    <a:ext cx="1863968" cy="750323"/>
                  </a:xfrm>
                  <a:prstGeom prst="roundRect">
                    <a:avLst/>
                  </a:prstGeom>
                  <a:solidFill>
                    <a:srgbClr val="FFFEA1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Gini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Sample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]=[0,1,0]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Class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sz="1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5" name="圆角矩形 19">
                    <a:extLst>
                      <a:ext uri="{FF2B5EF4-FFF2-40B4-BE49-F238E27FC236}">
                        <a16:creationId xmlns:a16="http://schemas.microsoft.com/office/drawing/2014/main" id="{9EC36EB0-5D21-F044-A341-76E44B55A2A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3047" y="2634723"/>
                    <a:ext cx="1863968" cy="750323"/>
                  </a:xfrm>
                  <a:prstGeom prst="round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solidFill>
                      <a:srgbClr val="00B05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文本框 91">
                    <a:extLst>
                      <a:ext uri="{FF2B5EF4-FFF2-40B4-BE49-F238E27FC236}">
                        <a16:creationId xmlns:a16="http://schemas.microsoft.com/office/drawing/2014/main" id="{26B2FB29-3805-B647-9BEA-098EEB6D855E}"/>
                      </a:ext>
                    </a:extLst>
                  </p:cNvPr>
                  <p:cNvSpPr txBox="1"/>
                  <p:nvPr/>
                </p:nvSpPr>
                <p:spPr>
                  <a:xfrm>
                    <a:off x="595356" y="2604681"/>
                    <a:ext cx="392050" cy="3370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dirty="0"/>
                  </a:p>
                </p:txBody>
              </p:sp>
            </mc:Choice>
            <mc:Fallback xmlns="">
              <p:sp>
                <p:nvSpPr>
                  <p:cNvPr id="92" name="文本框 91">
                    <a:extLst>
                      <a:ext uri="{FF2B5EF4-FFF2-40B4-BE49-F238E27FC236}">
                        <a16:creationId xmlns:a16="http://schemas.microsoft.com/office/drawing/2014/main" id="{26B2FB29-3805-B647-9BEA-098EEB6D85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5356" y="2604681"/>
                    <a:ext cx="392050" cy="33706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2413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9" name="肘形连接符 68">
              <a:extLst>
                <a:ext uri="{FF2B5EF4-FFF2-40B4-BE49-F238E27FC236}">
                  <a16:creationId xmlns:a16="http://schemas.microsoft.com/office/drawing/2014/main" id="{FBB96304-BB9C-2443-B4D3-6C83205BEB83}"/>
                </a:ext>
              </a:extLst>
            </p:cNvPr>
            <p:cNvCxnSpPr>
              <a:cxnSpLocks/>
              <a:stCxn id="93" idx="2"/>
              <a:endCxn id="85" idx="0"/>
            </p:cNvCxnSpPr>
            <p:nvPr/>
          </p:nvCxnSpPr>
          <p:spPr>
            <a:xfrm rot="5400000">
              <a:off x="6230353" y="4023507"/>
              <a:ext cx="632751" cy="1225076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8ECDFA8D-A0A9-C845-8A93-4C5101F0BE0D}"/>
                </a:ext>
              </a:extLst>
            </p:cNvPr>
            <p:cNvGrpSpPr/>
            <p:nvPr/>
          </p:nvGrpSpPr>
          <p:grpSpPr>
            <a:xfrm>
              <a:off x="7528267" y="4922379"/>
              <a:ext cx="1737557" cy="782626"/>
              <a:chOff x="978440" y="2604681"/>
              <a:chExt cx="1891623" cy="7826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圆角矩形 19">
                    <a:extLst>
                      <a:ext uri="{FF2B5EF4-FFF2-40B4-BE49-F238E27FC236}">
                        <a16:creationId xmlns:a16="http://schemas.microsoft.com/office/drawing/2014/main" id="{B3A2D23A-8212-774E-A7C8-D75E40514B50}"/>
                      </a:ext>
                    </a:extLst>
                  </p:cNvPr>
                  <p:cNvSpPr/>
                  <p:nvPr/>
                </p:nvSpPr>
                <p:spPr>
                  <a:xfrm>
                    <a:off x="1006095" y="2636984"/>
                    <a:ext cx="1863968" cy="750323"/>
                  </a:xfrm>
                  <a:prstGeom prst="roundRect">
                    <a:avLst/>
                  </a:prstGeom>
                  <a:solidFill>
                    <a:srgbClr val="FFFEA1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Gini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Sample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]=[3,0,0]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Class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sz="12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kumimoji="1" lang="en-US" altLang="zh-CN" sz="1200" b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2" name="圆角矩形 19">
                    <a:extLst>
                      <a:ext uri="{FF2B5EF4-FFF2-40B4-BE49-F238E27FC236}">
                        <a16:creationId xmlns:a16="http://schemas.microsoft.com/office/drawing/2014/main" id="{B3A2D23A-8212-774E-A7C8-D75E40514B5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6095" y="2636984"/>
                    <a:ext cx="1863968" cy="750323"/>
                  </a:xfrm>
                  <a:prstGeom prst="round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rgbClr val="00B05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EDB29126-146E-CC40-927F-135A787BC82A}"/>
                      </a:ext>
                    </a:extLst>
                  </p:cNvPr>
                  <p:cNvSpPr txBox="1"/>
                  <p:nvPr/>
                </p:nvSpPr>
                <p:spPr>
                  <a:xfrm>
                    <a:off x="978440" y="2604681"/>
                    <a:ext cx="392050" cy="3370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dirty="0"/>
                  </a:p>
                </p:txBody>
              </p:sp>
            </mc:Choice>
            <mc:Fallback xmlns=""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EDB29126-146E-CC40-927F-135A787BC8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8440" y="2604681"/>
                    <a:ext cx="392050" cy="33706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2069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1" name="肘形连接符 70">
              <a:extLst>
                <a:ext uri="{FF2B5EF4-FFF2-40B4-BE49-F238E27FC236}">
                  <a16:creationId xmlns:a16="http://schemas.microsoft.com/office/drawing/2014/main" id="{5F952DB4-2B88-3249-A910-079ADD7290A1}"/>
                </a:ext>
              </a:extLst>
            </p:cNvPr>
            <p:cNvCxnSpPr>
              <a:cxnSpLocks/>
              <a:stCxn id="93" idx="2"/>
              <a:endCxn id="82" idx="0"/>
            </p:cNvCxnSpPr>
            <p:nvPr/>
          </p:nvCxnSpPr>
          <p:spPr>
            <a:xfrm rot="16200000" flipH="1">
              <a:off x="7467000" y="4011936"/>
              <a:ext cx="635012" cy="1250480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E73A1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F37C31CE-0645-804F-92CF-E3AD059BCD40}"/>
                </a:ext>
              </a:extLst>
            </p:cNvPr>
            <p:cNvSpPr txBox="1"/>
            <p:nvPr/>
          </p:nvSpPr>
          <p:spPr>
            <a:xfrm>
              <a:off x="5867292" y="4342146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0070C0"/>
                  </a:solidFill>
                </a:rPr>
                <a:t>Y</a:t>
              </a:r>
              <a:endParaRPr kumimoji="1"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D3D4E037-F6AC-D34F-8D06-44462DA53398}"/>
                </a:ext>
              </a:extLst>
            </p:cNvPr>
            <p:cNvSpPr txBox="1"/>
            <p:nvPr/>
          </p:nvSpPr>
          <p:spPr>
            <a:xfrm>
              <a:off x="7780832" y="4342146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D91F14"/>
                  </a:solidFill>
                </a:rPr>
                <a:t>N</a:t>
              </a:r>
              <a:endParaRPr kumimoji="1" lang="zh-CN" altLang="en-US" sz="1400" dirty="0">
                <a:solidFill>
                  <a:srgbClr val="D91F14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表格 36">
                <a:extLst>
                  <a:ext uri="{FF2B5EF4-FFF2-40B4-BE49-F238E27FC236}">
                    <a16:creationId xmlns:a16="http://schemas.microsoft.com/office/drawing/2014/main" id="{21BE8B0B-FED3-6941-A732-947F7AFC45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4296259"/>
                  </p:ext>
                </p:extLst>
              </p:nvPr>
            </p:nvGraphicFramePr>
            <p:xfrm>
              <a:off x="1119220" y="2121278"/>
              <a:ext cx="3963402" cy="1537570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87643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4048161936"/>
                        </a:ext>
                      </a:extLst>
                    </a:gridCol>
                  </a:tblGrid>
                  <a:tr h="289221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r>
                            <a:rPr lang="en-US" sz="1400" kern="100" dirty="0" err="1">
                              <a:effectLst/>
                            </a:rPr>
                            <a:t>测试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altLang="zh-CN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altLang="zh-CN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lang="en-US" altLang="zh-CN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en-US" altLang="zh-CN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类别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 err="1">
                              <a:effectLst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se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 err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se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颜色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黄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黄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气味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</a:rPr>
                            <a:t>花萼</a:t>
                          </a:r>
                          <a:r>
                            <a:rPr lang="zh-CN" sz="1200" kern="100" dirty="0">
                              <a:effectLst/>
                            </a:rPr>
                            <a:t>长度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8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5.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6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6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6.2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1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花瓣长度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2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1.9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7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3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2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1.2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表格 36">
                <a:extLst>
                  <a:ext uri="{FF2B5EF4-FFF2-40B4-BE49-F238E27FC236}">
                    <a16:creationId xmlns:a16="http://schemas.microsoft.com/office/drawing/2014/main" id="{21BE8B0B-FED3-6941-A732-947F7AFC45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54296259"/>
                  </p:ext>
                </p:extLst>
              </p:nvPr>
            </p:nvGraphicFramePr>
            <p:xfrm>
              <a:off x="1119220" y="2121278"/>
              <a:ext cx="3963402" cy="1537570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87643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4048161936"/>
                        </a:ext>
                      </a:extLst>
                    </a:gridCol>
                  </a:tblGrid>
                  <a:tr h="289560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r>
                            <a:rPr lang="en-US" sz="1400" kern="100" dirty="0" err="1">
                              <a:effectLst/>
                            </a:rPr>
                            <a:t>测试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3"/>
                          <a:stretch>
                            <a:fillRect l="-170732" t="-13043" r="-500000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3"/>
                          <a:stretch>
                            <a:fillRect l="-277500" t="-13043" r="-412500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3"/>
                          <a:stretch>
                            <a:fillRect l="-368293" t="-13043" r="-302439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3"/>
                          <a:stretch>
                            <a:fillRect l="-468293" t="-13043" r="-202439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3"/>
                          <a:stretch>
                            <a:fillRect l="-582500" t="-13043" r="-107500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3"/>
                          <a:stretch>
                            <a:fillRect l="-665854" t="-13043" r="-4878" b="-45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类别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 err="1">
                              <a:effectLst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se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 err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se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13"/>
                          <a:stretch>
                            <a:fillRect l="-1449" t="-230000" r="-356522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黄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黄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13"/>
                          <a:stretch>
                            <a:fillRect l="-1449" t="-347368" r="-356522" b="-236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13"/>
                          <a:stretch>
                            <a:fillRect l="-1449" t="-425000" r="-356522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8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5.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6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6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6.2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1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13"/>
                          <a:stretch>
                            <a:fillRect l="-1449" t="-525000" r="-356522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2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1.9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7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3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2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1.2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0" name="文本框 29">
            <a:extLst>
              <a:ext uri="{FF2B5EF4-FFF2-40B4-BE49-F238E27FC236}">
                <a16:creationId xmlns:a16="http://schemas.microsoft.com/office/drawing/2014/main" id="{C84D86CA-E4CE-B54A-85DC-CF28B2ED7E7A}"/>
              </a:ext>
            </a:extLst>
          </p:cNvPr>
          <p:cNvSpPr txBox="1"/>
          <p:nvPr/>
        </p:nvSpPr>
        <p:spPr>
          <a:xfrm>
            <a:off x="491223" y="1418870"/>
            <a:ext cx="8219018" cy="765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测试过程</a:t>
            </a:r>
            <a:endParaRPr kumimoji="1" lang="en-US" altLang="zh-CN" sz="20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952500" lvl="1" indent="-342900">
              <a:lnSpc>
                <a:spcPct val="120000"/>
              </a:lnSpc>
              <a:buClr>
                <a:srgbClr val="0070C0"/>
              </a:buClr>
              <a:buFont typeface="系统字体"/>
              <a:buChar char="-"/>
            </a:pPr>
            <a:endParaRPr kumimoji="1" lang="en-US" altLang="zh-CN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1510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3240816" y="2895646"/>
            <a:ext cx="2940527" cy="9232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90000"/>
              </a:lnSpc>
            </a:pPr>
            <a:r>
              <a:rPr kumimoji="1" lang="zh-CN" altLang="en-US" sz="6000" spc="600" dirty="0">
                <a:solidFill>
                  <a:srgbClr val="104E87"/>
                </a:solidFill>
                <a:latin typeface="+mj-ea"/>
                <a:ea typeface="+mj-ea"/>
              </a:rPr>
              <a:t>例  题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189390" y="3818847"/>
            <a:ext cx="504337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000" dirty="0">
                <a:solidFill>
                  <a:srgbClr val="104E87"/>
                </a:solidFill>
              </a:rPr>
              <a:t>Example</a:t>
            </a:r>
            <a:endParaRPr kumimoji="1" lang="zh-CN" altLang="en-US" sz="3000" dirty="0">
              <a:solidFill>
                <a:srgbClr val="104E87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28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4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顶角 12"/>
          <p:cNvSpPr/>
          <p:nvPr/>
        </p:nvSpPr>
        <p:spPr>
          <a:xfrm rot="5400000">
            <a:off x="2807673" y="-2171958"/>
            <a:ext cx="480654" cy="6096004"/>
          </a:xfrm>
          <a:prstGeom prst="round2SameRect">
            <a:avLst>
              <a:gd name="adj1" fmla="val 37365"/>
              <a:gd name="adj2" fmla="val 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6" name="文本框 85"/>
          <p:cNvSpPr txBox="1"/>
          <p:nvPr/>
        </p:nvSpPr>
        <p:spPr>
          <a:xfrm>
            <a:off x="445973" y="631423"/>
            <a:ext cx="5654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例题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思源黑体 CN Medium" panose="020B0600000000000000" pitchFamily="34" charset="-122"/>
              </a:rPr>
              <a:t>——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决策树生成、剪枝与测试</a:t>
            </a: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A6E301BC-093B-7746-A628-FAD2396ED777}"/>
              </a:ext>
            </a:extLst>
          </p:cNvPr>
          <p:cNvGrpSpPr/>
          <p:nvPr/>
        </p:nvGrpSpPr>
        <p:grpSpPr>
          <a:xfrm>
            <a:off x="5025515" y="2108628"/>
            <a:ext cx="5794960" cy="3837847"/>
            <a:chOff x="5043492" y="1867158"/>
            <a:chExt cx="5794960" cy="3837847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3430DF0E-B10C-6B46-AFA6-5B0844F1CD9E}"/>
                </a:ext>
              </a:extLst>
            </p:cNvPr>
            <p:cNvGrpSpPr/>
            <p:nvPr/>
          </p:nvGrpSpPr>
          <p:grpSpPr>
            <a:xfrm>
              <a:off x="6250879" y="1867158"/>
              <a:ext cx="4587573" cy="2452512"/>
              <a:chOff x="6843546" y="2819050"/>
              <a:chExt cx="4587573" cy="245251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圆角矩形 92">
                    <a:extLst>
                      <a:ext uri="{FF2B5EF4-FFF2-40B4-BE49-F238E27FC236}">
                        <a16:creationId xmlns:a16="http://schemas.microsoft.com/office/drawing/2014/main" id="{F96B7E9A-9CDF-D44A-B000-A5F1EE68622E}"/>
                      </a:ext>
                    </a:extLst>
                  </p:cNvPr>
                  <p:cNvSpPr/>
                  <p:nvPr/>
                </p:nvSpPr>
                <p:spPr>
                  <a:xfrm>
                    <a:off x="6849129" y="4314718"/>
                    <a:ext cx="1805607" cy="956844"/>
                  </a:xfrm>
                  <a:prstGeom prst="round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rgbClr val="E73A1C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Gini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=0.375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Sample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se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ve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vi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]=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[3,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Class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se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200" i="1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i="1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sz="1200" b="0" i="1" dirty="0" smtClean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1200" b="0" i="1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=“</m:t>
                          </m:r>
                          <m:r>
                            <a:rPr kumimoji="1" lang="zh-CN" altLang="en-US" sz="1200" i="1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黄</m:t>
                          </m:r>
                          <m:r>
                            <a:rPr kumimoji="1" lang="en-US" altLang="zh-CN" sz="1200" b="0" i="1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”</m:t>
                          </m:r>
                          <m:r>
                            <a:rPr kumimoji="1" lang="en-US" altLang="zh-CN" sz="1200" i="1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?</m:t>
                          </m:r>
                        </m:oMath>
                      </m:oMathPara>
                    </a14:m>
                    <a:endParaRPr kumimoji="1" lang="zh-CN" altLang="en-US" sz="1200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3" name="圆角矩形 92">
                    <a:extLst>
                      <a:ext uri="{FF2B5EF4-FFF2-40B4-BE49-F238E27FC236}">
                        <a16:creationId xmlns:a16="http://schemas.microsoft.com/office/drawing/2014/main" id="{F96B7E9A-9CDF-D44A-B000-A5F1EE68622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49129" y="4314718"/>
                    <a:ext cx="1805607" cy="956844"/>
                  </a:xfrm>
                  <a:prstGeom prst="round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rgbClr val="E73A1C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圆角矩形 96">
                    <a:extLst>
                      <a:ext uri="{FF2B5EF4-FFF2-40B4-BE49-F238E27FC236}">
                        <a16:creationId xmlns:a16="http://schemas.microsoft.com/office/drawing/2014/main" id="{82190DE6-02F9-1141-A8E2-CEA7841512D6}"/>
                      </a:ext>
                    </a:extLst>
                  </p:cNvPr>
                  <p:cNvSpPr/>
                  <p:nvPr/>
                </p:nvSpPr>
                <p:spPr>
                  <a:xfrm>
                    <a:off x="9515825" y="4314717"/>
                    <a:ext cx="1915294" cy="750323"/>
                  </a:xfrm>
                  <a:prstGeom prst="roundRect">
                    <a:avLst/>
                  </a:prstGeom>
                  <a:solidFill>
                    <a:srgbClr val="FFFEA1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Gini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=0.444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Sample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=6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]=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[0,2,4]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Class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vi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7" name="圆角矩形 96">
                    <a:extLst>
                      <a:ext uri="{FF2B5EF4-FFF2-40B4-BE49-F238E27FC236}">
                        <a16:creationId xmlns:a16="http://schemas.microsoft.com/office/drawing/2014/main" id="{82190DE6-02F9-1141-A8E2-CEA7841512D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15825" y="4314717"/>
                    <a:ext cx="1915294" cy="750323"/>
                  </a:xfrm>
                  <a:prstGeom prst="round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rgbClr val="00B05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8" name="肘形连接符 97">
                <a:extLst>
                  <a:ext uri="{FF2B5EF4-FFF2-40B4-BE49-F238E27FC236}">
                    <a16:creationId xmlns:a16="http://schemas.microsoft.com/office/drawing/2014/main" id="{B77DA15D-5AED-ED4D-9444-0AC3DF2857FA}"/>
                  </a:ext>
                </a:extLst>
              </p:cNvPr>
              <p:cNvCxnSpPr>
                <a:cxnSpLocks/>
                <a:stCxn id="106" idx="2"/>
                <a:endCxn id="93" idx="0"/>
              </p:cNvCxnSpPr>
              <p:nvPr/>
            </p:nvCxnSpPr>
            <p:spPr>
              <a:xfrm rot="5400000">
                <a:off x="8084398" y="3443429"/>
                <a:ext cx="538824" cy="1203754"/>
              </a:xfrm>
              <a:prstGeom prst="bentConnector3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肘形连接符 99">
                <a:extLst>
                  <a:ext uri="{FF2B5EF4-FFF2-40B4-BE49-F238E27FC236}">
                    <a16:creationId xmlns:a16="http://schemas.microsoft.com/office/drawing/2014/main" id="{290B282B-0D8C-004E-9CBF-6A30174AD708}"/>
                  </a:ext>
                </a:extLst>
              </p:cNvPr>
              <p:cNvCxnSpPr>
                <a:cxnSpLocks/>
                <a:stCxn id="106" idx="2"/>
                <a:endCxn id="97" idx="0"/>
              </p:cNvCxnSpPr>
              <p:nvPr/>
            </p:nvCxnSpPr>
            <p:spPr>
              <a:xfrm rot="16200000" flipH="1">
                <a:off x="9445168" y="3286412"/>
                <a:ext cx="538823" cy="1517785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E73A1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FD1CDDF7-0736-F845-9CAF-AB6708198755}"/>
                  </a:ext>
                </a:extLst>
              </p:cNvPr>
              <p:cNvSpPr txBox="1"/>
              <p:nvPr/>
            </p:nvSpPr>
            <p:spPr>
              <a:xfrm>
                <a:off x="7662226" y="3777036"/>
                <a:ext cx="3145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>
                    <a:solidFill>
                      <a:srgbClr val="0070C0"/>
                    </a:solidFill>
                  </a:rPr>
                  <a:t>Y</a:t>
                </a:r>
                <a:endParaRPr kumimoji="1" lang="zh-CN" altLang="en-US" sz="14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14C9E301-4DC7-6D4F-8986-E608350C23DF}"/>
                  </a:ext>
                </a:extLst>
              </p:cNvPr>
              <p:cNvSpPr txBox="1"/>
              <p:nvPr/>
            </p:nvSpPr>
            <p:spPr>
              <a:xfrm>
                <a:off x="10274810" y="3794184"/>
                <a:ext cx="3145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>
                    <a:solidFill>
                      <a:srgbClr val="D91F14"/>
                    </a:solidFill>
                  </a:rPr>
                  <a:t>N</a:t>
                </a:r>
                <a:endParaRPr kumimoji="1" lang="zh-CN" altLang="en-US" sz="1400" dirty="0">
                  <a:solidFill>
                    <a:srgbClr val="D91F14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B0ACB933-8D49-8B4D-BBBA-BA2F74703538}"/>
                      </a:ext>
                    </a:extLst>
                  </p:cNvPr>
                  <p:cNvSpPr txBox="1"/>
                  <p:nvPr/>
                </p:nvSpPr>
                <p:spPr>
                  <a:xfrm>
                    <a:off x="6843546" y="4314718"/>
                    <a:ext cx="456985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dirty="0"/>
                  </a:p>
                </p:txBody>
              </p:sp>
            </mc:Choice>
            <mc:Fallback xmlns="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B0ACB933-8D49-8B4D-BBBA-BA2F747035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43546" y="4314718"/>
                    <a:ext cx="456985" cy="33855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文本框 103">
                    <a:extLst>
                      <a:ext uri="{FF2B5EF4-FFF2-40B4-BE49-F238E27FC236}">
                        <a16:creationId xmlns:a16="http://schemas.microsoft.com/office/drawing/2014/main" id="{F9072208-658A-3342-830C-123E0807E12D}"/>
                      </a:ext>
                    </a:extLst>
                  </p:cNvPr>
                  <p:cNvSpPr txBox="1"/>
                  <p:nvPr/>
                </p:nvSpPr>
                <p:spPr>
                  <a:xfrm>
                    <a:off x="9505617" y="4314716"/>
                    <a:ext cx="46172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dirty="0"/>
                  </a:p>
                </p:txBody>
              </p:sp>
            </mc:Choice>
            <mc:Fallback xmlns="">
              <p:sp>
                <p:nvSpPr>
                  <p:cNvPr id="104" name="文本框 103">
                    <a:extLst>
                      <a:ext uri="{FF2B5EF4-FFF2-40B4-BE49-F238E27FC236}">
                        <a16:creationId xmlns:a16="http://schemas.microsoft.com/office/drawing/2014/main" id="{F9072208-658A-3342-830C-123E0807E1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05617" y="4314716"/>
                    <a:ext cx="461728" cy="3385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05" name="组合 104">
                <a:extLst>
                  <a:ext uri="{FF2B5EF4-FFF2-40B4-BE49-F238E27FC236}">
                    <a16:creationId xmlns:a16="http://schemas.microsoft.com/office/drawing/2014/main" id="{6D0BE6AC-A92E-A04E-B090-E6EE80F6FDB3}"/>
                  </a:ext>
                </a:extLst>
              </p:cNvPr>
              <p:cNvGrpSpPr/>
              <p:nvPr/>
            </p:nvGrpSpPr>
            <p:grpSpPr>
              <a:xfrm>
                <a:off x="8052808" y="2819050"/>
                <a:ext cx="1805682" cy="956844"/>
                <a:chOff x="2171150" y="1433768"/>
                <a:chExt cx="1805682" cy="95684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6" name="圆角矩形 10">
                      <a:extLst>
                        <a:ext uri="{FF2B5EF4-FFF2-40B4-BE49-F238E27FC236}">
                          <a16:creationId xmlns:a16="http://schemas.microsoft.com/office/drawing/2014/main" id="{ED724583-5396-FF4A-8D95-93B6C465A1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71225" y="1433768"/>
                      <a:ext cx="1805607" cy="956844"/>
                    </a:xfrm>
                    <a:prstGeom prst="round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solidFill>
                        <a:srgbClr val="E73A1C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Gini=0.66</a:t>
                      </a:r>
                    </a:p>
                    <a:p>
                      <a:pPr algn="ctr"/>
                      <a:r>
                        <a:rPr kumimoji="1" lang="en-US" altLang="zh-CN" sz="1200" dirty="0" err="1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Sample_n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=10</a:t>
                      </a:r>
                    </a:p>
                    <a:p>
                      <a:pPr algn="ctr"/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n[se,</a:t>
                      </a:r>
                      <a:r>
                        <a:rPr kumimoji="1" lang="zh-CN" altLang="en-US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kumimoji="1" lang="en-US" altLang="zh-CN" sz="1200" dirty="0" err="1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ve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,</a:t>
                      </a:r>
                      <a:r>
                        <a:rPr kumimoji="1" lang="zh-CN" altLang="en-US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vi]=</a:t>
                      </a:r>
                      <a:r>
                        <a:rPr kumimoji="1" lang="zh-CN" altLang="en-US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[3,3,4]</a:t>
                      </a:r>
                    </a:p>
                    <a:p>
                      <a:pPr algn="ctr"/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Class</a:t>
                      </a:r>
                      <a:r>
                        <a:rPr kumimoji="1" lang="zh-CN" altLang="en-US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=</a:t>
                      </a:r>
                      <a:r>
                        <a:rPr kumimoji="1" lang="zh-CN" altLang="en-US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vi</a:t>
                      </a: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1200" i="1" dirty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i="1" dirty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sz="1200" i="1" dirty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kumimoji="1" lang="en-US" altLang="zh-CN" sz="1200" i="1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≤3.0?</m:t>
                            </m:r>
                          </m:oMath>
                        </m:oMathPara>
                      </a14:m>
                      <a:endParaRPr kumimoji="1" lang="zh-CN" altLang="en-US" sz="1200" i="1" dirty="0">
                        <a:solidFill>
                          <a:srgbClr val="D91F14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6" name="圆角矩形 10">
                      <a:extLst>
                        <a:ext uri="{FF2B5EF4-FFF2-40B4-BE49-F238E27FC236}">
                          <a16:creationId xmlns:a16="http://schemas.microsoft.com/office/drawing/2014/main" id="{ED724583-5396-FF4A-8D95-93B6C465A11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71225" y="1433768"/>
                      <a:ext cx="1805607" cy="956844"/>
                    </a:xfrm>
                    <a:prstGeom prst="round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rgbClr val="E73A1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文本框 106">
                      <a:extLst>
                        <a:ext uri="{FF2B5EF4-FFF2-40B4-BE49-F238E27FC236}">
                          <a16:creationId xmlns:a16="http://schemas.microsoft.com/office/drawing/2014/main" id="{F9244BB3-AE56-1C4F-8CDE-1A60EBD3C2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71150" y="1442215"/>
                      <a:ext cx="395861" cy="33706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kumimoji="1" lang="en-US" altLang="zh-CN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sz="1600" dirty="0">
                        <a:solidFill>
                          <a:srgbClr val="C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0" name="文本框 29">
                      <a:extLst>
                        <a:ext uri="{FF2B5EF4-FFF2-40B4-BE49-F238E27FC236}">
                          <a16:creationId xmlns:a16="http://schemas.microsoft.com/office/drawing/2014/main" id="{A47B5C4D-60BA-464F-A5D3-7115BA4816A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71150" y="1442215"/>
                      <a:ext cx="395861" cy="33706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2D795B93-CB29-804B-917C-0AF5F6045D09}"/>
                </a:ext>
              </a:extLst>
            </p:cNvPr>
            <p:cNvGrpSpPr/>
            <p:nvPr/>
          </p:nvGrpSpPr>
          <p:grpSpPr>
            <a:xfrm>
              <a:off x="5043492" y="4922379"/>
              <a:ext cx="1746775" cy="780365"/>
              <a:chOff x="595356" y="2604681"/>
              <a:chExt cx="1901659" cy="7803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圆角矩形 19">
                    <a:extLst>
                      <a:ext uri="{FF2B5EF4-FFF2-40B4-BE49-F238E27FC236}">
                        <a16:creationId xmlns:a16="http://schemas.microsoft.com/office/drawing/2014/main" id="{9EC36EB0-5D21-F044-A341-76E44B55A2AA}"/>
                      </a:ext>
                    </a:extLst>
                  </p:cNvPr>
                  <p:cNvSpPr/>
                  <p:nvPr/>
                </p:nvSpPr>
                <p:spPr>
                  <a:xfrm>
                    <a:off x="633047" y="2634723"/>
                    <a:ext cx="1863968" cy="750323"/>
                  </a:xfrm>
                  <a:prstGeom prst="roundRect">
                    <a:avLst/>
                  </a:prstGeom>
                  <a:solidFill>
                    <a:srgbClr val="FFFEA1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Gini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Sample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]=[0,1,0]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Class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sz="1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5" name="圆角矩形 19">
                    <a:extLst>
                      <a:ext uri="{FF2B5EF4-FFF2-40B4-BE49-F238E27FC236}">
                        <a16:creationId xmlns:a16="http://schemas.microsoft.com/office/drawing/2014/main" id="{9EC36EB0-5D21-F044-A341-76E44B55A2A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3047" y="2634723"/>
                    <a:ext cx="1863968" cy="750323"/>
                  </a:xfrm>
                  <a:prstGeom prst="round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solidFill>
                      <a:srgbClr val="00B05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文本框 91">
                    <a:extLst>
                      <a:ext uri="{FF2B5EF4-FFF2-40B4-BE49-F238E27FC236}">
                        <a16:creationId xmlns:a16="http://schemas.microsoft.com/office/drawing/2014/main" id="{26B2FB29-3805-B647-9BEA-098EEB6D855E}"/>
                      </a:ext>
                    </a:extLst>
                  </p:cNvPr>
                  <p:cNvSpPr txBox="1"/>
                  <p:nvPr/>
                </p:nvSpPr>
                <p:spPr>
                  <a:xfrm>
                    <a:off x="595356" y="2604681"/>
                    <a:ext cx="392050" cy="3370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dirty="0"/>
                  </a:p>
                </p:txBody>
              </p:sp>
            </mc:Choice>
            <mc:Fallback xmlns="">
              <p:sp>
                <p:nvSpPr>
                  <p:cNvPr id="92" name="文本框 91">
                    <a:extLst>
                      <a:ext uri="{FF2B5EF4-FFF2-40B4-BE49-F238E27FC236}">
                        <a16:creationId xmlns:a16="http://schemas.microsoft.com/office/drawing/2014/main" id="{26B2FB29-3805-B647-9BEA-098EEB6D85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5356" y="2604681"/>
                    <a:ext cx="392050" cy="33706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2413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9" name="肘形连接符 68">
              <a:extLst>
                <a:ext uri="{FF2B5EF4-FFF2-40B4-BE49-F238E27FC236}">
                  <a16:creationId xmlns:a16="http://schemas.microsoft.com/office/drawing/2014/main" id="{FBB96304-BB9C-2443-B4D3-6C83205BEB83}"/>
                </a:ext>
              </a:extLst>
            </p:cNvPr>
            <p:cNvCxnSpPr>
              <a:cxnSpLocks/>
              <a:stCxn id="93" idx="2"/>
              <a:endCxn id="85" idx="0"/>
            </p:cNvCxnSpPr>
            <p:nvPr/>
          </p:nvCxnSpPr>
          <p:spPr>
            <a:xfrm rot="5400000">
              <a:off x="6230353" y="4023507"/>
              <a:ext cx="632751" cy="1225076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8ECDFA8D-A0A9-C845-8A93-4C5101F0BE0D}"/>
                </a:ext>
              </a:extLst>
            </p:cNvPr>
            <p:cNvGrpSpPr/>
            <p:nvPr/>
          </p:nvGrpSpPr>
          <p:grpSpPr>
            <a:xfrm>
              <a:off x="7528267" y="4922379"/>
              <a:ext cx="1737557" cy="782626"/>
              <a:chOff x="978440" y="2604681"/>
              <a:chExt cx="1891623" cy="7826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圆角矩形 19">
                    <a:extLst>
                      <a:ext uri="{FF2B5EF4-FFF2-40B4-BE49-F238E27FC236}">
                        <a16:creationId xmlns:a16="http://schemas.microsoft.com/office/drawing/2014/main" id="{B3A2D23A-8212-774E-A7C8-D75E40514B50}"/>
                      </a:ext>
                    </a:extLst>
                  </p:cNvPr>
                  <p:cNvSpPr/>
                  <p:nvPr/>
                </p:nvSpPr>
                <p:spPr>
                  <a:xfrm>
                    <a:off x="1006095" y="2636984"/>
                    <a:ext cx="1863968" cy="750323"/>
                  </a:xfrm>
                  <a:prstGeom prst="roundRect">
                    <a:avLst/>
                  </a:prstGeom>
                  <a:solidFill>
                    <a:srgbClr val="FFFEA1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Gini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Sample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]=[3,0,0]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Class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sz="12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kumimoji="1" lang="en-US" altLang="zh-CN" sz="1200" b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2" name="圆角矩形 19">
                    <a:extLst>
                      <a:ext uri="{FF2B5EF4-FFF2-40B4-BE49-F238E27FC236}">
                        <a16:creationId xmlns:a16="http://schemas.microsoft.com/office/drawing/2014/main" id="{B3A2D23A-8212-774E-A7C8-D75E40514B5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6095" y="2636984"/>
                    <a:ext cx="1863968" cy="750323"/>
                  </a:xfrm>
                  <a:prstGeom prst="round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rgbClr val="00B05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EDB29126-146E-CC40-927F-135A787BC82A}"/>
                      </a:ext>
                    </a:extLst>
                  </p:cNvPr>
                  <p:cNvSpPr txBox="1"/>
                  <p:nvPr/>
                </p:nvSpPr>
                <p:spPr>
                  <a:xfrm>
                    <a:off x="978440" y="2604681"/>
                    <a:ext cx="392050" cy="3370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dirty="0"/>
                  </a:p>
                </p:txBody>
              </p:sp>
            </mc:Choice>
            <mc:Fallback xmlns=""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EDB29126-146E-CC40-927F-135A787BC8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8440" y="2604681"/>
                    <a:ext cx="392050" cy="33706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2069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1" name="肘形连接符 70">
              <a:extLst>
                <a:ext uri="{FF2B5EF4-FFF2-40B4-BE49-F238E27FC236}">
                  <a16:creationId xmlns:a16="http://schemas.microsoft.com/office/drawing/2014/main" id="{5F952DB4-2B88-3249-A910-079ADD7290A1}"/>
                </a:ext>
              </a:extLst>
            </p:cNvPr>
            <p:cNvCxnSpPr>
              <a:cxnSpLocks/>
              <a:stCxn id="93" idx="2"/>
              <a:endCxn id="82" idx="0"/>
            </p:cNvCxnSpPr>
            <p:nvPr/>
          </p:nvCxnSpPr>
          <p:spPr>
            <a:xfrm rot="16200000" flipH="1">
              <a:off x="7467000" y="4011936"/>
              <a:ext cx="635012" cy="1250480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E73A1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F37C31CE-0645-804F-92CF-E3AD059BCD40}"/>
                </a:ext>
              </a:extLst>
            </p:cNvPr>
            <p:cNvSpPr txBox="1"/>
            <p:nvPr/>
          </p:nvSpPr>
          <p:spPr>
            <a:xfrm>
              <a:off x="5867292" y="4342146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0070C0"/>
                  </a:solidFill>
                </a:rPr>
                <a:t>Y</a:t>
              </a:r>
              <a:endParaRPr kumimoji="1"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D3D4E037-F6AC-D34F-8D06-44462DA53398}"/>
                </a:ext>
              </a:extLst>
            </p:cNvPr>
            <p:cNvSpPr txBox="1"/>
            <p:nvPr/>
          </p:nvSpPr>
          <p:spPr>
            <a:xfrm>
              <a:off x="7780832" y="4342146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D91F14"/>
                  </a:solidFill>
                </a:rPr>
                <a:t>N</a:t>
              </a:r>
              <a:endParaRPr kumimoji="1" lang="zh-CN" altLang="en-US" sz="1400" dirty="0">
                <a:solidFill>
                  <a:srgbClr val="D91F14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表格 36">
                <a:extLst>
                  <a:ext uri="{FF2B5EF4-FFF2-40B4-BE49-F238E27FC236}">
                    <a16:creationId xmlns:a16="http://schemas.microsoft.com/office/drawing/2014/main" id="{21BE8B0B-FED3-6941-A732-947F7AFC45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476747"/>
                  </p:ext>
                </p:extLst>
              </p:nvPr>
            </p:nvGraphicFramePr>
            <p:xfrm>
              <a:off x="1119220" y="2121278"/>
              <a:ext cx="3963402" cy="1537570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87643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4048161936"/>
                        </a:ext>
                      </a:extLst>
                    </a:gridCol>
                  </a:tblGrid>
                  <a:tr h="289221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r>
                            <a:rPr lang="en-US" sz="1400" kern="100" dirty="0" err="1">
                              <a:effectLst/>
                            </a:rPr>
                            <a:t>测试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altLang="zh-CN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altLang="zh-CN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lang="en-US" altLang="zh-CN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en-US" altLang="zh-CN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类别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 err="1">
                              <a:effectLst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se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 err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se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颜色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黄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黄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气味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</a:rPr>
                            <a:t>花萼</a:t>
                          </a:r>
                          <a:r>
                            <a:rPr lang="zh-CN" sz="1200" kern="100" dirty="0">
                              <a:effectLst/>
                            </a:rPr>
                            <a:t>长度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8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5.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6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6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6.2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1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花瓣长度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2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1.9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7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3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2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1.2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表格 36">
                <a:extLst>
                  <a:ext uri="{FF2B5EF4-FFF2-40B4-BE49-F238E27FC236}">
                    <a16:creationId xmlns:a16="http://schemas.microsoft.com/office/drawing/2014/main" id="{21BE8B0B-FED3-6941-A732-947F7AFC45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83476747"/>
                  </p:ext>
                </p:extLst>
              </p:nvPr>
            </p:nvGraphicFramePr>
            <p:xfrm>
              <a:off x="1119220" y="2121278"/>
              <a:ext cx="3963402" cy="1537570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87643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4048161936"/>
                        </a:ext>
                      </a:extLst>
                    </a:gridCol>
                  </a:tblGrid>
                  <a:tr h="289560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r>
                            <a:rPr lang="en-US" sz="1400" kern="100" dirty="0" err="1">
                              <a:effectLst/>
                            </a:rPr>
                            <a:t>测试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3"/>
                          <a:stretch>
                            <a:fillRect l="-170732" t="-13043" r="-500000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3"/>
                          <a:stretch>
                            <a:fillRect l="-277500" t="-13043" r="-412500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3"/>
                          <a:stretch>
                            <a:fillRect l="-368293" t="-13043" r="-302439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3"/>
                          <a:stretch>
                            <a:fillRect l="-468293" t="-13043" r="-202439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3"/>
                          <a:stretch>
                            <a:fillRect l="-582500" t="-13043" r="-107500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3"/>
                          <a:stretch>
                            <a:fillRect l="-665854" t="-13043" r="-4878" b="-45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类别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 err="1">
                              <a:effectLst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se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 err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se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13"/>
                          <a:stretch>
                            <a:fillRect l="-1449" t="-230000" r="-356522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黄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黄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13"/>
                          <a:stretch>
                            <a:fillRect l="-1449" t="-347368" r="-356522" b="-236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13"/>
                          <a:stretch>
                            <a:fillRect l="-1449" t="-425000" r="-356522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8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5.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6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6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6.2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1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13"/>
                          <a:stretch>
                            <a:fillRect l="-1449" t="-525000" r="-356522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2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1.9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7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3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2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1.2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0" name="文本框 29">
            <a:extLst>
              <a:ext uri="{FF2B5EF4-FFF2-40B4-BE49-F238E27FC236}">
                <a16:creationId xmlns:a16="http://schemas.microsoft.com/office/drawing/2014/main" id="{C84D86CA-E4CE-B54A-85DC-CF28B2ED7E7A}"/>
              </a:ext>
            </a:extLst>
          </p:cNvPr>
          <p:cNvSpPr txBox="1"/>
          <p:nvPr/>
        </p:nvSpPr>
        <p:spPr>
          <a:xfrm>
            <a:off x="491223" y="1418870"/>
            <a:ext cx="8219018" cy="765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测试过程</a:t>
            </a:r>
            <a:endParaRPr kumimoji="1" lang="en-US" altLang="zh-CN" sz="20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952500" lvl="1" indent="-342900">
              <a:lnSpc>
                <a:spcPct val="120000"/>
              </a:lnSpc>
              <a:buClr>
                <a:srgbClr val="0070C0"/>
              </a:buClr>
              <a:buFont typeface="系统字体"/>
              <a:buChar char="-"/>
            </a:pPr>
            <a:endParaRPr kumimoji="1" lang="en-US" altLang="zh-CN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E5E28E1-3FBD-3C4C-BCB6-4F88A8F092AC}"/>
              </a:ext>
            </a:extLst>
          </p:cNvPr>
          <p:cNvGrpSpPr/>
          <p:nvPr/>
        </p:nvGrpSpPr>
        <p:grpSpPr>
          <a:xfrm>
            <a:off x="7173031" y="2348907"/>
            <a:ext cx="554299" cy="515220"/>
            <a:chOff x="7762854" y="620202"/>
            <a:chExt cx="554299" cy="515220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EAA8E465-5C9E-164A-B161-3EDF2EEAEC9D}"/>
                </a:ext>
              </a:extLst>
            </p:cNvPr>
            <p:cNvSpPr/>
            <p:nvPr/>
          </p:nvSpPr>
          <p:spPr>
            <a:xfrm>
              <a:off x="7762854" y="631422"/>
              <a:ext cx="504000" cy="504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3F3FC064-FE22-144C-87EA-2DD234503B70}"/>
                    </a:ext>
                  </a:extLst>
                </p:cNvPr>
                <p:cNvSpPr txBox="1"/>
                <p:nvPr/>
              </p:nvSpPr>
              <p:spPr>
                <a:xfrm>
                  <a:off x="7837576" y="620202"/>
                  <a:ext cx="479577" cy="461665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3F3FC064-FE22-144C-87EA-2DD234503B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7576" y="620202"/>
                  <a:ext cx="479577" cy="461665"/>
                </a:xfrm>
                <a:prstGeom prst="rect">
                  <a:avLst/>
                </a:prstGeom>
                <a:blipFill>
                  <a:blip r:embed="rId14"/>
                  <a:stretch>
                    <a:fillRect l="-2564" b="-2632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00709934-4E1E-F442-8F71-1DA262F43576}"/>
              </a:ext>
            </a:extLst>
          </p:cNvPr>
          <p:cNvSpPr/>
          <p:nvPr/>
        </p:nvSpPr>
        <p:spPr>
          <a:xfrm>
            <a:off x="1980372" y="2127620"/>
            <a:ext cx="534435" cy="1531228"/>
          </a:xfrm>
          <a:prstGeom prst="roundRect">
            <a:avLst>
              <a:gd name="adj" fmla="val 6385"/>
            </a:avLst>
          </a:prstGeom>
          <a:noFill/>
          <a:ln w="28575">
            <a:solidFill>
              <a:srgbClr val="FF2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4FC693A-5E70-3740-826C-0E742862ACDB}"/>
              </a:ext>
            </a:extLst>
          </p:cNvPr>
          <p:cNvSpPr txBox="1"/>
          <p:nvPr/>
        </p:nvSpPr>
        <p:spPr>
          <a:xfrm>
            <a:off x="2005430" y="376379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260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2150829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.0044 L -0.09987 0.21922 " pathEditMode="relative" ptsTypes="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987 0.21922 L -0.19414 0.43195 " pathEditMode="relative" ptsTypes="AA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顶角 12"/>
          <p:cNvSpPr/>
          <p:nvPr/>
        </p:nvSpPr>
        <p:spPr>
          <a:xfrm rot="5400000">
            <a:off x="2807673" y="-2171958"/>
            <a:ext cx="480654" cy="6096004"/>
          </a:xfrm>
          <a:prstGeom prst="round2SameRect">
            <a:avLst>
              <a:gd name="adj1" fmla="val 37365"/>
              <a:gd name="adj2" fmla="val 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6" name="文本框 85"/>
          <p:cNvSpPr txBox="1"/>
          <p:nvPr/>
        </p:nvSpPr>
        <p:spPr>
          <a:xfrm>
            <a:off x="445973" y="631423"/>
            <a:ext cx="5654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例题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思源黑体 CN Medium" panose="020B0600000000000000" pitchFamily="34" charset="-122"/>
              </a:rPr>
              <a:t>——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决策树生成、剪枝与测试</a:t>
            </a: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A6E301BC-093B-7746-A628-FAD2396ED777}"/>
              </a:ext>
            </a:extLst>
          </p:cNvPr>
          <p:cNvGrpSpPr/>
          <p:nvPr/>
        </p:nvGrpSpPr>
        <p:grpSpPr>
          <a:xfrm>
            <a:off x="5025515" y="2108628"/>
            <a:ext cx="5794960" cy="3837847"/>
            <a:chOff x="5043492" y="1867158"/>
            <a:chExt cx="5794960" cy="3837847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3430DF0E-B10C-6B46-AFA6-5B0844F1CD9E}"/>
                </a:ext>
              </a:extLst>
            </p:cNvPr>
            <p:cNvGrpSpPr/>
            <p:nvPr/>
          </p:nvGrpSpPr>
          <p:grpSpPr>
            <a:xfrm>
              <a:off x="6250879" y="1867158"/>
              <a:ext cx="4587573" cy="2452512"/>
              <a:chOff x="6843546" y="2819050"/>
              <a:chExt cx="4587573" cy="245251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圆角矩形 92">
                    <a:extLst>
                      <a:ext uri="{FF2B5EF4-FFF2-40B4-BE49-F238E27FC236}">
                        <a16:creationId xmlns:a16="http://schemas.microsoft.com/office/drawing/2014/main" id="{F96B7E9A-9CDF-D44A-B000-A5F1EE68622E}"/>
                      </a:ext>
                    </a:extLst>
                  </p:cNvPr>
                  <p:cNvSpPr/>
                  <p:nvPr/>
                </p:nvSpPr>
                <p:spPr>
                  <a:xfrm>
                    <a:off x="6849129" y="4314718"/>
                    <a:ext cx="1805607" cy="956844"/>
                  </a:xfrm>
                  <a:prstGeom prst="round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rgbClr val="E73A1C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Gini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=0.375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Sample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se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ve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vi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]=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[3,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Class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se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200" i="1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i="1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sz="1200" b="0" i="1" dirty="0" smtClean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1200" b="0" i="1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=“</m:t>
                          </m:r>
                          <m:r>
                            <a:rPr kumimoji="1" lang="zh-CN" altLang="en-US" sz="1200" i="1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黄</m:t>
                          </m:r>
                          <m:r>
                            <a:rPr kumimoji="1" lang="en-US" altLang="zh-CN" sz="1200" b="0" i="1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”</m:t>
                          </m:r>
                          <m:r>
                            <a:rPr kumimoji="1" lang="en-US" altLang="zh-CN" sz="1200" i="1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?</m:t>
                          </m:r>
                        </m:oMath>
                      </m:oMathPara>
                    </a14:m>
                    <a:endParaRPr kumimoji="1" lang="zh-CN" altLang="en-US" sz="1200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3" name="圆角矩形 92">
                    <a:extLst>
                      <a:ext uri="{FF2B5EF4-FFF2-40B4-BE49-F238E27FC236}">
                        <a16:creationId xmlns:a16="http://schemas.microsoft.com/office/drawing/2014/main" id="{F96B7E9A-9CDF-D44A-B000-A5F1EE68622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49129" y="4314718"/>
                    <a:ext cx="1805607" cy="956844"/>
                  </a:xfrm>
                  <a:prstGeom prst="round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rgbClr val="E73A1C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圆角矩形 96">
                    <a:extLst>
                      <a:ext uri="{FF2B5EF4-FFF2-40B4-BE49-F238E27FC236}">
                        <a16:creationId xmlns:a16="http://schemas.microsoft.com/office/drawing/2014/main" id="{82190DE6-02F9-1141-A8E2-CEA7841512D6}"/>
                      </a:ext>
                    </a:extLst>
                  </p:cNvPr>
                  <p:cNvSpPr/>
                  <p:nvPr/>
                </p:nvSpPr>
                <p:spPr>
                  <a:xfrm>
                    <a:off x="9515825" y="4314717"/>
                    <a:ext cx="1915294" cy="750323"/>
                  </a:xfrm>
                  <a:prstGeom prst="roundRect">
                    <a:avLst/>
                  </a:prstGeom>
                  <a:solidFill>
                    <a:srgbClr val="FFFEA1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Gini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=0.444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Sample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=6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]=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[0,2,4]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Class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vi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7" name="圆角矩形 96">
                    <a:extLst>
                      <a:ext uri="{FF2B5EF4-FFF2-40B4-BE49-F238E27FC236}">
                        <a16:creationId xmlns:a16="http://schemas.microsoft.com/office/drawing/2014/main" id="{82190DE6-02F9-1141-A8E2-CEA7841512D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15825" y="4314717"/>
                    <a:ext cx="1915294" cy="750323"/>
                  </a:xfrm>
                  <a:prstGeom prst="round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rgbClr val="00B05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8" name="肘形连接符 97">
                <a:extLst>
                  <a:ext uri="{FF2B5EF4-FFF2-40B4-BE49-F238E27FC236}">
                    <a16:creationId xmlns:a16="http://schemas.microsoft.com/office/drawing/2014/main" id="{B77DA15D-5AED-ED4D-9444-0AC3DF2857FA}"/>
                  </a:ext>
                </a:extLst>
              </p:cNvPr>
              <p:cNvCxnSpPr>
                <a:cxnSpLocks/>
                <a:stCxn id="106" idx="2"/>
                <a:endCxn id="93" idx="0"/>
              </p:cNvCxnSpPr>
              <p:nvPr/>
            </p:nvCxnSpPr>
            <p:spPr>
              <a:xfrm rot="5400000">
                <a:off x="8084398" y="3443429"/>
                <a:ext cx="538824" cy="1203754"/>
              </a:xfrm>
              <a:prstGeom prst="bentConnector3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肘形连接符 99">
                <a:extLst>
                  <a:ext uri="{FF2B5EF4-FFF2-40B4-BE49-F238E27FC236}">
                    <a16:creationId xmlns:a16="http://schemas.microsoft.com/office/drawing/2014/main" id="{290B282B-0D8C-004E-9CBF-6A30174AD708}"/>
                  </a:ext>
                </a:extLst>
              </p:cNvPr>
              <p:cNvCxnSpPr>
                <a:cxnSpLocks/>
                <a:stCxn id="106" idx="2"/>
                <a:endCxn id="97" idx="0"/>
              </p:cNvCxnSpPr>
              <p:nvPr/>
            </p:nvCxnSpPr>
            <p:spPr>
              <a:xfrm rot="16200000" flipH="1">
                <a:off x="9445168" y="3286412"/>
                <a:ext cx="538823" cy="1517785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E73A1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FD1CDDF7-0736-F845-9CAF-AB6708198755}"/>
                  </a:ext>
                </a:extLst>
              </p:cNvPr>
              <p:cNvSpPr txBox="1"/>
              <p:nvPr/>
            </p:nvSpPr>
            <p:spPr>
              <a:xfrm>
                <a:off x="7662226" y="3777036"/>
                <a:ext cx="3145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>
                    <a:solidFill>
                      <a:srgbClr val="0070C0"/>
                    </a:solidFill>
                  </a:rPr>
                  <a:t>Y</a:t>
                </a:r>
                <a:endParaRPr kumimoji="1" lang="zh-CN" altLang="en-US" sz="14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14C9E301-4DC7-6D4F-8986-E608350C23DF}"/>
                  </a:ext>
                </a:extLst>
              </p:cNvPr>
              <p:cNvSpPr txBox="1"/>
              <p:nvPr/>
            </p:nvSpPr>
            <p:spPr>
              <a:xfrm>
                <a:off x="10274810" y="3794184"/>
                <a:ext cx="3145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>
                    <a:solidFill>
                      <a:srgbClr val="D91F14"/>
                    </a:solidFill>
                  </a:rPr>
                  <a:t>N</a:t>
                </a:r>
                <a:endParaRPr kumimoji="1" lang="zh-CN" altLang="en-US" sz="1400" dirty="0">
                  <a:solidFill>
                    <a:srgbClr val="D91F14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B0ACB933-8D49-8B4D-BBBA-BA2F74703538}"/>
                      </a:ext>
                    </a:extLst>
                  </p:cNvPr>
                  <p:cNvSpPr txBox="1"/>
                  <p:nvPr/>
                </p:nvSpPr>
                <p:spPr>
                  <a:xfrm>
                    <a:off x="6843546" y="4314718"/>
                    <a:ext cx="456985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dirty="0"/>
                  </a:p>
                </p:txBody>
              </p:sp>
            </mc:Choice>
            <mc:Fallback xmlns="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B0ACB933-8D49-8B4D-BBBA-BA2F747035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43546" y="4314718"/>
                    <a:ext cx="456985" cy="33855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文本框 103">
                    <a:extLst>
                      <a:ext uri="{FF2B5EF4-FFF2-40B4-BE49-F238E27FC236}">
                        <a16:creationId xmlns:a16="http://schemas.microsoft.com/office/drawing/2014/main" id="{F9072208-658A-3342-830C-123E0807E12D}"/>
                      </a:ext>
                    </a:extLst>
                  </p:cNvPr>
                  <p:cNvSpPr txBox="1"/>
                  <p:nvPr/>
                </p:nvSpPr>
                <p:spPr>
                  <a:xfrm>
                    <a:off x="9505617" y="4314716"/>
                    <a:ext cx="46172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dirty="0"/>
                  </a:p>
                </p:txBody>
              </p:sp>
            </mc:Choice>
            <mc:Fallback xmlns="">
              <p:sp>
                <p:nvSpPr>
                  <p:cNvPr id="104" name="文本框 103">
                    <a:extLst>
                      <a:ext uri="{FF2B5EF4-FFF2-40B4-BE49-F238E27FC236}">
                        <a16:creationId xmlns:a16="http://schemas.microsoft.com/office/drawing/2014/main" id="{F9072208-658A-3342-830C-123E0807E1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05617" y="4314716"/>
                    <a:ext cx="461728" cy="3385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05" name="组合 104">
                <a:extLst>
                  <a:ext uri="{FF2B5EF4-FFF2-40B4-BE49-F238E27FC236}">
                    <a16:creationId xmlns:a16="http://schemas.microsoft.com/office/drawing/2014/main" id="{6D0BE6AC-A92E-A04E-B090-E6EE80F6FDB3}"/>
                  </a:ext>
                </a:extLst>
              </p:cNvPr>
              <p:cNvGrpSpPr/>
              <p:nvPr/>
            </p:nvGrpSpPr>
            <p:grpSpPr>
              <a:xfrm>
                <a:off x="8052808" y="2819050"/>
                <a:ext cx="1805682" cy="956844"/>
                <a:chOff x="2171150" y="1433768"/>
                <a:chExt cx="1805682" cy="95684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6" name="圆角矩形 10">
                      <a:extLst>
                        <a:ext uri="{FF2B5EF4-FFF2-40B4-BE49-F238E27FC236}">
                          <a16:creationId xmlns:a16="http://schemas.microsoft.com/office/drawing/2014/main" id="{ED724583-5396-FF4A-8D95-93B6C465A1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71225" y="1433768"/>
                      <a:ext cx="1805607" cy="956844"/>
                    </a:xfrm>
                    <a:prstGeom prst="round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solidFill>
                        <a:srgbClr val="E73A1C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Gini=0.66</a:t>
                      </a:r>
                    </a:p>
                    <a:p>
                      <a:pPr algn="ctr"/>
                      <a:r>
                        <a:rPr kumimoji="1" lang="en-US" altLang="zh-CN" sz="1200" dirty="0" err="1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Sample_n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=10</a:t>
                      </a:r>
                    </a:p>
                    <a:p>
                      <a:pPr algn="ctr"/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n[se,</a:t>
                      </a:r>
                      <a:r>
                        <a:rPr kumimoji="1" lang="zh-CN" altLang="en-US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kumimoji="1" lang="en-US" altLang="zh-CN" sz="1200" dirty="0" err="1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ve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,</a:t>
                      </a:r>
                      <a:r>
                        <a:rPr kumimoji="1" lang="zh-CN" altLang="en-US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vi]=</a:t>
                      </a:r>
                      <a:r>
                        <a:rPr kumimoji="1" lang="zh-CN" altLang="en-US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[3,3,4]</a:t>
                      </a:r>
                    </a:p>
                    <a:p>
                      <a:pPr algn="ctr"/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Class</a:t>
                      </a:r>
                      <a:r>
                        <a:rPr kumimoji="1" lang="zh-CN" altLang="en-US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=</a:t>
                      </a:r>
                      <a:r>
                        <a:rPr kumimoji="1" lang="zh-CN" altLang="en-US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vi</a:t>
                      </a: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1200" i="1" dirty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i="1" dirty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sz="1200" i="1" dirty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kumimoji="1" lang="en-US" altLang="zh-CN" sz="1200" i="1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≤3.0?</m:t>
                            </m:r>
                          </m:oMath>
                        </m:oMathPara>
                      </a14:m>
                      <a:endParaRPr kumimoji="1" lang="zh-CN" altLang="en-US" sz="1200" i="1" dirty="0">
                        <a:solidFill>
                          <a:srgbClr val="D91F14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6" name="圆角矩形 10">
                      <a:extLst>
                        <a:ext uri="{FF2B5EF4-FFF2-40B4-BE49-F238E27FC236}">
                          <a16:creationId xmlns:a16="http://schemas.microsoft.com/office/drawing/2014/main" id="{ED724583-5396-FF4A-8D95-93B6C465A11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71225" y="1433768"/>
                      <a:ext cx="1805607" cy="956844"/>
                    </a:xfrm>
                    <a:prstGeom prst="round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rgbClr val="E73A1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文本框 106">
                      <a:extLst>
                        <a:ext uri="{FF2B5EF4-FFF2-40B4-BE49-F238E27FC236}">
                          <a16:creationId xmlns:a16="http://schemas.microsoft.com/office/drawing/2014/main" id="{F9244BB3-AE56-1C4F-8CDE-1A60EBD3C2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71150" y="1442215"/>
                      <a:ext cx="395861" cy="33706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kumimoji="1" lang="en-US" altLang="zh-CN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sz="1600" dirty="0">
                        <a:solidFill>
                          <a:srgbClr val="C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0" name="文本框 29">
                      <a:extLst>
                        <a:ext uri="{FF2B5EF4-FFF2-40B4-BE49-F238E27FC236}">
                          <a16:creationId xmlns:a16="http://schemas.microsoft.com/office/drawing/2014/main" id="{A47B5C4D-60BA-464F-A5D3-7115BA4816A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71150" y="1442215"/>
                      <a:ext cx="395861" cy="33706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2D795B93-CB29-804B-917C-0AF5F6045D09}"/>
                </a:ext>
              </a:extLst>
            </p:cNvPr>
            <p:cNvGrpSpPr/>
            <p:nvPr/>
          </p:nvGrpSpPr>
          <p:grpSpPr>
            <a:xfrm>
              <a:off x="5043492" y="4922379"/>
              <a:ext cx="1746775" cy="780365"/>
              <a:chOff x="595356" y="2604681"/>
              <a:chExt cx="1901659" cy="7803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圆角矩形 19">
                    <a:extLst>
                      <a:ext uri="{FF2B5EF4-FFF2-40B4-BE49-F238E27FC236}">
                        <a16:creationId xmlns:a16="http://schemas.microsoft.com/office/drawing/2014/main" id="{9EC36EB0-5D21-F044-A341-76E44B55A2AA}"/>
                      </a:ext>
                    </a:extLst>
                  </p:cNvPr>
                  <p:cNvSpPr/>
                  <p:nvPr/>
                </p:nvSpPr>
                <p:spPr>
                  <a:xfrm>
                    <a:off x="633047" y="2634723"/>
                    <a:ext cx="1863968" cy="750323"/>
                  </a:xfrm>
                  <a:prstGeom prst="roundRect">
                    <a:avLst/>
                  </a:prstGeom>
                  <a:solidFill>
                    <a:srgbClr val="FFFEA1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Gini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Sample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]=[0,1,0]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Class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sz="1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5" name="圆角矩形 19">
                    <a:extLst>
                      <a:ext uri="{FF2B5EF4-FFF2-40B4-BE49-F238E27FC236}">
                        <a16:creationId xmlns:a16="http://schemas.microsoft.com/office/drawing/2014/main" id="{9EC36EB0-5D21-F044-A341-76E44B55A2A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3047" y="2634723"/>
                    <a:ext cx="1863968" cy="750323"/>
                  </a:xfrm>
                  <a:prstGeom prst="round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solidFill>
                      <a:srgbClr val="00B05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文本框 91">
                    <a:extLst>
                      <a:ext uri="{FF2B5EF4-FFF2-40B4-BE49-F238E27FC236}">
                        <a16:creationId xmlns:a16="http://schemas.microsoft.com/office/drawing/2014/main" id="{26B2FB29-3805-B647-9BEA-098EEB6D855E}"/>
                      </a:ext>
                    </a:extLst>
                  </p:cNvPr>
                  <p:cNvSpPr txBox="1"/>
                  <p:nvPr/>
                </p:nvSpPr>
                <p:spPr>
                  <a:xfrm>
                    <a:off x="595356" y="2604681"/>
                    <a:ext cx="392050" cy="3370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dirty="0"/>
                  </a:p>
                </p:txBody>
              </p:sp>
            </mc:Choice>
            <mc:Fallback xmlns="">
              <p:sp>
                <p:nvSpPr>
                  <p:cNvPr id="92" name="文本框 91">
                    <a:extLst>
                      <a:ext uri="{FF2B5EF4-FFF2-40B4-BE49-F238E27FC236}">
                        <a16:creationId xmlns:a16="http://schemas.microsoft.com/office/drawing/2014/main" id="{26B2FB29-3805-B647-9BEA-098EEB6D85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5356" y="2604681"/>
                    <a:ext cx="392050" cy="33706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2413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9" name="肘形连接符 68">
              <a:extLst>
                <a:ext uri="{FF2B5EF4-FFF2-40B4-BE49-F238E27FC236}">
                  <a16:creationId xmlns:a16="http://schemas.microsoft.com/office/drawing/2014/main" id="{FBB96304-BB9C-2443-B4D3-6C83205BEB83}"/>
                </a:ext>
              </a:extLst>
            </p:cNvPr>
            <p:cNvCxnSpPr>
              <a:cxnSpLocks/>
              <a:stCxn id="93" idx="2"/>
              <a:endCxn id="85" idx="0"/>
            </p:cNvCxnSpPr>
            <p:nvPr/>
          </p:nvCxnSpPr>
          <p:spPr>
            <a:xfrm rot="5400000">
              <a:off x="6230353" y="4023507"/>
              <a:ext cx="632751" cy="1225076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8ECDFA8D-A0A9-C845-8A93-4C5101F0BE0D}"/>
                </a:ext>
              </a:extLst>
            </p:cNvPr>
            <p:cNvGrpSpPr/>
            <p:nvPr/>
          </p:nvGrpSpPr>
          <p:grpSpPr>
            <a:xfrm>
              <a:off x="7528267" y="4922379"/>
              <a:ext cx="1737557" cy="782626"/>
              <a:chOff x="978440" y="2604681"/>
              <a:chExt cx="1891623" cy="7826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圆角矩形 19">
                    <a:extLst>
                      <a:ext uri="{FF2B5EF4-FFF2-40B4-BE49-F238E27FC236}">
                        <a16:creationId xmlns:a16="http://schemas.microsoft.com/office/drawing/2014/main" id="{B3A2D23A-8212-774E-A7C8-D75E40514B50}"/>
                      </a:ext>
                    </a:extLst>
                  </p:cNvPr>
                  <p:cNvSpPr/>
                  <p:nvPr/>
                </p:nvSpPr>
                <p:spPr>
                  <a:xfrm>
                    <a:off x="1006095" y="2636984"/>
                    <a:ext cx="1863968" cy="750323"/>
                  </a:xfrm>
                  <a:prstGeom prst="roundRect">
                    <a:avLst/>
                  </a:prstGeom>
                  <a:solidFill>
                    <a:srgbClr val="FFFEA1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Gini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Sample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]=[3,0,0]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Class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sz="12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kumimoji="1" lang="en-US" altLang="zh-CN" sz="1200" b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2" name="圆角矩形 19">
                    <a:extLst>
                      <a:ext uri="{FF2B5EF4-FFF2-40B4-BE49-F238E27FC236}">
                        <a16:creationId xmlns:a16="http://schemas.microsoft.com/office/drawing/2014/main" id="{B3A2D23A-8212-774E-A7C8-D75E40514B5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6095" y="2636984"/>
                    <a:ext cx="1863968" cy="750323"/>
                  </a:xfrm>
                  <a:prstGeom prst="round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rgbClr val="00B05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EDB29126-146E-CC40-927F-135A787BC82A}"/>
                      </a:ext>
                    </a:extLst>
                  </p:cNvPr>
                  <p:cNvSpPr txBox="1"/>
                  <p:nvPr/>
                </p:nvSpPr>
                <p:spPr>
                  <a:xfrm>
                    <a:off x="978440" y="2604681"/>
                    <a:ext cx="392050" cy="3370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dirty="0"/>
                  </a:p>
                </p:txBody>
              </p:sp>
            </mc:Choice>
            <mc:Fallback xmlns=""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EDB29126-146E-CC40-927F-135A787BC8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8440" y="2604681"/>
                    <a:ext cx="392050" cy="33706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2069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1" name="肘形连接符 70">
              <a:extLst>
                <a:ext uri="{FF2B5EF4-FFF2-40B4-BE49-F238E27FC236}">
                  <a16:creationId xmlns:a16="http://schemas.microsoft.com/office/drawing/2014/main" id="{5F952DB4-2B88-3249-A910-079ADD7290A1}"/>
                </a:ext>
              </a:extLst>
            </p:cNvPr>
            <p:cNvCxnSpPr>
              <a:cxnSpLocks/>
              <a:stCxn id="93" idx="2"/>
              <a:endCxn id="82" idx="0"/>
            </p:cNvCxnSpPr>
            <p:nvPr/>
          </p:nvCxnSpPr>
          <p:spPr>
            <a:xfrm rot="16200000" flipH="1">
              <a:off x="7467000" y="4011936"/>
              <a:ext cx="635012" cy="1250480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E73A1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F37C31CE-0645-804F-92CF-E3AD059BCD40}"/>
                </a:ext>
              </a:extLst>
            </p:cNvPr>
            <p:cNvSpPr txBox="1"/>
            <p:nvPr/>
          </p:nvSpPr>
          <p:spPr>
            <a:xfrm>
              <a:off x="5867292" y="4342146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0070C0"/>
                  </a:solidFill>
                </a:rPr>
                <a:t>Y</a:t>
              </a:r>
              <a:endParaRPr kumimoji="1"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D3D4E037-F6AC-D34F-8D06-44462DA53398}"/>
                </a:ext>
              </a:extLst>
            </p:cNvPr>
            <p:cNvSpPr txBox="1"/>
            <p:nvPr/>
          </p:nvSpPr>
          <p:spPr>
            <a:xfrm>
              <a:off x="7780832" y="4342146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D91F14"/>
                  </a:solidFill>
                </a:rPr>
                <a:t>N</a:t>
              </a:r>
              <a:endParaRPr kumimoji="1" lang="zh-CN" altLang="en-US" sz="1400" dirty="0">
                <a:solidFill>
                  <a:srgbClr val="D91F14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表格 36">
                <a:extLst>
                  <a:ext uri="{FF2B5EF4-FFF2-40B4-BE49-F238E27FC236}">
                    <a16:creationId xmlns:a16="http://schemas.microsoft.com/office/drawing/2014/main" id="{21BE8B0B-FED3-6941-A732-947F7AFC45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985303"/>
                  </p:ext>
                </p:extLst>
              </p:nvPr>
            </p:nvGraphicFramePr>
            <p:xfrm>
              <a:off x="1119220" y="2121278"/>
              <a:ext cx="3963402" cy="1537570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87643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4048161936"/>
                        </a:ext>
                      </a:extLst>
                    </a:gridCol>
                  </a:tblGrid>
                  <a:tr h="289221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r>
                            <a:rPr lang="en-US" sz="1400" kern="100" dirty="0" err="1">
                              <a:effectLst/>
                            </a:rPr>
                            <a:t>测试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altLang="zh-CN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altLang="zh-CN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lang="en-US" altLang="zh-CN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en-US" altLang="zh-CN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类别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 err="1">
                              <a:effectLst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se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 err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se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颜色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黄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黄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气味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</a:rPr>
                            <a:t>花萼</a:t>
                          </a:r>
                          <a:r>
                            <a:rPr lang="zh-CN" sz="1200" kern="100" dirty="0">
                              <a:effectLst/>
                            </a:rPr>
                            <a:t>长度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8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5.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6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6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6.2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1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花瓣长度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2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1.9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7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3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2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1.2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表格 36">
                <a:extLst>
                  <a:ext uri="{FF2B5EF4-FFF2-40B4-BE49-F238E27FC236}">
                    <a16:creationId xmlns:a16="http://schemas.microsoft.com/office/drawing/2014/main" id="{21BE8B0B-FED3-6941-A732-947F7AFC45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5985303"/>
                  </p:ext>
                </p:extLst>
              </p:nvPr>
            </p:nvGraphicFramePr>
            <p:xfrm>
              <a:off x="1119220" y="2121278"/>
              <a:ext cx="3963402" cy="1537570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87643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4048161936"/>
                        </a:ext>
                      </a:extLst>
                    </a:gridCol>
                  </a:tblGrid>
                  <a:tr h="289560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r>
                            <a:rPr lang="en-US" sz="1400" kern="100" dirty="0" err="1">
                              <a:effectLst/>
                            </a:rPr>
                            <a:t>测试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3"/>
                          <a:stretch>
                            <a:fillRect l="-170732" t="-13043" r="-500000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3"/>
                          <a:stretch>
                            <a:fillRect l="-277500" t="-13043" r="-412500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3"/>
                          <a:stretch>
                            <a:fillRect l="-368293" t="-13043" r="-302439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3"/>
                          <a:stretch>
                            <a:fillRect l="-468293" t="-13043" r="-202439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3"/>
                          <a:stretch>
                            <a:fillRect l="-582500" t="-13043" r="-107500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3"/>
                          <a:stretch>
                            <a:fillRect l="-665854" t="-13043" r="-4878" b="-45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类别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 err="1">
                              <a:effectLst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se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 err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se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13"/>
                          <a:stretch>
                            <a:fillRect l="-1449" t="-230000" r="-356522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黄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黄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13"/>
                          <a:stretch>
                            <a:fillRect l="-1449" t="-347368" r="-356522" b="-236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13"/>
                          <a:stretch>
                            <a:fillRect l="-1449" t="-425000" r="-356522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8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5.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6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6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6.2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1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13"/>
                          <a:stretch>
                            <a:fillRect l="-1449" t="-525000" r="-356522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2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1.9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7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3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2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1.2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0" name="文本框 29">
            <a:extLst>
              <a:ext uri="{FF2B5EF4-FFF2-40B4-BE49-F238E27FC236}">
                <a16:creationId xmlns:a16="http://schemas.microsoft.com/office/drawing/2014/main" id="{C84D86CA-E4CE-B54A-85DC-CF28B2ED7E7A}"/>
              </a:ext>
            </a:extLst>
          </p:cNvPr>
          <p:cNvSpPr txBox="1"/>
          <p:nvPr/>
        </p:nvSpPr>
        <p:spPr>
          <a:xfrm>
            <a:off x="491223" y="1418870"/>
            <a:ext cx="8219018" cy="765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测试过程</a:t>
            </a:r>
            <a:endParaRPr kumimoji="1" lang="en-US" altLang="zh-CN" sz="20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952500" lvl="1" indent="-342900">
              <a:lnSpc>
                <a:spcPct val="120000"/>
              </a:lnSpc>
              <a:buClr>
                <a:srgbClr val="0070C0"/>
              </a:buClr>
              <a:buFont typeface="系统字体"/>
              <a:buChar char="-"/>
            </a:pPr>
            <a:endParaRPr kumimoji="1" lang="en-US" altLang="zh-CN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E5E28E1-3FBD-3C4C-BCB6-4F88A8F092AC}"/>
              </a:ext>
            </a:extLst>
          </p:cNvPr>
          <p:cNvGrpSpPr/>
          <p:nvPr/>
        </p:nvGrpSpPr>
        <p:grpSpPr>
          <a:xfrm>
            <a:off x="7173031" y="2348907"/>
            <a:ext cx="554299" cy="515220"/>
            <a:chOff x="7762854" y="620202"/>
            <a:chExt cx="554299" cy="515220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EAA8E465-5C9E-164A-B161-3EDF2EEAEC9D}"/>
                </a:ext>
              </a:extLst>
            </p:cNvPr>
            <p:cNvSpPr/>
            <p:nvPr/>
          </p:nvSpPr>
          <p:spPr>
            <a:xfrm>
              <a:off x="7762854" y="631422"/>
              <a:ext cx="504000" cy="504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3F3FC064-FE22-144C-87EA-2DD234503B70}"/>
                    </a:ext>
                  </a:extLst>
                </p:cNvPr>
                <p:cNvSpPr txBox="1"/>
                <p:nvPr/>
              </p:nvSpPr>
              <p:spPr>
                <a:xfrm>
                  <a:off x="7837576" y="620202"/>
                  <a:ext cx="479577" cy="47359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3F3FC064-FE22-144C-87EA-2DD234503B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7576" y="620202"/>
                  <a:ext cx="479577" cy="473591"/>
                </a:xfrm>
                <a:prstGeom prst="rect">
                  <a:avLst/>
                </a:prstGeom>
                <a:blipFill>
                  <a:blip r:embed="rId14"/>
                  <a:stretch>
                    <a:fillRect l="-512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00709934-4E1E-F442-8F71-1DA262F43576}"/>
              </a:ext>
            </a:extLst>
          </p:cNvPr>
          <p:cNvSpPr/>
          <p:nvPr/>
        </p:nvSpPr>
        <p:spPr>
          <a:xfrm>
            <a:off x="2497873" y="2108628"/>
            <a:ext cx="534435" cy="1531228"/>
          </a:xfrm>
          <a:prstGeom prst="roundRect">
            <a:avLst>
              <a:gd name="adj" fmla="val 6385"/>
            </a:avLst>
          </a:prstGeom>
          <a:noFill/>
          <a:ln w="28575">
            <a:solidFill>
              <a:srgbClr val="FF2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4FC693A-5E70-3740-826C-0E742862ACDB}"/>
              </a:ext>
            </a:extLst>
          </p:cNvPr>
          <p:cNvSpPr txBox="1"/>
          <p:nvPr/>
        </p:nvSpPr>
        <p:spPr>
          <a:xfrm>
            <a:off x="2497873" y="374862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2600"/>
                </a:solidFill>
              </a:rPr>
              <a:t>✔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E101E13-E8E8-334E-B377-87DA49D626A5}"/>
              </a:ext>
            </a:extLst>
          </p:cNvPr>
          <p:cNvSpPr txBox="1"/>
          <p:nvPr/>
        </p:nvSpPr>
        <p:spPr>
          <a:xfrm>
            <a:off x="1976687" y="374862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260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2841505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65 0.0044 L -0.09987 0.21922 " pathEditMode="relative" ptsTypes="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987 0.21922 L 0.00703 0.44097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339" y="110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顶角 12"/>
          <p:cNvSpPr/>
          <p:nvPr/>
        </p:nvSpPr>
        <p:spPr>
          <a:xfrm rot="5400000">
            <a:off x="2807673" y="-2171958"/>
            <a:ext cx="480654" cy="6096004"/>
          </a:xfrm>
          <a:prstGeom prst="round2SameRect">
            <a:avLst>
              <a:gd name="adj1" fmla="val 37365"/>
              <a:gd name="adj2" fmla="val 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6" name="文本框 85"/>
          <p:cNvSpPr txBox="1"/>
          <p:nvPr/>
        </p:nvSpPr>
        <p:spPr>
          <a:xfrm>
            <a:off x="445973" y="631423"/>
            <a:ext cx="5654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例题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思源黑体 CN Medium" panose="020B0600000000000000" pitchFamily="34" charset="-122"/>
              </a:rPr>
              <a:t>——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决策树生成、剪枝与测试</a:t>
            </a: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A6E301BC-093B-7746-A628-FAD2396ED777}"/>
              </a:ext>
            </a:extLst>
          </p:cNvPr>
          <p:cNvGrpSpPr/>
          <p:nvPr/>
        </p:nvGrpSpPr>
        <p:grpSpPr>
          <a:xfrm>
            <a:off x="5025515" y="2108628"/>
            <a:ext cx="5794960" cy="3837847"/>
            <a:chOff x="5043492" y="1867158"/>
            <a:chExt cx="5794960" cy="3837847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3430DF0E-B10C-6B46-AFA6-5B0844F1CD9E}"/>
                </a:ext>
              </a:extLst>
            </p:cNvPr>
            <p:cNvGrpSpPr/>
            <p:nvPr/>
          </p:nvGrpSpPr>
          <p:grpSpPr>
            <a:xfrm>
              <a:off x="6250879" y="1867158"/>
              <a:ext cx="4587573" cy="2452512"/>
              <a:chOff x="6843546" y="2819050"/>
              <a:chExt cx="4587573" cy="245251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圆角矩形 92">
                    <a:extLst>
                      <a:ext uri="{FF2B5EF4-FFF2-40B4-BE49-F238E27FC236}">
                        <a16:creationId xmlns:a16="http://schemas.microsoft.com/office/drawing/2014/main" id="{F96B7E9A-9CDF-D44A-B000-A5F1EE68622E}"/>
                      </a:ext>
                    </a:extLst>
                  </p:cNvPr>
                  <p:cNvSpPr/>
                  <p:nvPr/>
                </p:nvSpPr>
                <p:spPr>
                  <a:xfrm>
                    <a:off x="6849129" y="4314718"/>
                    <a:ext cx="1805607" cy="956844"/>
                  </a:xfrm>
                  <a:prstGeom prst="round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rgbClr val="E73A1C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Gini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=0.375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Sample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se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ve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vi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]=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[3,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Class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se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200" i="1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i="1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sz="1200" b="0" i="1" dirty="0" smtClean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1200" b="0" i="1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=“</m:t>
                          </m:r>
                          <m:r>
                            <a:rPr kumimoji="1" lang="zh-CN" altLang="en-US" sz="1200" i="1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黄</m:t>
                          </m:r>
                          <m:r>
                            <a:rPr kumimoji="1" lang="en-US" altLang="zh-CN" sz="1200" b="0" i="1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”</m:t>
                          </m:r>
                          <m:r>
                            <a:rPr kumimoji="1" lang="en-US" altLang="zh-CN" sz="1200" i="1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?</m:t>
                          </m:r>
                        </m:oMath>
                      </m:oMathPara>
                    </a14:m>
                    <a:endParaRPr kumimoji="1" lang="zh-CN" altLang="en-US" sz="1200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3" name="圆角矩形 92">
                    <a:extLst>
                      <a:ext uri="{FF2B5EF4-FFF2-40B4-BE49-F238E27FC236}">
                        <a16:creationId xmlns:a16="http://schemas.microsoft.com/office/drawing/2014/main" id="{F96B7E9A-9CDF-D44A-B000-A5F1EE68622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49129" y="4314718"/>
                    <a:ext cx="1805607" cy="956844"/>
                  </a:xfrm>
                  <a:prstGeom prst="round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rgbClr val="E73A1C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圆角矩形 96">
                    <a:extLst>
                      <a:ext uri="{FF2B5EF4-FFF2-40B4-BE49-F238E27FC236}">
                        <a16:creationId xmlns:a16="http://schemas.microsoft.com/office/drawing/2014/main" id="{82190DE6-02F9-1141-A8E2-CEA7841512D6}"/>
                      </a:ext>
                    </a:extLst>
                  </p:cNvPr>
                  <p:cNvSpPr/>
                  <p:nvPr/>
                </p:nvSpPr>
                <p:spPr>
                  <a:xfrm>
                    <a:off x="9515825" y="4314717"/>
                    <a:ext cx="1915294" cy="750323"/>
                  </a:xfrm>
                  <a:prstGeom prst="roundRect">
                    <a:avLst/>
                  </a:prstGeom>
                  <a:solidFill>
                    <a:srgbClr val="FFFEA1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Gini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=0.444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Sample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=6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]=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[0,2,4]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Class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vi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7" name="圆角矩形 96">
                    <a:extLst>
                      <a:ext uri="{FF2B5EF4-FFF2-40B4-BE49-F238E27FC236}">
                        <a16:creationId xmlns:a16="http://schemas.microsoft.com/office/drawing/2014/main" id="{82190DE6-02F9-1141-A8E2-CEA7841512D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15825" y="4314717"/>
                    <a:ext cx="1915294" cy="750323"/>
                  </a:xfrm>
                  <a:prstGeom prst="round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rgbClr val="00B05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8" name="肘形连接符 97">
                <a:extLst>
                  <a:ext uri="{FF2B5EF4-FFF2-40B4-BE49-F238E27FC236}">
                    <a16:creationId xmlns:a16="http://schemas.microsoft.com/office/drawing/2014/main" id="{B77DA15D-5AED-ED4D-9444-0AC3DF2857FA}"/>
                  </a:ext>
                </a:extLst>
              </p:cNvPr>
              <p:cNvCxnSpPr>
                <a:cxnSpLocks/>
                <a:stCxn id="106" idx="2"/>
                <a:endCxn id="93" idx="0"/>
              </p:cNvCxnSpPr>
              <p:nvPr/>
            </p:nvCxnSpPr>
            <p:spPr>
              <a:xfrm rot="5400000">
                <a:off x="8084398" y="3443429"/>
                <a:ext cx="538824" cy="1203754"/>
              </a:xfrm>
              <a:prstGeom prst="bentConnector3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肘形连接符 99">
                <a:extLst>
                  <a:ext uri="{FF2B5EF4-FFF2-40B4-BE49-F238E27FC236}">
                    <a16:creationId xmlns:a16="http://schemas.microsoft.com/office/drawing/2014/main" id="{290B282B-0D8C-004E-9CBF-6A30174AD708}"/>
                  </a:ext>
                </a:extLst>
              </p:cNvPr>
              <p:cNvCxnSpPr>
                <a:cxnSpLocks/>
                <a:stCxn id="106" idx="2"/>
                <a:endCxn id="97" idx="0"/>
              </p:cNvCxnSpPr>
              <p:nvPr/>
            </p:nvCxnSpPr>
            <p:spPr>
              <a:xfrm rot="16200000" flipH="1">
                <a:off x="9445168" y="3286412"/>
                <a:ext cx="538823" cy="1517785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E73A1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FD1CDDF7-0736-F845-9CAF-AB6708198755}"/>
                  </a:ext>
                </a:extLst>
              </p:cNvPr>
              <p:cNvSpPr txBox="1"/>
              <p:nvPr/>
            </p:nvSpPr>
            <p:spPr>
              <a:xfrm>
                <a:off x="7662226" y="3777036"/>
                <a:ext cx="3145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>
                    <a:solidFill>
                      <a:srgbClr val="0070C0"/>
                    </a:solidFill>
                  </a:rPr>
                  <a:t>Y</a:t>
                </a:r>
                <a:endParaRPr kumimoji="1" lang="zh-CN" altLang="en-US" sz="14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14C9E301-4DC7-6D4F-8986-E608350C23DF}"/>
                  </a:ext>
                </a:extLst>
              </p:cNvPr>
              <p:cNvSpPr txBox="1"/>
              <p:nvPr/>
            </p:nvSpPr>
            <p:spPr>
              <a:xfrm>
                <a:off x="10274810" y="3794184"/>
                <a:ext cx="3145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>
                    <a:solidFill>
                      <a:srgbClr val="D91F14"/>
                    </a:solidFill>
                  </a:rPr>
                  <a:t>N</a:t>
                </a:r>
                <a:endParaRPr kumimoji="1" lang="zh-CN" altLang="en-US" sz="1400" dirty="0">
                  <a:solidFill>
                    <a:srgbClr val="D91F14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B0ACB933-8D49-8B4D-BBBA-BA2F74703538}"/>
                      </a:ext>
                    </a:extLst>
                  </p:cNvPr>
                  <p:cNvSpPr txBox="1"/>
                  <p:nvPr/>
                </p:nvSpPr>
                <p:spPr>
                  <a:xfrm>
                    <a:off x="6843546" y="4314718"/>
                    <a:ext cx="456985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dirty="0"/>
                  </a:p>
                </p:txBody>
              </p:sp>
            </mc:Choice>
            <mc:Fallback xmlns="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B0ACB933-8D49-8B4D-BBBA-BA2F747035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43546" y="4314718"/>
                    <a:ext cx="456985" cy="33855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文本框 103">
                    <a:extLst>
                      <a:ext uri="{FF2B5EF4-FFF2-40B4-BE49-F238E27FC236}">
                        <a16:creationId xmlns:a16="http://schemas.microsoft.com/office/drawing/2014/main" id="{F9072208-658A-3342-830C-123E0807E12D}"/>
                      </a:ext>
                    </a:extLst>
                  </p:cNvPr>
                  <p:cNvSpPr txBox="1"/>
                  <p:nvPr/>
                </p:nvSpPr>
                <p:spPr>
                  <a:xfrm>
                    <a:off x="9505617" y="4314716"/>
                    <a:ext cx="46172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dirty="0"/>
                  </a:p>
                </p:txBody>
              </p:sp>
            </mc:Choice>
            <mc:Fallback xmlns="">
              <p:sp>
                <p:nvSpPr>
                  <p:cNvPr id="104" name="文本框 103">
                    <a:extLst>
                      <a:ext uri="{FF2B5EF4-FFF2-40B4-BE49-F238E27FC236}">
                        <a16:creationId xmlns:a16="http://schemas.microsoft.com/office/drawing/2014/main" id="{F9072208-658A-3342-830C-123E0807E1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05617" y="4314716"/>
                    <a:ext cx="461728" cy="3385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05" name="组合 104">
                <a:extLst>
                  <a:ext uri="{FF2B5EF4-FFF2-40B4-BE49-F238E27FC236}">
                    <a16:creationId xmlns:a16="http://schemas.microsoft.com/office/drawing/2014/main" id="{6D0BE6AC-A92E-A04E-B090-E6EE80F6FDB3}"/>
                  </a:ext>
                </a:extLst>
              </p:cNvPr>
              <p:cNvGrpSpPr/>
              <p:nvPr/>
            </p:nvGrpSpPr>
            <p:grpSpPr>
              <a:xfrm>
                <a:off x="8052808" y="2819050"/>
                <a:ext cx="1805682" cy="956844"/>
                <a:chOff x="2171150" y="1433768"/>
                <a:chExt cx="1805682" cy="95684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6" name="圆角矩形 10">
                      <a:extLst>
                        <a:ext uri="{FF2B5EF4-FFF2-40B4-BE49-F238E27FC236}">
                          <a16:creationId xmlns:a16="http://schemas.microsoft.com/office/drawing/2014/main" id="{ED724583-5396-FF4A-8D95-93B6C465A1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71225" y="1433768"/>
                      <a:ext cx="1805607" cy="956844"/>
                    </a:xfrm>
                    <a:prstGeom prst="round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solidFill>
                        <a:srgbClr val="E73A1C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Gini=0.66</a:t>
                      </a:r>
                    </a:p>
                    <a:p>
                      <a:pPr algn="ctr"/>
                      <a:r>
                        <a:rPr kumimoji="1" lang="en-US" altLang="zh-CN" sz="1200" dirty="0" err="1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Sample_n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=10</a:t>
                      </a:r>
                    </a:p>
                    <a:p>
                      <a:pPr algn="ctr"/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n[se,</a:t>
                      </a:r>
                      <a:r>
                        <a:rPr kumimoji="1" lang="zh-CN" altLang="en-US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kumimoji="1" lang="en-US" altLang="zh-CN" sz="1200" dirty="0" err="1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ve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,</a:t>
                      </a:r>
                      <a:r>
                        <a:rPr kumimoji="1" lang="zh-CN" altLang="en-US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vi]=</a:t>
                      </a:r>
                      <a:r>
                        <a:rPr kumimoji="1" lang="zh-CN" altLang="en-US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[3,3,4]</a:t>
                      </a:r>
                    </a:p>
                    <a:p>
                      <a:pPr algn="ctr"/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Class</a:t>
                      </a:r>
                      <a:r>
                        <a:rPr kumimoji="1" lang="zh-CN" altLang="en-US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=</a:t>
                      </a:r>
                      <a:r>
                        <a:rPr kumimoji="1" lang="zh-CN" altLang="en-US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vi</a:t>
                      </a: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1200" i="1" dirty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i="1" dirty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sz="1200" i="1" dirty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kumimoji="1" lang="en-US" altLang="zh-CN" sz="1200" i="1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≤3.0?</m:t>
                            </m:r>
                          </m:oMath>
                        </m:oMathPara>
                      </a14:m>
                      <a:endParaRPr kumimoji="1" lang="zh-CN" altLang="en-US" sz="1200" i="1" dirty="0">
                        <a:solidFill>
                          <a:srgbClr val="D91F14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6" name="圆角矩形 10">
                      <a:extLst>
                        <a:ext uri="{FF2B5EF4-FFF2-40B4-BE49-F238E27FC236}">
                          <a16:creationId xmlns:a16="http://schemas.microsoft.com/office/drawing/2014/main" id="{ED724583-5396-FF4A-8D95-93B6C465A11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71225" y="1433768"/>
                      <a:ext cx="1805607" cy="956844"/>
                    </a:xfrm>
                    <a:prstGeom prst="round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rgbClr val="E73A1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文本框 106">
                      <a:extLst>
                        <a:ext uri="{FF2B5EF4-FFF2-40B4-BE49-F238E27FC236}">
                          <a16:creationId xmlns:a16="http://schemas.microsoft.com/office/drawing/2014/main" id="{F9244BB3-AE56-1C4F-8CDE-1A60EBD3C2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71150" y="1442215"/>
                      <a:ext cx="395861" cy="33706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kumimoji="1" lang="en-US" altLang="zh-CN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sz="1600" dirty="0">
                        <a:solidFill>
                          <a:srgbClr val="C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0" name="文本框 29">
                      <a:extLst>
                        <a:ext uri="{FF2B5EF4-FFF2-40B4-BE49-F238E27FC236}">
                          <a16:creationId xmlns:a16="http://schemas.microsoft.com/office/drawing/2014/main" id="{A47B5C4D-60BA-464F-A5D3-7115BA4816A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71150" y="1442215"/>
                      <a:ext cx="395861" cy="33706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2D795B93-CB29-804B-917C-0AF5F6045D09}"/>
                </a:ext>
              </a:extLst>
            </p:cNvPr>
            <p:cNvGrpSpPr/>
            <p:nvPr/>
          </p:nvGrpSpPr>
          <p:grpSpPr>
            <a:xfrm>
              <a:off x="5043492" y="4922379"/>
              <a:ext cx="1746775" cy="780365"/>
              <a:chOff x="595356" y="2604681"/>
              <a:chExt cx="1901659" cy="7803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圆角矩形 19">
                    <a:extLst>
                      <a:ext uri="{FF2B5EF4-FFF2-40B4-BE49-F238E27FC236}">
                        <a16:creationId xmlns:a16="http://schemas.microsoft.com/office/drawing/2014/main" id="{9EC36EB0-5D21-F044-A341-76E44B55A2AA}"/>
                      </a:ext>
                    </a:extLst>
                  </p:cNvPr>
                  <p:cNvSpPr/>
                  <p:nvPr/>
                </p:nvSpPr>
                <p:spPr>
                  <a:xfrm>
                    <a:off x="633047" y="2634723"/>
                    <a:ext cx="1863968" cy="750323"/>
                  </a:xfrm>
                  <a:prstGeom prst="roundRect">
                    <a:avLst/>
                  </a:prstGeom>
                  <a:solidFill>
                    <a:srgbClr val="FFFEA1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Gini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Sample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]=[0,1,0]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Class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sz="1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5" name="圆角矩形 19">
                    <a:extLst>
                      <a:ext uri="{FF2B5EF4-FFF2-40B4-BE49-F238E27FC236}">
                        <a16:creationId xmlns:a16="http://schemas.microsoft.com/office/drawing/2014/main" id="{9EC36EB0-5D21-F044-A341-76E44B55A2A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3047" y="2634723"/>
                    <a:ext cx="1863968" cy="750323"/>
                  </a:xfrm>
                  <a:prstGeom prst="round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solidFill>
                      <a:srgbClr val="00B05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文本框 91">
                    <a:extLst>
                      <a:ext uri="{FF2B5EF4-FFF2-40B4-BE49-F238E27FC236}">
                        <a16:creationId xmlns:a16="http://schemas.microsoft.com/office/drawing/2014/main" id="{26B2FB29-3805-B647-9BEA-098EEB6D855E}"/>
                      </a:ext>
                    </a:extLst>
                  </p:cNvPr>
                  <p:cNvSpPr txBox="1"/>
                  <p:nvPr/>
                </p:nvSpPr>
                <p:spPr>
                  <a:xfrm>
                    <a:off x="595356" y="2604681"/>
                    <a:ext cx="392050" cy="3370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dirty="0"/>
                  </a:p>
                </p:txBody>
              </p:sp>
            </mc:Choice>
            <mc:Fallback xmlns="">
              <p:sp>
                <p:nvSpPr>
                  <p:cNvPr id="92" name="文本框 91">
                    <a:extLst>
                      <a:ext uri="{FF2B5EF4-FFF2-40B4-BE49-F238E27FC236}">
                        <a16:creationId xmlns:a16="http://schemas.microsoft.com/office/drawing/2014/main" id="{26B2FB29-3805-B647-9BEA-098EEB6D85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5356" y="2604681"/>
                    <a:ext cx="392050" cy="33706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2413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9" name="肘形连接符 68">
              <a:extLst>
                <a:ext uri="{FF2B5EF4-FFF2-40B4-BE49-F238E27FC236}">
                  <a16:creationId xmlns:a16="http://schemas.microsoft.com/office/drawing/2014/main" id="{FBB96304-BB9C-2443-B4D3-6C83205BEB83}"/>
                </a:ext>
              </a:extLst>
            </p:cNvPr>
            <p:cNvCxnSpPr>
              <a:cxnSpLocks/>
              <a:stCxn id="93" idx="2"/>
              <a:endCxn id="85" idx="0"/>
            </p:cNvCxnSpPr>
            <p:nvPr/>
          </p:nvCxnSpPr>
          <p:spPr>
            <a:xfrm rot="5400000">
              <a:off x="6230353" y="4023507"/>
              <a:ext cx="632751" cy="1225076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8ECDFA8D-A0A9-C845-8A93-4C5101F0BE0D}"/>
                </a:ext>
              </a:extLst>
            </p:cNvPr>
            <p:cNvGrpSpPr/>
            <p:nvPr/>
          </p:nvGrpSpPr>
          <p:grpSpPr>
            <a:xfrm>
              <a:off x="7528267" y="4922379"/>
              <a:ext cx="1737557" cy="782626"/>
              <a:chOff x="978440" y="2604681"/>
              <a:chExt cx="1891623" cy="7826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圆角矩形 19">
                    <a:extLst>
                      <a:ext uri="{FF2B5EF4-FFF2-40B4-BE49-F238E27FC236}">
                        <a16:creationId xmlns:a16="http://schemas.microsoft.com/office/drawing/2014/main" id="{B3A2D23A-8212-774E-A7C8-D75E40514B50}"/>
                      </a:ext>
                    </a:extLst>
                  </p:cNvPr>
                  <p:cNvSpPr/>
                  <p:nvPr/>
                </p:nvSpPr>
                <p:spPr>
                  <a:xfrm>
                    <a:off x="1006095" y="2636984"/>
                    <a:ext cx="1863968" cy="750323"/>
                  </a:xfrm>
                  <a:prstGeom prst="roundRect">
                    <a:avLst/>
                  </a:prstGeom>
                  <a:solidFill>
                    <a:srgbClr val="FFFEA1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Gini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Sample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]=[3,0,0]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Class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sz="12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kumimoji="1" lang="en-US" altLang="zh-CN" sz="1200" b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2" name="圆角矩形 19">
                    <a:extLst>
                      <a:ext uri="{FF2B5EF4-FFF2-40B4-BE49-F238E27FC236}">
                        <a16:creationId xmlns:a16="http://schemas.microsoft.com/office/drawing/2014/main" id="{B3A2D23A-8212-774E-A7C8-D75E40514B5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6095" y="2636984"/>
                    <a:ext cx="1863968" cy="750323"/>
                  </a:xfrm>
                  <a:prstGeom prst="round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rgbClr val="00B05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EDB29126-146E-CC40-927F-135A787BC82A}"/>
                      </a:ext>
                    </a:extLst>
                  </p:cNvPr>
                  <p:cNvSpPr txBox="1"/>
                  <p:nvPr/>
                </p:nvSpPr>
                <p:spPr>
                  <a:xfrm>
                    <a:off x="978440" y="2604681"/>
                    <a:ext cx="392050" cy="3370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dirty="0"/>
                  </a:p>
                </p:txBody>
              </p:sp>
            </mc:Choice>
            <mc:Fallback xmlns=""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EDB29126-146E-CC40-927F-135A787BC8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8440" y="2604681"/>
                    <a:ext cx="392050" cy="33706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2069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1" name="肘形连接符 70">
              <a:extLst>
                <a:ext uri="{FF2B5EF4-FFF2-40B4-BE49-F238E27FC236}">
                  <a16:creationId xmlns:a16="http://schemas.microsoft.com/office/drawing/2014/main" id="{5F952DB4-2B88-3249-A910-079ADD7290A1}"/>
                </a:ext>
              </a:extLst>
            </p:cNvPr>
            <p:cNvCxnSpPr>
              <a:cxnSpLocks/>
              <a:stCxn id="93" idx="2"/>
              <a:endCxn id="82" idx="0"/>
            </p:cNvCxnSpPr>
            <p:nvPr/>
          </p:nvCxnSpPr>
          <p:spPr>
            <a:xfrm rot="16200000" flipH="1">
              <a:off x="7467000" y="4011936"/>
              <a:ext cx="635012" cy="1250480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E73A1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F37C31CE-0645-804F-92CF-E3AD059BCD40}"/>
                </a:ext>
              </a:extLst>
            </p:cNvPr>
            <p:cNvSpPr txBox="1"/>
            <p:nvPr/>
          </p:nvSpPr>
          <p:spPr>
            <a:xfrm>
              <a:off x="5867292" y="4342146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0070C0"/>
                  </a:solidFill>
                </a:rPr>
                <a:t>Y</a:t>
              </a:r>
              <a:endParaRPr kumimoji="1"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D3D4E037-F6AC-D34F-8D06-44462DA53398}"/>
                </a:ext>
              </a:extLst>
            </p:cNvPr>
            <p:cNvSpPr txBox="1"/>
            <p:nvPr/>
          </p:nvSpPr>
          <p:spPr>
            <a:xfrm>
              <a:off x="7780832" y="4342146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D91F14"/>
                  </a:solidFill>
                </a:rPr>
                <a:t>N</a:t>
              </a:r>
              <a:endParaRPr kumimoji="1" lang="zh-CN" altLang="en-US" sz="1400" dirty="0">
                <a:solidFill>
                  <a:srgbClr val="D91F14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表格 36">
                <a:extLst>
                  <a:ext uri="{FF2B5EF4-FFF2-40B4-BE49-F238E27FC236}">
                    <a16:creationId xmlns:a16="http://schemas.microsoft.com/office/drawing/2014/main" id="{21BE8B0B-FED3-6941-A732-947F7AFC452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19220" y="2121278"/>
              <a:ext cx="3963402" cy="1537570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87643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4048161936"/>
                        </a:ext>
                      </a:extLst>
                    </a:gridCol>
                  </a:tblGrid>
                  <a:tr h="289221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r>
                            <a:rPr lang="en-US" sz="1400" kern="100" dirty="0" err="1">
                              <a:effectLst/>
                            </a:rPr>
                            <a:t>测试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altLang="zh-CN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altLang="zh-CN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lang="en-US" altLang="zh-CN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en-US" altLang="zh-CN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类别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 err="1">
                              <a:effectLst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se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 err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se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颜色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黄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黄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气味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</a:rPr>
                            <a:t>花萼</a:t>
                          </a:r>
                          <a:r>
                            <a:rPr lang="zh-CN" sz="1200" kern="100" dirty="0">
                              <a:effectLst/>
                            </a:rPr>
                            <a:t>长度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8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5.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6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6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6.2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1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花瓣长度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2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1.9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7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3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2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1.2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表格 36">
                <a:extLst>
                  <a:ext uri="{FF2B5EF4-FFF2-40B4-BE49-F238E27FC236}">
                    <a16:creationId xmlns:a16="http://schemas.microsoft.com/office/drawing/2014/main" id="{21BE8B0B-FED3-6941-A732-947F7AFC452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19220" y="2121278"/>
              <a:ext cx="3963402" cy="1537570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87643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4048161936"/>
                        </a:ext>
                      </a:extLst>
                    </a:gridCol>
                  </a:tblGrid>
                  <a:tr h="289560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r>
                            <a:rPr lang="en-US" sz="1400" kern="100" dirty="0" err="1">
                              <a:effectLst/>
                            </a:rPr>
                            <a:t>测试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3"/>
                          <a:stretch>
                            <a:fillRect l="-170732" t="-13043" r="-500000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3"/>
                          <a:stretch>
                            <a:fillRect l="-277500" t="-13043" r="-412500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3"/>
                          <a:stretch>
                            <a:fillRect l="-368293" t="-13043" r="-302439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3"/>
                          <a:stretch>
                            <a:fillRect l="-468293" t="-13043" r="-202439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3"/>
                          <a:stretch>
                            <a:fillRect l="-582500" t="-13043" r="-107500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3"/>
                          <a:stretch>
                            <a:fillRect l="-665854" t="-13043" r="-4878" b="-45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类别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 err="1">
                              <a:effectLst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se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 err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se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13"/>
                          <a:stretch>
                            <a:fillRect l="-1449" t="-230000" r="-356522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黄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黄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13"/>
                          <a:stretch>
                            <a:fillRect l="-1449" t="-347368" r="-356522" b="-236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13"/>
                          <a:stretch>
                            <a:fillRect l="-1449" t="-425000" r="-356522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8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5.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6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6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6.2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1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13"/>
                          <a:stretch>
                            <a:fillRect l="-1449" t="-525000" r="-356522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2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1.9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7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3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2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1.2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0" name="文本框 29">
            <a:extLst>
              <a:ext uri="{FF2B5EF4-FFF2-40B4-BE49-F238E27FC236}">
                <a16:creationId xmlns:a16="http://schemas.microsoft.com/office/drawing/2014/main" id="{C84D86CA-E4CE-B54A-85DC-CF28B2ED7E7A}"/>
              </a:ext>
            </a:extLst>
          </p:cNvPr>
          <p:cNvSpPr txBox="1"/>
          <p:nvPr/>
        </p:nvSpPr>
        <p:spPr>
          <a:xfrm>
            <a:off x="491223" y="1418870"/>
            <a:ext cx="8219018" cy="765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测试过程</a:t>
            </a:r>
            <a:endParaRPr kumimoji="1" lang="en-US" altLang="zh-CN" sz="20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952500" lvl="1" indent="-342900">
              <a:lnSpc>
                <a:spcPct val="120000"/>
              </a:lnSpc>
              <a:buClr>
                <a:srgbClr val="0070C0"/>
              </a:buClr>
              <a:buFont typeface="系统字体"/>
              <a:buChar char="-"/>
            </a:pPr>
            <a:endParaRPr kumimoji="1" lang="en-US" altLang="zh-CN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E5E28E1-3FBD-3C4C-BCB6-4F88A8F092AC}"/>
              </a:ext>
            </a:extLst>
          </p:cNvPr>
          <p:cNvGrpSpPr/>
          <p:nvPr/>
        </p:nvGrpSpPr>
        <p:grpSpPr>
          <a:xfrm>
            <a:off x="7173031" y="2348907"/>
            <a:ext cx="554299" cy="515220"/>
            <a:chOff x="7762854" y="620202"/>
            <a:chExt cx="554299" cy="515220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EAA8E465-5C9E-164A-B161-3EDF2EEAEC9D}"/>
                </a:ext>
              </a:extLst>
            </p:cNvPr>
            <p:cNvSpPr/>
            <p:nvPr/>
          </p:nvSpPr>
          <p:spPr>
            <a:xfrm>
              <a:off x="7762854" y="631422"/>
              <a:ext cx="504000" cy="504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3F3FC064-FE22-144C-87EA-2DD234503B70}"/>
                    </a:ext>
                  </a:extLst>
                </p:cNvPr>
                <p:cNvSpPr txBox="1"/>
                <p:nvPr/>
              </p:nvSpPr>
              <p:spPr>
                <a:xfrm>
                  <a:off x="7837576" y="620202"/>
                  <a:ext cx="479577" cy="47359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3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3F3FC064-FE22-144C-87EA-2DD234503B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7576" y="620202"/>
                  <a:ext cx="479577" cy="473591"/>
                </a:xfrm>
                <a:prstGeom prst="rect">
                  <a:avLst/>
                </a:prstGeom>
                <a:blipFill>
                  <a:blip r:embed="rId14"/>
                  <a:stretch>
                    <a:fillRect l="-512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00709934-4E1E-F442-8F71-1DA262F43576}"/>
              </a:ext>
            </a:extLst>
          </p:cNvPr>
          <p:cNvSpPr/>
          <p:nvPr/>
        </p:nvSpPr>
        <p:spPr>
          <a:xfrm>
            <a:off x="3007266" y="2098513"/>
            <a:ext cx="534435" cy="1531228"/>
          </a:xfrm>
          <a:prstGeom prst="roundRect">
            <a:avLst>
              <a:gd name="adj" fmla="val 6385"/>
            </a:avLst>
          </a:prstGeom>
          <a:noFill/>
          <a:ln w="28575">
            <a:solidFill>
              <a:srgbClr val="FF2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4FC693A-5E70-3740-826C-0E742862ACDB}"/>
              </a:ext>
            </a:extLst>
          </p:cNvPr>
          <p:cNvSpPr txBox="1"/>
          <p:nvPr/>
        </p:nvSpPr>
        <p:spPr>
          <a:xfrm>
            <a:off x="3026807" y="374862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2600"/>
                </a:solidFill>
              </a:rPr>
              <a:t>✔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E101E13-E8E8-334E-B377-87DA49D626A5}"/>
              </a:ext>
            </a:extLst>
          </p:cNvPr>
          <p:cNvSpPr txBox="1"/>
          <p:nvPr/>
        </p:nvSpPr>
        <p:spPr>
          <a:xfrm>
            <a:off x="1976687" y="374862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2600"/>
                </a:solidFill>
              </a:rPr>
              <a:t>✔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32ED2E3-7802-214F-B4C2-C3D452587AA4}"/>
              </a:ext>
            </a:extLst>
          </p:cNvPr>
          <p:cNvSpPr txBox="1"/>
          <p:nvPr/>
        </p:nvSpPr>
        <p:spPr>
          <a:xfrm>
            <a:off x="2499328" y="377357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260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117419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44444E-6 L 0.12148 0.2141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42" y="1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顶角 12"/>
          <p:cNvSpPr/>
          <p:nvPr/>
        </p:nvSpPr>
        <p:spPr>
          <a:xfrm rot="5400000">
            <a:off x="2807673" y="-2171958"/>
            <a:ext cx="480654" cy="6096004"/>
          </a:xfrm>
          <a:prstGeom prst="round2SameRect">
            <a:avLst>
              <a:gd name="adj1" fmla="val 37365"/>
              <a:gd name="adj2" fmla="val 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6" name="文本框 85"/>
          <p:cNvSpPr txBox="1"/>
          <p:nvPr/>
        </p:nvSpPr>
        <p:spPr>
          <a:xfrm>
            <a:off x="445973" y="631423"/>
            <a:ext cx="5654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例题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思源黑体 CN Medium" panose="020B0600000000000000" pitchFamily="34" charset="-122"/>
              </a:rPr>
              <a:t>——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决策树生成、剪枝与测试</a:t>
            </a: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A6E301BC-093B-7746-A628-FAD2396ED777}"/>
              </a:ext>
            </a:extLst>
          </p:cNvPr>
          <p:cNvGrpSpPr/>
          <p:nvPr/>
        </p:nvGrpSpPr>
        <p:grpSpPr>
          <a:xfrm>
            <a:off x="5025515" y="2108628"/>
            <a:ext cx="5794960" cy="3837847"/>
            <a:chOff x="5043492" y="1867158"/>
            <a:chExt cx="5794960" cy="3837847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3430DF0E-B10C-6B46-AFA6-5B0844F1CD9E}"/>
                </a:ext>
              </a:extLst>
            </p:cNvPr>
            <p:cNvGrpSpPr/>
            <p:nvPr/>
          </p:nvGrpSpPr>
          <p:grpSpPr>
            <a:xfrm>
              <a:off x="6250879" y="1867158"/>
              <a:ext cx="4587573" cy="2452512"/>
              <a:chOff x="6843546" y="2819050"/>
              <a:chExt cx="4587573" cy="245251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圆角矩形 92">
                    <a:extLst>
                      <a:ext uri="{FF2B5EF4-FFF2-40B4-BE49-F238E27FC236}">
                        <a16:creationId xmlns:a16="http://schemas.microsoft.com/office/drawing/2014/main" id="{F96B7E9A-9CDF-D44A-B000-A5F1EE68622E}"/>
                      </a:ext>
                    </a:extLst>
                  </p:cNvPr>
                  <p:cNvSpPr/>
                  <p:nvPr/>
                </p:nvSpPr>
                <p:spPr>
                  <a:xfrm>
                    <a:off x="6849129" y="4314718"/>
                    <a:ext cx="1805607" cy="956844"/>
                  </a:xfrm>
                  <a:prstGeom prst="round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rgbClr val="E73A1C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Gini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=0.375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Sample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se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ve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vi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]=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[3,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Class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se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200" i="1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i="1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sz="1200" b="0" i="1" dirty="0" smtClean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1200" b="0" i="1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=“</m:t>
                          </m:r>
                          <m:r>
                            <a:rPr kumimoji="1" lang="zh-CN" altLang="en-US" sz="1200" i="1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黄</m:t>
                          </m:r>
                          <m:r>
                            <a:rPr kumimoji="1" lang="en-US" altLang="zh-CN" sz="1200" b="0" i="1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”</m:t>
                          </m:r>
                          <m:r>
                            <a:rPr kumimoji="1" lang="en-US" altLang="zh-CN" sz="1200" i="1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?</m:t>
                          </m:r>
                        </m:oMath>
                      </m:oMathPara>
                    </a14:m>
                    <a:endParaRPr kumimoji="1" lang="zh-CN" altLang="en-US" sz="1200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3" name="圆角矩形 92">
                    <a:extLst>
                      <a:ext uri="{FF2B5EF4-FFF2-40B4-BE49-F238E27FC236}">
                        <a16:creationId xmlns:a16="http://schemas.microsoft.com/office/drawing/2014/main" id="{F96B7E9A-9CDF-D44A-B000-A5F1EE68622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49129" y="4314718"/>
                    <a:ext cx="1805607" cy="956844"/>
                  </a:xfrm>
                  <a:prstGeom prst="round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rgbClr val="E73A1C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圆角矩形 96">
                    <a:extLst>
                      <a:ext uri="{FF2B5EF4-FFF2-40B4-BE49-F238E27FC236}">
                        <a16:creationId xmlns:a16="http://schemas.microsoft.com/office/drawing/2014/main" id="{82190DE6-02F9-1141-A8E2-CEA7841512D6}"/>
                      </a:ext>
                    </a:extLst>
                  </p:cNvPr>
                  <p:cNvSpPr/>
                  <p:nvPr/>
                </p:nvSpPr>
                <p:spPr>
                  <a:xfrm>
                    <a:off x="9515825" y="4314717"/>
                    <a:ext cx="1915294" cy="750323"/>
                  </a:xfrm>
                  <a:prstGeom prst="roundRect">
                    <a:avLst/>
                  </a:prstGeom>
                  <a:solidFill>
                    <a:srgbClr val="FFFEA1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Gini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=0.444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Sample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=6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]=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[0,2,4]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Class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vi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7" name="圆角矩形 96">
                    <a:extLst>
                      <a:ext uri="{FF2B5EF4-FFF2-40B4-BE49-F238E27FC236}">
                        <a16:creationId xmlns:a16="http://schemas.microsoft.com/office/drawing/2014/main" id="{82190DE6-02F9-1141-A8E2-CEA7841512D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15825" y="4314717"/>
                    <a:ext cx="1915294" cy="750323"/>
                  </a:xfrm>
                  <a:prstGeom prst="round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rgbClr val="00B05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8" name="肘形连接符 97">
                <a:extLst>
                  <a:ext uri="{FF2B5EF4-FFF2-40B4-BE49-F238E27FC236}">
                    <a16:creationId xmlns:a16="http://schemas.microsoft.com/office/drawing/2014/main" id="{B77DA15D-5AED-ED4D-9444-0AC3DF2857FA}"/>
                  </a:ext>
                </a:extLst>
              </p:cNvPr>
              <p:cNvCxnSpPr>
                <a:cxnSpLocks/>
                <a:stCxn id="106" idx="2"/>
                <a:endCxn id="93" idx="0"/>
              </p:cNvCxnSpPr>
              <p:nvPr/>
            </p:nvCxnSpPr>
            <p:spPr>
              <a:xfrm rot="5400000">
                <a:off x="8084398" y="3443429"/>
                <a:ext cx="538824" cy="1203754"/>
              </a:xfrm>
              <a:prstGeom prst="bentConnector3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肘形连接符 99">
                <a:extLst>
                  <a:ext uri="{FF2B5EF4-FFF2-40B4-BE49-F238E27FC236}">
                    <a16:creationId xmlns:a16="http://schemas.microsoft.com/office/drawing/2014/main" id="{290B282B-0D8C-004E-9CBF-6A30174AD708}"/>
                  </a:ext>
                </a:extLst>
              </p:cNvPr>
              <p:cNvCxnSpPr>
                <a:cxnSpLocks/>
                <a:stCxn id="106" idx="2"/>
                <a:endCxn id="97" idx="0"/>
              </p:cNvCxnSpPr>
              <p:nvPr/>
            </p:nvCxnSpPr>
            <p:spPr>
              <a:xfrm rot="16200000" flipH="1">
                <a:off x="9445168" y="3286412"/>
                <a:ext cx="538823" cy="1517785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E73A1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FD1CDDF7-0736-F845-9CAF-AB6708198755}"/>
                  </a:ext>
                </a:extLst>
              </p:cNvPr>
              <p:cNvSpPr txBox="1"/>
              <p:nvPr/>
            </p:nvSpPr>
            <p:spPr>
              <a:xfrm>
                <a:off x="7662226" y="3777036"/>
                <a:ext cx="3145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>
                    <a:solidFill>
                      <a:srgbClr val="0070C0"/>
                    </a:solidFill>
                  </a:rPr>
                  <a:t>Y</a:t>
                </a:r>
                <a:endParaRPr kumimoji="1" lang="zh-CN" altLang="en-US" sz="14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14C9E301-4DC7-6D4F-8986-E608350C23DF}"/>
                  </a:ext>
                </a:extLst>
              </p:cNvPr>
              <p:cNvSpPr txBox="1"/>
              <p:nvPr/>
            </p:nvSpPr>
            <p:spPr>
              <a:xfrm>
                <a:off x="10274810" y="3794184"/>
                <a:ext cx="3145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>
                    <a:solidFill>
                      <a:srgbClr val="D91F14"/>
                    </a:solidFill>
                  </a:rPr>
                  <a:t>N</a:t>
                </a:r>
                <a:endParaRPr kumimoji="1" lang="zh-CN" altLang="en-US" sz="1400" dirty="0">
                  <a:solidFill>
                    <a:srgbClr val="D91F14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B0ACB933-8D49-8B4D-BBBA-BA2F74703538}"/>
                      </a:ext>
                    </a:extLst>
                  </p:cNvPr>
                  <p:cNvSpPr txBox="1"/>
                  <p:nvPr/>
                </p:nvSpPr>
                <p:spPr>
                  <a:xfrm>
                    <a:off x="6843546" y="4314718"/>
                    <a:ext cx="456985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dirty="0"/>
                  </a:p>
                </p:txBody>
              </p:sp>
            </mc:Choice>
            <mc:Fallback xmlns="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B0ACB933-8D49-8B4D-BBBA-BA2F747035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43546" y="4314718"/>
                    <a:ext cx="456985" cy="33855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文本框 103">
                    <a:extLst>
                      <a:ext uri="{FF2B5EF4-FFF2-40B4-BE49-F238E27FC236}">
                        <a16:creationId xmlns:a16="http://schemas.microsoft.com/office/drawing/2014/main" id="{F9072208-658A-3342-830C-123E0807E12D}"/>
                      </a:ext>
                    </a:extLst>
                  </p:cNvPr>
                  <p:cNvSpPr txBox="1"/>
                  <p:nvPr/>
                </p:nvSpPr>
                <p:spPr>
                  <a:xfrm>
                    <a:off x="9505617" y="4314716"/>
                    <a:ext cx="46172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dirty="0"/>
                  </a:p>
                </p:txBody>
              </p:sp>
            </mc:Choice>
            <mc:Fallback xmlns="">
              <p:sp>
                <p:nvSpPr>
                  <p:cNvPr id="104" name="文本框 103">
                    <a:extLst>
                      <a:ext uri="{FF2B5EF4-FFF2-40B4-BE49-F238E27FC236}">
                        <a16:creationId xmlns:a16="http://schemas.microsoft.com/office/drawing/2014/main" id="{F9072208-658A-3342-830C-123E0807E1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05617" y="4314716"/>
                    <a:ext cx="461728" cy="3385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05" name="组合 104">
                <a:extLst>
                  <a:ext uri="{FF2B5EF4-FFF2-40B4-BE49-F238E27FC236}">
                    <a16:creationId xmlns:a16="http://schemas.microsoft.com/office/drawing/2014/main" id="{6D0BE6AC-A92E-A04E-B090-E6EE80F6FDB3}"/>
                  </a:ext>
                </a:extLst>
              </p:cNvPr>
              <p:cNvGrpSpPr/>
              <p:nvPr/>
            </p:nvGrpSpPr>
            <p:grpSpPr>
              <a:xfrm>
                <a:off x="8052808" y="2819050"/>
                <a:ext cx="1805682" cy="956844"/>
                <a:chOff x="2171150" y="1433768"/>
                <a:chExt cx="1805682" cy="95684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6" name="圆角矩形 10">
                      <a:extLst>
                        <a:ext uri="{FF2B5EF4-FFF2-40B4-BE49-F238E27FC236}">
                          <a16:creationId xmlns:a16="http://schemas.microsoft.com/office/drawing/2014/main" id="{ED724583-5396-FF4A-8D95-93B6C465A1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71225" y="1433768"/>
                      <a:ext cx="1805607" cy="956844"/>
                    </a:xfrm>
                    <a:prstGeom prst="round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solidFill>
                        <a:srgbClr val="E73A1C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Gini=0.66</a:t>
                      </a:r>
                    </a:p>
                    <a:p>
                      <a:pPr algn="ctr"/>
                      <a:r>
                        <a:rPr kumimoji="1" lang="en-US" altLang="zh-CN" sz="1200" dirty="0" err="1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Sample_n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=10</a:t>
                      </a:r>
                    </a:p>
                    <a:p>
                      <a:pPr algn="ctr"/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n[se,</a:t>
                      </a:r>
                      <a:r>
                        <a:rPr kumimoji="1" lang="zh-CN" altLang="en-US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kumimoji="1" lang="en-US" altLang="zh-CN" sz="1200" dirty="0" err="1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ve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,</a:t>
                      </a:r>
                      <a:r>
                        <a:rPr kumimoji="1" lang="zh-CN" altLang="en-US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vi]=</a:t>
                      </a:r>
                      <a:r>
                        <a:rPr kumimoji="1" lang="zh-CN" altLang="en-US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[3,3,4]</a:t>
                      </a:r>
                    </a:p>
                    <a:p>
                      <a:pPr algn="ctr"/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Class</a:t>
                      </a:r>
                      <a:r>
                        <a:rPr kumimoji="1" lang="zh-CN" altLang="en-US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=</a:t>
                      </a:r>
                      <a:r>
                        <a:rPr kumimoji="1" lang="zh-CN" altLang="en-US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vi</a:t>
                      </a: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1200" i="1" dirty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i="1" dirty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sz="1200" i="1" dirty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kumimoji="1" lang="en-US" altLang="zh-CN" sz="1200" i="1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≤3.0?</m:t>
                            </m:r>
                          </m:oMath>
                        </m:oMathPara>
                      </a14:m>
                      <a:endParaRPr kumimoji="1" lang="zh-CN" altLang="en-US" sz="1200" i="1" dirty="0">
                        <a:solidFill>
                          <a:srgbClr val="D91F14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6" name="圆角矩形 10">
                      <a:extLst>
                        <a:ext uri="{FF2B5EF4-FFF2-40B4-BE49-F238E27FC236}">
                          <a16:creationId xmlns:a16="http://schemas.microsoft.com/office/drawing/2014/main" id="{ED724583-5396-FF4A-8D95-93B6C465A11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71225" y="1433768"/>
                      <a:ext cx="1805607" cy="956844"/>
                    </a:xfrm>
                    <a:prstGeom prst="round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rgbClr val="E73A1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文本框 106">
                      <a:extLst>
                        <a:ext uri="{FF2B5EF4-FFF2-40B4-BE49-F238E27FC236}">
                          <a16:creationId xmlns:a16="http://schemas.microsoft.com/office/drawing/2014/main" id="{F9244BB3-AE56-1C4F-8CDE-1A60EBD3C2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71150" y="1442215"/>
                      <a:ext cx="395861" cy="33706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kumimoji="1" lang="en-US" altLang="zh-CN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sz="1600" dirty="0">
                        <a:solidFill>
                          <a:srgbClr val="C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0" name="文本框 29">
                      <a:extLst>
                        <a:ext uri="{FF2B5EF4-FFF2-40B4-BE49-F238E27FC236}">
                          <a16:creationId xmlns:a16="http://schemas.microsoft.com/office/drawing/2014/main" id="{A47B5C4D-60BA-464F-A5D3-7115BA4816A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71150" y="1442215"/>
                      <a:ext cx="395861" cy="33706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2D795B93-CB29-804B-917C-0AF5F6045D09}"/>
                </a:ext>
              </a:extLst>
            </p:cNvPr>
            <p:cNvGrpSpPr/>
            <p:nvPr/>
          </p:nvGrpSpPr>
          <p:grpSpPr>
            <a:xfrm>
              <a:off x="5043492" y="4922379"/>
              <a:ext cx="1746775" cy="780365"/>
              <a:chOff x="595356" y="2604681"/>
              <a:chExt cx="1901659" cy="7803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圆角矩形 19">
                    <a:extLst>
                      <a:ext uri="{FF2B5EF4-FFF2-40B4-BE49-F238E27FC236}">
                        <a16:creationId xmlns:a16="http://schemas.microsoft.com/office/drawing/2014/main" id="{9EC36EB0-5D21-F044-A341-76E44B55A2AA}"/>
                      </a:ext>
                    </a:extLst>
                  </p:cNvPr>
                  <p:cNvSpPr/>
                  <p:nvPr/>
                </p:nvSpPr>
                <p:spPr>
                  <a:xfrm>
                    <a:off x="633047" y="2634723"/>
                    <a:ext cx="1863968" cy="750323"/>
                  </a:xfrm>
                  <a:prstGeom prst="roundRect">
                    <a:avLst/>
                  </a:prstGeom>
                  <a:solidFill>
                    <a:srgbClr val="FFFEA1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Gini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Sample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]=[0,1,0]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Class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sz="1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5" name="圆角矩形 19">
                    <a:extLst>
                      <a:ext uri="{FF2B5EF4-FFF2-40B4-BE49-F238E27FC236}">
                        <a16:creationId xmlns:a16="http://schemas.microsoft.com/office/drawing/2014/main" id="{9EC36EB0-5D21-F044-A341-76E44B55A2A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3047" y="2634723"/>
                    <a:ext cx="1863968" cy="750323"/>
                  </a:xfrm>
                  <a:prstGeom prst="round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solidFill>
                      <a:srgbClr val="00B05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文本框 91">
                    <a:extLst>
                      <a:ext uri="{FF2B5EF4-FFF2-40B4-BE49-F238E27FC236}">
                        <a16:creationId xmlns:a16="http://schemas.microsoft.com/office/drawing/2014/main" id="{26B2FB29-3805-B647-9BEA-098EEB6D855E}"/>
                      </a:ext>
                    </a:extLst>
                  </p:cNvPr>
                  <p:cNvSpPr txBox="1"/>
                  <p:nvPr/>
                </p:nvSpPr>
                <p:spPr>
                  <a:xfrm>
                    <a:off x="595356" y="2604681"/>
                    <a:ext cx="392050" cy="3370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dirty="0"/>
                  </a:p>
                </p:txBody>
              </p:sp>
            </mc:Choice>
            <mc:Fallback xmlns="">
              <p:sp>
                <p:nvSpPr>
                  <p:cNvPr id="92" name="文本框 91">
                    <a:extLst>
                      <a:ext uri="{FF2B5EF4-FFF2-40B4-BE49-F238E27FC236}">
                        <a16:creationId xmlns:a16="http://schemas.microsoft.com/office/drawing/2014/main" id="{26B2FB29-3805-B647-9BEA-098EEB6D85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5356" y="2604681"/>
                    <a:ext cx="392050" cy="33706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2413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9" name="肘形连接符 68">
              <a:extLst>
                <a:ext uri="{FF2B5EF4-FFF2-40B4-BE49-F238E27FC236}">
                  <a16:creationId xmlns:a16="http://schemas.microsoft.com/office/drawing/2014/main" id="{FBB96304-BB9C-2443-B4D3-6C83205BEB83}"/>
                </a:ext>
              </a:extLst>
            </p:cNvPr>
            <p:cNvCxnSpPr>
              <a:cxnSpLocks/>
              <a:stCxn id="93" idx="2"/>
              <a:endCxn id="85" idx="0"/>
            </p:cNvCxnSpPr>
            <p:nvPr/>
          </p:nvCxnSpPr>
          <p:spPr>
            <a:xfrm rot="5400000">
              <a:off x="6230353" y="4023507"/>
              <a:ext cx="632751" cy="1225076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8ECDFA8D-A0A9-C845-8A93-4C5101F0BE0D}"/>
                </a:ext>
              </a:extLst>
            </p:cNvPr>
            <p:cNvGrpSpPr/>
            <p:nvPr/>
          </p:nvGrpSpPr>
          <p:grpSpPr>
            <a:xfrm>
              <a:off x="7528267" y="4922379"/>
              <a:ext cx="1737557" cy="782626"/>
              <a:chOff x="978440" y="2604681"/>
              <a:chExt cx="1891623" cy="7826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圆角矩形 19">
                    <a:extLst>
                      <a:ext uri="{FF2B5EF4-FFF2-40B4-BE49-F238E27FC236}">
                        <a16:creationId xmlns:a16="http://schemas.microsoft.com/office/drawing/2014/main" id="{B3A2D23A-8212-774E-A7C8-D75E40514B50}"/>
                      </a:ext>
                    </a:extLst>
                  </p:cNvPr>
                  <p:cNvSpPr/>
                  <p:nvPr/>
                </p:nvSpPr>
                <p:spPr>
                  <a:xfrm>
                    <a:off x="1006095" y="2636984"/>
                    <a:ext cx="1863968" cy="750323"/>
                  </a:xfrm>
                  <a:prstGeom prst="roundRect">
                    <a:avLst/>
                  </a:prstGeom>
                  <a:solidFill>
                    <a:srgbClr val="FFFEA1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Gini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Sample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]=[3,0,0]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Class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sz="12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kumimoji="1" lang="en-US" altLang="zh-CN" sz="1200" b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2" name="圆角矩形 19">
                    <a:extLst>
                      <a:ext uri="{FF2B5EF4-FFF2-40B4-BE49-F238E27FC236}">
                        <a16:creationId xmlns:a16="http://schemas.microsoft.com/office/drawing/2014/main" id="{B3A2D23A-8212-774E-A7C8-D75E40514B5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6095" y="2636984"/>
                    <a:ext cx="1863968" cy="750323"/>
                  </a:xfrm>
                  <a:prstGeom prst="round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rgbClr val="00B05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EDB29126-146E-CC40-927F-135A787BC82A}"/>
                      </a:ext>
                    </a:extLst>
                  </p:cNvPr>
                  <p:cNvSpPr txBox="1"/>
                  <p:nvPr/>
                </p:nvSpPr>
                <p:spPr>
                  <a:xfrm>
                    <a:off x="978440" y="2604681"/>
                    <a:ext cx="392050" cy="3370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dirty="0"/>
                  </a:p>
                </p:txBody>
              </p:sp>
            </mc:Choice>
            <mc:Fallback xmlns=""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EDB29126-146E-CC40-927F-135A787BC8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8440" y="2604681"/>
                    <a:ext cx="392050" cy="33706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2069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1" name="肘形连接符 70">
              <a:extLst>
                <a:ext uri="{FF2B5EF4-FFF2-40B4-BE49-F238E27FC236}">
                  <a16:creationId xmlns:a16="http://schemas.microsoft.com/office/drawing/2014/main" id="{5F952DB4-2B88-3249-A910-079ADD7290A1}"/>
                </a:ext>
              </a:extLst>
            </p:cNvPr>
            <p:cNvCxnSpPr>
              <a:cxnSpLocks/>
              <a:stCxn id="93" idx="2"/>
              <a:endCxn id="82" idx="0"/>
            </p:cNvCxnSpPr>
            <p:nvPr/>
          </p:nvCxnSpPr>
          <p:spPr>
            <a:xfrm rot="16200000" flipH="1">
              <a:off x="7467000" y="4011936"/>
              <a:ext cx="635012" cy="1250480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E73A1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F37C31CE-0645-804F-92CF-E3AD059BCD40}"/>
                </a:ext>
              </a:extLst>
            </p:cNvPr>
            <p:cNvSpPr txBox="1"/>
            <p:nvPr/>
          </p:nvSpPr>
          <p:spPr>
            <a:xfrm>
              <a:off x="5867292" y="4342146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0070C0"/>
                  </a:solidFill>
                </a:rPr>
                <a:t>Y</a:t>
              </a:r>
              <a:endParaRPr kumimoji="1"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D3D4E037-F6AC-D34F-8D06-44462DA53398}"/>
                </a:ext>
              </a:extLst>
            </p:cNvPr>
            <p:cNvSpPr txBox="1"/>
            <p:nvPr/>
          </p:nvSpPr>
          <p:spPr>
            <a:xfrm>
              <a:off x="7780832" y="4342146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D91F14"/>
                  </a:solidFill>
                </a:rPr>
                <a:t>N</a:t>
              </a:r>
              <a:endParaRPr kumimoji="1" lang="zh-CN" altLang="en-US" sz="1400" dirty="0">
                <a:solidFill>
                  <a:srgbClr val="D91F14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表格 36">
                <a:extLst>
                  <a:ext uri="{FF2B5EF4-FFF2-40B4-BE49-F238E27FC236}">
                    <a16:creationId xmlns:a16="http://schemas.microsoft.com/office/drawing/2014/main" id="{21BE8B0B-FED3-6941-A732-947F7AFC45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1003640"/>
                  </p:ext>
                </p:extLst>
              </p:nvPr>
            </p:nvGraphicFramePr>
            <p:xfrm>
              <a:off x="1119220" y="2121278"/>
              <a:ext cx="3963402" cy="1537570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87643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4048161936"/>
                        </a:ext>
                      </a:extLst>
                    </a:gridCol>
                  </a:tblGrid>
                  <a:tr h="289221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r>
                            <a:rPr lang="en-US" sz="1400" kern="100" dirty="0" err="1">
                              <a:effectLst/>
                            </a:rPr>
                            <a:t>测试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altLang="zh-CN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altLang="zh-CN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lang="en-US" altLang="zh-CN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en-US" altLang="zh-CN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类别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 err="1">
                              <a:effectLst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se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 err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se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颜色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黄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黄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气味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</a:rPr>
                            <a:t>花萼</a:t>
                          </a:r>
                          <a:r>
                            <a:rPr lang="zh-CN" sz="1200" kern="100" dirty="0">
                              <a:effectLst/>
                            </a:rPr>
                            <a:t>长度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8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5.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6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6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6.2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1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花瓣长度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2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1.9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7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3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2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1.2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表格 36">
                <a:extLst>
                  <a:ext uri="{FF2B5EF4-FFF2-40B4-BE49-F238E27FC236}">
                    <a16:creationId xmlns:a16="http://schemas.microsoft.com/office/drawing/2014/main" id="{21BE8B0B-FED3-6941-A732-947F7AFC452E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981003640"/>
                  </p:ext>
                </p:extLst>
              </p:nvPr>
            </p:nvGraphicFramePr>
            <p:xfrm>
              <a:off x="1119220" y="2121278"/>
              <a:ext cx="3963402" cy="1537570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87643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4048161936"/>
                        </a:ext>
                      </a:extLst>
                    </a:gridCol>
                  </a:tblGrid>
                  <a:tr h="289560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r>
                            <a:rPr lang="en-US" sz="1400" kern="100" dirty="0" err="1">
                              <a:effectLst/>
                            </a:rPr>
                            <a:t>测试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3"/>
                          <a:stretch>
                            <a:fillRect l="-170732" t="-13043" r="-500000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3"/>
                          <a:stretch>
                            <a:fillRect l="-277500" t="-13043" r="-412500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3"/>
                          <a:stretch>
                            <a:fillRect l="-368293" t="-13043" r="-302439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3"/>
                          <a:stretch>
                            <a:fillRect l="-468293" t="-13043" r="-202439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3"/>
                          <a:stretch>
                            <a:fillRect l="-582500" t="-13043" r="-107500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3"/>
                          <a:stretch>
                            <a:fillRect l="-665854" t="-13043" r="-4878" b="-45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类别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 err="1">
                              <a:effectLst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se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 err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se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13"/>
                          <a:stretch>
                            <a:fillRect l="-1449" t="-230000" r="-356522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黄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黄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13"/>
                          <a:stretch>
                            <a:fillRect l="-1449" t="-347368" r="-356522" b="-236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13"/>
                          <a:stretch>
                            <a:fillRect l="-1449" t="-425000" r="-356522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8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5.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6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6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6.2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1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13"/>
                          <a:stretch>
                            <a:fillRect l="-1449" t="-525000" r="-356522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2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1.9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7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3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2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1.2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0" name="文本框 29">
            <a:extLst>
              <a:ext uri="{FF2B5EF4-FFF2-40B4-BE49-F238E27FC236}">
                <a16:creationId xmlns:a16="http://schemas.microsoft.com/office/drawing/2014/main" id="{C84D86CA-E4CE-B54A-85DC-CF28B2ED7E7A}"/>
              </a:ext>
            </a:extLst>
          </p:cNvPr>
          <p:cNvSpPr txBox="1"/>
          <p:nvPr/>
        </p:nvSpPr>
        <p:spPr>
          <a:xfrm>
            <a:off x="491223" y="1418870"/>
            <a:ext cx="8219018" cy="765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测试过程</a:t>
            </a:r>
            <a:endParaRPr kumimoji="1" lang="en-US" altLang="zh-CN" sz="20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952500" lvl="1" indent="-342900">
              <a:lnSpc>
                <a:spcPct val="120000"/>
              </a:lnSpc>
              <a:buClr>
                <a:srgbClr val="0070C0"/>
              </a:buClr>
              <a:buFont typeface="系统字体"/>
              <a:buChar char="-"/>
            </a:pPr>
            <a:endParaRPr kumimoji="1" lang="en-US" altLang="zh-CN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E5E28E1-3FBD-3C4C-BCB6-4F88A8F092AC}"/>
              </a:ext>
            </a:extLst>
          </p:cNvPr>
          <p:cNvGrpSpPr/>
          <p:nvPr/>
        </p:nvGrpSpPr>
        <p:grpSpPr>
          <a:xfrm>
            <a:off x="7173031" y="2348907"/>
            <a:ext cx="554299" cy="515220"/>
            <a:chOff x="7762854" y="620202"/>
            <a:chExt cx="554299" cy="515220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EAA8E465-5C9E-164A-B161-3EDF2EEAEC9D}"/>
                </a:ext>
              </a:extLst>
            </p:cNvPr>
            <p:cNvSpPr/>
            <p:nvPr/>
          </p:nvSpPr>
          <p:spPr>
            <a:xfrm>
              <a:off x="7762854" y="631422"/>
              <a:ext cx="504000" cy="504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3F3FC064-FE22-144C-87EA-2DD234503B70}"/>
                    </a:ext>
                  </a:extLst>
                </p:cNvPr>
                <p:cNvSpPr txBox="1"/>
                <p:nvPr/>
              </p:nvSpPr>
              <p:spPr>
                <a:xfrm>
                  <a:off x="7837576" y="620202"/>
                  <a:ext cx="479577" cy="47359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3F3FC064-FE22-144C-87EA-2DD234503B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7576" y="620202"/>
                  <a:ext cx="479577" cy="473591"/>
                </a:xfrm>
                <a:prstGeom prst="rect">
                  <a:avLst/>
                </a:prstGeom>
                <a:blipFill>
                  <a:blip r:embed="rId14"/>
                  <a:stretch>
                    <a:fillRect l="-512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00709934-4E1E-F442-8F71-1DA262F43576}"/>
              </a:ext>
            </a:extLst>
          </p:cNvPr>
          <p:cNvSpPr/>
          <p:nvPr/>
        </p:nvSpPr>
        <p:spPr>
          <a:xfrm>
            <a:off x="3517512" y="2117075"/>
            <a:ext cx="534435" cy="1531228"/>
          </a:xfrm>
          <a:prstGeom prst="roundRect">
            <a:avLst>
              <a:gd name="adj" fmla="val 6385"/>
            </a:avLst>
          </a:prstGeom>
          <a:noFill/>
          <a:ln w="28575">
            <a:solidFill>
              <a:srgbClr val="FF2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4FC693A-5E70-3740-826C-0E742862ACDB}"/>
              </a:ext>
            </a:extLst>
          </p:cNvPr>
          <p:cNvSpPr txBox="1"/>
          <p:nvPr/>
        </p:nvSpPr>
        <p:spPr>
          <a:xfrm>
            <a:off x="3541701" y="377357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2600"/>
                </a:solidFill>
              </a:rPr>
              <a:t>✔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E101E13-E8E8-334E-B377-87DA49D626A5}"/>
              </a:ext>
            </a:extLst>
          </p:cNvPr>
          <p:cNvSpPr txBox="1"/>
          <p:nvPr/>
        </p:nvSpPr>
        <p:spPr>
          <a:xfrm>
            <a:off x="1976687" y="374862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2600"/>
                </a:solidFill>
              </a:rPr>
              <a:t>✔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32ED2E3-7802-214F-B4C2-C3D452587AA4}"/>
              </a:ext>
            </a:extLst>
          </p:cNvPr>
          <p:cNvSpPr txBox="1"/>
          <p:nvPr/>
        </p:nvSpPr>
        <p:spPr>
          <a:xfrm>
            <a:off x="2499328" y="377357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2600"/>
                </a:solidFill>
              </a:rPr>
              <a:t>✔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09E8FB4-376D-8F4C-BD2D-2A6E95A3E509}"/>
              </a:ext>
            </a:extLst>
          </p:cNvPr>
          <p:cNvSpPr txBox="1"/>
          <p:nvPr/>
        </p:nvSpPr>
        <p:spPr>
          <a:xfrm>
            <a:off x="3019060" y="377357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260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1625490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44444E-6 L 0.12148 0.2141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42" y="1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顶角 12"/>
          <p:cNvSpPr/>
          <p:nvPr/>
        </p:nvSpPr>
        <p:spPr>
          <a:xfrm rot="5400000">
            <a:off x="2807673" y="-2171958"/>
            <a:ext cx="480654" cy="6096004"/>
          </a:xfrm>
          <a:prstGeom prst="round2SameRect">
            <a:avLst>
              <a:gd name="adj1" fmla="val 37365"/>
              <a:gd name="adj2" fmla="val 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6" name="文本框 85"/>
          <p:cNvSpPr txBox="1"/>
          <p:nvPr/>
        </p:nvSpPr>
        <p:spPr>
          <a:xfrm>
            <a:off x="445973" y="631423"/>
            <a:ext cx="5654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例题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思源黑体 CN Medium" panose="020B0600000000000000" pitchFamily="34" charset="-122"/>
              </a:rPr>
              <a:t>——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决策树生成、剪枝与测试</a:t>
            </a: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A6E301BC-093B-7746-A628-FAD2396ED777}"/>
              </a:ext>
            </a:extLst>
          </p:cNvPr>
          <p:cNvGrpSpPr/>
          <p:nvPr/>
        </p:nvGrpSpPr>
        <p:grpSpPr>
          <a:xfrm>
            <a:off x="5025515" y="2108628"/>
            <a:ext cx="5794960" cy="3837847"/>
            <a:chOff x="5043492" y="1867158"/>
            <a:chExt cx="5794960" cy="3837847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3430DF0E-B10C-6B46-AFA6-5B0844F1CD9E}"/>
                </a:ext>
              </a:extLst>
            </p:cNvPr>
            <p:cNvGrpSpPr/>
            <p:nvPr/>
          </p:nvGrpSpPr>
          <p:grpSpPr>
            <a:xfrm>
              <a:off x="6250879" y="1867158"/>
              <a:ext cx="4587573" cy="2452512"/>
              <a:chOff x="6843546" y="2819050"/>
              <a:chExt cx="4587573" cy="245251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圆角矩形 92">
                    <a:extLst>
                      <a:ext uri="{FF2B5EF4-FFF2-40B4-BE49-F238E27FC236}">
                        <a16:creationId xmlns:a16="http://schemas.microsoft.com/office/drawing/2014/main" id="{F96B7E9A-9CDF-D44A-B000-A5F1EE68622E}"/>
                      </a:ext>
                    </a:extLst>
                  </p:cNvPr>
                  <p:cNvSpPr/>
                  <p:nvPr/>
                </p:nvSpPr>
                <p:spPr>
                  <a:xfrm>
                    <a:off x="6849129" y="4314718"/>
                    <a:ext cx="1805607" cy="956844"/>
                  </a:xfrm>
                  <a:prstGeom prst="round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rgbClr val="E73A1C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Gini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=0.375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Sample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se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ve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vi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]=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[3,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Class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se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200" i="1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i="1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sz="1200" b="0" i="1" dirty="0" smtClean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1200" b="0" i="1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=“</m:t>
                          </m:r>
                          <m:r>
                            <a:rPr kumimoji="1" lang="zh-CN" altLang="en-US" sz="1200" i="1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黄</m:t>
                          </m:r>
                          <m:r>
                            <a:rPr kumimoji="1" lang="en-US" altLang="zh-CN" sz="1200" b="0" i="1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”</m:t>
                          </m:r>
                          <m:r>
                            <a:rPr kumimoji="1" lang="en-US" altLang="zh-CN" sz="1200" i="1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?</m:t>
                          </m:r>
                        </m:oMath>
                      </m:oMathPara>
                    </a14:m>
                    <a:endParaRPr kumimoji="1" lang="zh-CN" altLang="en-US" sz="1200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3" name="圆角矩形 92">
                    <a:extLst>
                      <a:ext uri="{FF2B5EF4-FFF2-40B4-BE49-F238E27FC236}">
                        <a16:creationId xmlns:a16="http://schemas.microsoft.com/office/drawing/2014/main" id="{F96B7E9A-9CDF-D44A-B000-A5F1EE68622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49129" y="4314718"/>
                    <a:ext cx="1805607" cy="956844"/>
                  </a:xfrm>
                  <a:prstGeom prst="round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rgbClr val="E73A1C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圆角矩形 96">
                    <a:extLst>
                      <a:ext uri="{FF2B5EF4-FFF2-40B4-BE49-F238E27FC236}">
                        <a16:creationId xmlns:a16="http://schemas.microsoft.com/office/drawing/2014/main" id="{82190DE6-02F9-1141-A8E2-CEA7841512D6}"/>
                      </a:ext>
                    </a:extLst>
                  </p:cNvPr>
                  <p:cNvSpPr/>
                  <p:nvPr/>
                </p:nvSpPr>
                <p:spPr>
                  <a:xfrm>
                    <a:off x="9515825" y="4314717"/>
                    <a:ext cx="1915294" cy="750323"/>
                  </a:xfrm>
                  <a:prstGeom prst="roundRect">
                    <a:avLst/>
                  </a:prstGeom>
                  <a:solidFill>
                    <a:srgbClr val="FFFEA1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Gini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=0.444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Sample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=6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]=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[0,2,4]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Class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vi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7" name="圆角矩形 96">
                    <a:extLst>
                      <a:ext uri="{FF2B5EF4-FFF2-40B4-BE49-F238E27FC236}">
                        <a16:creationId xmlns:a16="http://schemas.microsoft.com/office/drawing/2014/main" id="{82190DE6-02F9-1141-A8E2-CEA7841512D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15825" y="4314717"/>
                    <a:ext cx="1915294" cy="750323"/>
                  </a:xfrm>
                  <a:prstGeom prst="round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rgbClr val="00B05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8" name="肘形连接符 97">
                <a:extLst>
                  <a:ext uri="{FF2B5EF4-FFF2-40B4-BE49-F238E27FC236}">
                    <a16:creationId xmlns:a16="http://schemas.microsoft.com/office/drawing/2014/main" id="{B77DA15D-5AED-ED4D-9444-0AC3DF2857FA}"/>
                  </a:ext>
                </a:extLst>
              </p:cNvPr>
              <p:cNvCxnSpPr>
                <a:cxnSpLocks/>
                <a:stCxn id="106" idx="2"/>
                <a:endCxn id="93" idx="0"/>
              </p:cNvCxnSpPr>
              <p:nvPr/>
            </p:nvCxnSpPr>
            <p:spPr>
              <a:xfrm rot="5400000">
                <a:off x="8084398" y="3443429"/>
                <a:ext cx="538824" cy="1203754"/>
              </a:xfrm>
              <a:prstGeom prst="bentConnector3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肘形连接符 99">
                <a:extLst>
                  <a:ext uri="{FF2B5EF4-FFF2-40B4-BE49-F238E27FC236}">
                    <a16:creationId xmlns:a16="http://schemas.microsoft.com/office/drawing/2014/main" id="{290B282B-0D8C-004E-9CBF-6A30174AD708}"/>
                  </a:ext>
                </a:extLst>
              </p:cNvPr>
              <p:cNvCxnSpPr>
                <a:cxnSpLocks/>
                <a:stCxn id="106" idx="2"/>
                <a:endCxn id="97" idx="0"/>
              </p:cNvCxnSpPr>
              <p:nvPr/>
            </p:nvCxnSpPr>
            <p:spPr>
              <a:xfrm rot="16200000" flipH="1">
                <a:off x="9445168" y="3286412"/>
                <a:ext cx="538823" cy="1517785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E73A1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FD1CDDF7-0736-F845-9CAF-AB6708198755}"/>
                  </a:ext>
                </a:extLst>
              </p:cNvPr>
              <p:cNvSpPr txBox="1"/>
              <p:nvPr/>
            </p:nvSpPr>
            <p:spPr>
              <a:xfrm>
                <a:off x="7662226" y="3777036"/>
                <a:ext cx="3145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>
                    <a:solidFill>
                      <a:srgbClr val="0070C0"/>
                    </a:solidFill>
                  </a:rPr>
                  <a:t>Y</a:t>
                </a:r>
                <a:endParaRPr kumimoji="1" lang="zh-CN" altLang="en-US" sz="14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14C9E301-4DC7-6D4F-8986-E608350C23DF}"/>
                  </a:ext>
                </a:extLst>
              </p:cNvPr>
              <p:cNvSpPr txBox="1"/>
              <p:nvPr/>
            </p:nvSpPr>
            <p:spPr>
              <a:xfrm>
                <a:off x="10274810" y="3794184"/>
                <a:ext cx="3145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>
                    <a:solidFill>
                      <a:srgbClr val="D91F14"/>
                    </a:solidFill>
                  </a:rPr>
                  <a:t>N</a:t>
                </a:r>
                <a:endParaRPr kumimoji="1" lang="zh-CN" altLang="en-US" sz="1400" dirty="0">
                  <a:solidFill>
                    <a:srgbClr val="D91F14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B0ACB933-8D49-8B4D-BBBA-BA2F74703538}"/>
                      </a:ext>
                    </a:extLst>
                  </p:cNvPr>
                  <p:cNvSpPr txBox="1"/>
                  <p:nvPr/>
                </p:nvSpPr>
                <p:spPr>
                  <a:xfrm>
                    <a:off x="6843546" y="4314718"/>
                    <a:ext cx="456985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dirty="0"/>
                  </a:p>
                </p:txBody>
              </p:sp>
            </mc:Choice>
            <mc:Fallback xmlns="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B0ACB933-8D49-8B4D-BBBA-BA2F747035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43546" y="4314718"/>
                    <a:ext cx="456985" cy="33855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文本框 103">
                    <a:extLst>
                      <a:ext uri="{FF2B5EF4-FFF2-40B4-BE49-F238E27FC236}">
                        <a16:creationId xmlns:a16="http://schemas.microsoft.com/office/drawing/2014/main" id="{F9072208-658A-3342-830C-123E0807E12D}"/>
                      </a:ext>
                    </a:extLst>
                  </p:cNvPr>
                  <p:cNvSpPr txBox="1"/>
                  <p:nvPr/>
                </p:nvSpPr>
                <p:spPr>
                  <a:xfrm>
                    <a:off x="9505617" y="4314716"/>
                    <a:ext cx="46172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dirty="0"/>
                  </a:p>
                </p:txBody>
              </p:sp>
            </mc:Choice>
            <mc:Fallback xmlns="">
              <p:sp>
                <p:nvSpPr>
                  <p:cNvPr id="104" name="文本框 103">
                    <a:extLst>
                      <a:ext uri="{FF2B5EF4-FFF2-40B4-BE49-F238E27FC236}">
                        <a16:creationId xmlns:a16="http://schemas.microsoft.com/office/drawing/2014/main" id="{F9072208-658A-3342-830C-123E0807E1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05617" y="4314716"/>
                    <a:ext cx="461728" cy="3385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05" name="组合 104">
                <a:extLst>
                  <a:ext uri="{FF2B5EF4-FFF2-40B4-BE49-F238E27FC236}">
                    <a16:creationId xmlns:a16="http://schemas.microsoft.com/office/drawing/2014/main" id="{6D0BE6AC-A92E-A04E-B090-E6EE80F6FDB3}"/>
                  </a:ext>
                </a:extLst>
              </p:cNvPr>
              <p:cNvGrpSpPr/>
              <p:nvPr/>
            </p:nvGrpSpPr>
            <p:grpSpPr>
              <a:xfrm>
                <a:off x="8052808" y="2819050"/>
                <a:ext cx="1805682" cy="956844"/>
                <a:chOff x="2171150" y="1433768"/>
                <a:chExt cx="1805682" cy="95684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6" name="圆角矩形 10">
                      <a:extLst>
                        <a:ext uri="{FF2B5EF4-FFF2-40B4-BE49-F238E27FC236}">
                          <a16:creationId xmlns:a16="http://schemas.microsoft.com/office/drawing/2014/main" id="{ED724583-5396-FF4A-8D95-93B6C465A1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71225" y="1433768"/>
                      <a:ext cx="1805607" cy="956844"/>
                    </a:xfrm>
                    <a:prstGeom prst="round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solidFill>
                        <a:srgbClr val="E73A1C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Gini=0.66</a:t>
                      </a:r>
                    </a:p>
                    <a:p>
                      <a:pPr algn="ctr"/>
                      <a:r>
                        <a:rPr kumimoji="1" lang="en-US" altLang="zh-CN" sz="1200" dirty="0" err="1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Sample_n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=10</a:t>
                      </a:r>
                    </a:p>
                    <a:p>
                      <a:pPr algn="ctr"/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n[se,</a:t>
                      </a:r>
                      <a:r>
                        <a:rPr kumimoji="1" lang="zh-CN" altLang="en-US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kumimoji="1" lang="en-US" altLang="zh-CN" sz="1200" dirty="0" err="1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ve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,</a:t>
                      </a:r>
                      <a:r>
                        <a:rPr kumimoji="1" lang="zh-CN" altLang="en-US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vi]=</a:t>
                      </a:r>
                      <a:r>
                        <a:rPr kumimoji="1" lang="zh-CN" altLang="en-US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[3,3,4]</a:t>
                      </a:r>
                    </a:p>
                    <a:p>
                      <a:pPr algn="ctr"/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Class</a:t>
                      </a:r>
                      <a:r>
                        <a:rPr kumimoji="1" lang="zh-CN" altLang="en-US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=</a:t>
                      </a:r>
                      <a:r>
                        <a:rPr kumimoji="1" lang="zh-CN" altLang="en-US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vi</a:t>
                      </a: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1200" i="1" dirty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i="1" dirty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sz="1200" i="1" dirty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kumimoji="1" lang="en-US" altLang="zh-CN" sz="1200" i="1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≤3.0?</m:t>
                            </m:r>
                          </m:oMath>
                        </m:oMathPara>
                      </a14:m>
                      <a:endParaRPr kumimoji="1" lang="zh-CN" altLang="en-US" sz="1200" i="1" dirty="0">
                        <a:solidFill>
                          <a:srgbClr val="D91F14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6" name="圆角矩形 10">
                      <a:extLst>
                        <a:ext uri="{FF2B5EF4-FFF2-40B4-BE49-F238E27FC236}">
                          <a16:creationId xmlns:a16="http://schemas.microsoft.com/office/drawing/2014/main" id="{ED724583-5396-FF4A-8D95-93B6C465A11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71225" y="1433768"/>
                      <a:ext cx="1805607" cy="956844"/>
                    </a:xfrm>
                    <a:prstGeom prst="round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rgbClr val="E73A1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文本框 106">
                      <a:extLst>
                        <a:ext uri="{FF2B5EF4-FFF2-40B4-BE49-F238E27FC236}">
                          <a16:creationId xmlns:a16="http://schemas.microsoft.com/office/drawing/2014/main" id="{F9244BB3-AE56-1C4F-8CDE-1A60EBD3C2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71150" y="1442215"/>
                      <a:ext cx="395861" cy="33706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kumimoji="1" lang="en-US" altLang="zh-CN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sz="1600" dirty="0">
                        <a:solidFill>
                          <a:srgbClr val="C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0" name="文本框 29">
                      <a:extLst>
                        <a:ext uri="{FF2B5EF4-FFF2-40B4-BE49-F238E27FC236}">
                          <a16:creationId xmlns:a16="http://schemas.microsoft.com/office/drawing/2014/main" id="{A47B5C4D-60BA-464F-A5D3-7115BA4816A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71150" y="1442215"/>
                      <a:ext cx="395861" cy="33706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2D795B93-CB29-804B-917C-0AF5F6045D09}"/>
                </a:ext>
              </a:extLst>
            </p:cNvPr>
            <p:cNvGrpSpPr/>
            <p:nvPr/>
          </p:nvGrpSpPr>
          <p:grpSpPr>
            <a:xfrm>
              <a:off x="5043492" y="4922379"/>
              <a:ext cx="1746775" cy="780365"/>
              <a:chOff x="595356" y="2604681"/>
              <a:chExt cx="1901659" cy="7803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圆角矩形 19">
                    <a:extLst>
                      <a:ext uri="{FF2B5EF4-FFF2-40B4-BE49-F238E27FC236}">
                        <a16:creationId xmlns:a16="http://schemas.microsoft.com/office/drawing/2014/main" id="{9EC36EB0-5D21-F044-A341-76E44B55A2AA}"/>
                      </a:ext>
                    </a:extLst>
                  </p:cNvPr>
                  <p:cNvSpPr/>
                  <p:nvPr/>
                </p:nvSpPr>
                <p:spPr>
                  <a:xfrm>
                    <a:off x="633047" y="2634723"/>
                    <a:ext cx="1863968" cy="750323"/>
                  </a:xfrm>
                  <a:prstGeom prst="roundRect">
                    <a:avLst/>
                  </a:prstGeom>
                  <a:solidFill>
                    <a:srgbClr val="FFFEA1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Gini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Sample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]=[0,1,0]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Class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sz="1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5" name="圆角矩形 19">
                    <a:extLst>
                      <a:ext uri="{FF2B5EF4-FFF2-40B4-BE49-F238E27FC236}">
                        <a16:creationId xmlns:a16="http://schemas.microsoft.com/office/drawing/2014/main" id="{9EC36EB0-5D21-F044-A341-76E44B55A2A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3047" y="2634723"/>
                    <a:ext cx="1863968" cy="750323"/>
                  </a:xfrm>
                  <a:prstGeom prst="round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solidFill>
                      <a:srgbClr val="00B05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文本框 91">
                    <a:extLst>
                      <a:ext uri="{FF2B5EF4-FFF2-40B4-BE49-F238E27FC236}">
                        <a16:creationId xmlns:a16="http://schemas.microsoft.com/office/drawing/2014/main" id="{26B2FB29-3805-B647-9BEA-098EEB6D855E}"/>
                      </a:ext>
                    </a:extLst>
                  </p:cNvPr>
                  <p:cNvSpPr txBox="1"/>
                  <p:nvPr/>
                </p:nvSpPr>
                <p:spPr>
                  <a:xfrm>
                    <a:off x="595356" y="2604681"/>
                    <a:ext cx="392050" cy="3370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dirty="0"/>
                  </a:p>
                </p:txBody>
              </p:sp>
            </mc:Choice>
            <mc:Fallback xmlns="">
              <p:sp>
                <p:nvSpPr>
                  <p:cNvPr id="92" name="文本框 91">
                    <a:extLst>
                      <a:ext uri="{FF2B5EF4-FFF2-40B4-BE49-F238E27FC236}">
                        <a16:creationId xmlns:a16="http://schemas.microsoft.com/office/drawing/2014/main" id="{26B2FB29-3805-B647-9BEA-098EEB6D85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5356" y="2604681"/>
                    <a:ext cx="392050" cy="33706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2413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9" name="肘形连接符 68">
              <a:extLst>
                <a:ext uri="{FF2B5EF4-FFF2-40B4-BE49-F238E27FC236}">
                  <a16:creationId xmlns:a16="http://schemas.microsoft.com/office/drawing/2014/main" id="{FBB96304-BB9C-2443-B4D3-6C83205BEB83}"/>
                </a:ext>
              </a:extLst>
            </p:cNvPr>
            <p:cNvCxnSpPr>
              <a:cxnSpLocks/>
              <a:stCxn id="93" idx="2"/>
              <a:endCxn id="85" idx="0"/>
            </p:cNvCxnSpPr>
            <p:nvPr/>
          </p:nvCxnSpPr>
          <p:spPr>
            <a:xfrm rot="5400000">
              <a:off x="6230353" y="4023507"/>
              <a:ext cx="632751" cy="1225076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8ECDFA8D-A0A9-C845-8A93-4C5101F0BE0D}"/>
                </a:ext>
              </a:extLst>
            </p:cNvPr>
            <p:cNvGrpSpPr/>
            <p:nvPr/>
          </p:nvGrpSpPr>
          <p:grpSpPr>
            <a:xfrm>
              <a:off x="7528267" y="4922379"/>
              <a:ext cx="1737557" cy="782626"/>
              <a:chOff x="978440" y="2604681"/>
              <a:chExt cx="1891623" cy="7826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圆角矩形 19">
                    <a:extLst>
                      <a:ext uri="{FF2B5EF4-FFF2-40B4-BE49-F238E27FC236}">
                        <a16:creationId xmlns:a16="http://schemas.microsoft.com/office/drawing/2014/main" id="{B3A2D23A-8212-774E-A7C8-D75E40514B50}"/>
                      </a:ext>
                    </a:extLst>
                  </p:cNvPr>
                  <p:cNvSpPr/>
                  <p:nvPr/>
                </p:nvSpPr>
                <p:spPr>
                  <a:xfrm>
                    <a:off x="1006095" y="2636984"/>
                    <a:ext cx="1863968" cy="750323"/>
                  </a:xfrm>
                  <a:prstGeom prst="roundRect">
                    <a:avLst/>
                  </a:prstGeom>
                  <a:solidFill>
                    <a:srgbClr val="FFFEA1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Gini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Sample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]=[3,0,0]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Class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sz="12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kumimoji="1" lang="en-US" altLang="zh-CN" sz="1200" b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2" name="圆角矩形 19">
                    <a:extLst>
                      <a:ext uri="{FF2B5EF4-FFF2-40B4-BE49-F238E27FC236}">
                        <a16:creationId xmlns:a16="http://schemas.microsoft.com/office/drawing/2014/main" id="{B3A2D23A-8212-774E-A7C8-D75E40514B5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6095" y="2636984"/>
                    <a:ext cx="1863968" cy="750323"/>
                  </a:xfrm>
                  <a:prstGeom prst="round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rgbClr val="00B05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EDB29126-146E-CC40-927F-135A787BC82A}"/>
                      </a:ext>
                    </a:extLst>
                  </p:cNvPr>
                  <p:cNvSpPr txBox="1"/>
                  <p:nvPr/>
                </p:nvSpPr>
                <p:spPr>
                  <a:xfrm>
                    <a:off x="978440" y="2604681"/>
                    <a:ext cx="392050" cy="3370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dirty="0"/>
                  </a:p>
                </p:txBody>
              </p:sp>
            </mc:Choice>
            <mc:Fallback xmlns=""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EDB29126-146E-CC40-927F-135A787BC8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8440" y="2604681"/>
                    <a:ext cx="392050" cy="33706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2069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1" name="肘形连接符 70">
              <a:extLst>
                <a:ext uri="{FF2B5EF4-FFF2-40B4-BE49-F238E27FC236}">
                  <a16:creationId xmlns:a16="http://schemas.microsoft.com/office/drawing/2014/main" id="{5F952DB4-2B88-3249-A910-079ADD7290A1}"/>
                </a:ext>
              </a:extLst>
            </p:cNvPr>
            <p:cNvCxnSpPr>
              <a:cxnSpLocks/>
              <a:stCxn id="93" idx="2"/>
              <a:endCxn id="82" idx="0"/>
            </p:cNvCxnSpPr>
            <p:nvPr/>
          </p:nvCxnSpPr>
          <p:spPr>
            <a:xfrm rot="16200000" flipH="1">
              <a:off x="7467000" y="4011936"/>
              <a:ext cx="635012" cy="1250480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E73A1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F37C31CE-0645-804F-92CF-E3AD059BCD40}"/>
                </a:ext>
              </a:extLst>
            </p:cNvPr>
            <p:cNvSpPr txBox="1"/>
            <p:nvPr/>
          </p:nvSpPr>
          <p:spPr>
            <a:xfrm>
              <a:off x="5867292" y="4342146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0070C0"/>
                  </a:solidFill>
                </a:rPr>
                <a:t>Y</a:t>
              </a:r>
              <a:endParaRPr kumimoji="1"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D3D4E037-F6AC-D34F-8D06-44462DA53398}"/>
                </a:ext>
              </a:extLst>
            </p:cNvPr>
            <p:cNvSpPr txBox="1"/>
            <p:nvPr/>
          </p:nvSpPr>
          <p:spPr>
            <a:xfrm>
              <a:off x="7780832" y="4342146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D91F14"/>
                  </a:solidFill>
                </a:rPr>
                <a:t>N</a:t>
              </a:r>
              <a:endParaRPr kumimoji="1" lang="zh-CN" altLang="en-US" sz="1400" dirty="0">
                <a:solidFill>
                  <a:srgbClr val="D91F14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表格 36">
                <a:extLst>
                  <a:ext uri="{FF2B5EF4-FFF2-40B4-BE49-F238E27FC236}">
                    <a16:creationId xmlns:a16="http://schemas.microsoft.com/office/drawing/2014/main" id="{21BE8B0B-FED3-6941-A732-947F7AFC452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19220" y="2121278"/>
              <a:ext cx="3963402" cy="1537570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87643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4048161936"/>
                        </a:ext>
                      </a:extLst>
                    </a:gridCol>
                  </a:tblGrid>
                  <a:tr h="289221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r>
                            <a:rPr lang="en-US" sz="1400" kern="100" dirty="0" err="1">
                              <a:effectLst/>
                            </a:rPr>
                            <a:t>测试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altLang="zh-CN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altLang="zh-CN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lang="en-US" altLang="zh-CN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en-US" altLang="zh-CN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类别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 err="1">
                              <a:effectLst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se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 err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se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颜色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黄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黄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气味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</a:rPr>
                            <a:t>花萼</a:t>
                          </a:r>
                          <a:r>
                            <a:rPr lang="zh-CN" sz="1200" kern="100" dirty="0">
                              <a:effectLst/>
                            </a:rPr>
                            <a:t>长度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8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5.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6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6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6.2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1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花瓣长度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2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1.9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7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3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2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1.2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表格 36">
                <a:extLst>
                  <a:ext uri="{FF2B5EF4-FFF2-40B4-BE49-F238E27FC236}">
                    <a16:creationId xmlns:a16="http://schemas.microsoft.com/office/drawing/2014/main" id="{21BE8B0B-FED3-6941-A732-947F7AFC452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19220" y="2121278"/>
              <a:ext cx="3963402" cy="1537570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87643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4048161936"/>
                        </a:ext>
                      </a:extLst>
                    </a:gridCol>
                  </a:tblGrid>
                  <a:tr h="289560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r>
                            <a:rPr lang="en-US" sz="1400" kern="100" dirty="0" err="1">
                              <a:effectLst/>
                            </a:rPr>
                            <a:t>测试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3"/>
                          <a:stretch>
                            <a:fillRect l="-170732" t="-13043" r="-500000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3"/>
                          <a:stretch>
                            <a:fillRect l="-277500" t="-13043" r="-412500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3"/>
                          <a:stretch>
                            <a:fillRect l="-368293" t="-13043" r="-302439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3"/>
                          <a:stretch>
                            <a:fillRect l="-468293" t="-13043" r="-202439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3"/>
                          <a:stretch>
                            <a:fillRect l="-582500" t="-13043" r="-107500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3"/>
                          <a:stretch>
                            <a:fillRect l="-665854" t="-13043" r="-4878" b="-45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类别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 err="1">
                              <a:effectLst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se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 err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se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13"/>
                          <a:stretch>
                            <a:fillRect l="-1449" t="-230000" r="-356522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黄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黄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13"/>
                          <a:stretch>
                            <a:fillRect l="-1449" t="-347368" r="-356522" b="-236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13"/>
                          <a:stretch>
                            <a:fillRect l="-1449" t="-425000" r="-356522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8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5.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6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6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6.2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1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13"/>
                          <a:stretch>
                            <a:fillRect l="-1449" t="-525000" r="-356522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2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1.9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7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3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2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1.2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0" name="文本框 29">
            <a:extLst>
              <a:ext uri="{FF2B5EF4-FFF2-40B4-BE49-F238E27FC236}">
                <a16:creationId xmlns:a16="http://schemas.microsoft.com/office/drawing/2014/main" id="{C84D86CA-E4CE-B54A-85DC-CF28B2ED7E7A}"/>
              </a:ext>
            </a:extLst>
          </p:cNvPr>
          <p:cNvSpPr txBox="1"/>
          <p:nvPr/>
        </p:nvSpPr>
        <p:spPr>
          <a:xfrm>
            <a:off x="491223" y="1418870"/>
            <a:ext cx="8219018" cy="765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测试过程</a:t>
            </a:r>
            <a:endParaRPr kumimoji="1" lang="en-US" altLang="zh-CN" sz="20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952500" lvl="1" indent="-342900">
              <a:lnSpc>
                <a:spcPct val="120000"/>
              </a:lnSpc>
              <a:buClr>
                <a:srgbClr val="0070C0"/>
              </a:buClr>
              <a:buFont typeface="系统字体"/>
              <a:buChar char="-"/>
            </a:pPr>
            <a:endParaRPr kumimoji="1" lang="en-US" altLang="zh-CN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E5E28E1-3FBD-3C4C-BCB6-4F88A8F092AC}"/>
              </a:ext>
            </a:extLst>
          </p:cNvPr>
          <p:cNvGrpSpPr/>
          <p:nvPr/>
        </p:nvGrpSpPr>
        <p:grpSpPr>
          <a:xfrm>
            <a:off x="7173031" y="2348907"/>
            <a:ext cx="554299" cy="515220"/>
            <a:chOff x="7762854" y="620202"/>
            <a:chExt cx="554299" cy="515220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EAA8E465-5C9E-164A-B161-3EDF2EEAEC9D}"/>
                </a:ext>
              </a:extLst>
            </p:cNvPr>
            <p:cNvSpPr/>
            <p:nvPr/>
          </p:nvSpPr>
          <p:spPr>
            <a:xfrm>
              <a:off x="7762854" y="631422"/>
              <a:ext cx="504000" cy="504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3F3FC064-FE22-144C-87EA-2DD234503B70}"/>
                    </a:ext>
                  </a:extLst>
                </p:cNvPr>
                <p:cNvSpPr txBox="1"/>
                <p:nvPr/>
              </p:nvSpPr>
              <p:spPr>
                <a:xfrm>
                  <a:off x="7837576" y="620202"/>
                  <a:ext cx="479577" cy="47359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3F3FC064-FE22-144C-87EA-2DD234503B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7576" y="620202"/>
                  <a:ext cx="479577" cy="473591"/>
                </a:xfrm>
                <a:prstGeom prst="rect">
                  <a:avLst/>
                </a:prstGeom>
                <a:blipFill>
                  <a:blip r:embed="rId14"/>
                  <a:stretch>
                    <a:fillRect l="-5128" b="-512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00709934-4E1E-F442-8F71-1DA262F43576}"/>
              </a:ext>
            </a:extLst>
          </p:cNvPr>
          <p:cNvSpPr/>
          <p:nvPr/>
        </p:nvSpPr>
        <p:spPr>
          <a:xfrm>
            <a:off x="4027908" y="2127620"/>
            <a:ext cx="534435" cy="1531228"/>
          </a:xfrm>
          <a:prstGeom prst="roundRect">
            <a:avLst>
              <a:gd name="adj" fmla="val 6385"/>
            </a:avLst>
          </a:prstGeom>
          <a:noFill/>
          <a:ln w="28575">
            <a:solidFill>
              <a:srgbClr val="FF2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4FC693A-5E70-3740-826C-0E742862ACDB}"/>
              </a:ext>
            </a:extLst>
          </p:cNvPr>
          <p:cNvSpPr txBox="1"/>
          <p:nvPr/>
        </p:nvSpPr>
        <p:spPr>
          <a:xfrm>
            <a:off x="4078367" y="3703270"/>
            <a:ext cx="436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2600"/>
                </a:solidFill>
              </a:rPr>
              <a:t>✘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E101E13-E8E8-334E-B377-87DA49D626A5}"/>
              </a:ext>
            </a:extLst>
          </p:cNvPr>
          <p:cNvSpPr txBox="1"/>
          <p:nvPr/>
        </p:nvSpPr>
        <p:spPr>
          <a:xfrm>
            <a:off x="1976687" y="374862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2600"/>
                </a:solidFill>
              </a:rPr>
              <a:t>✔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32ED2E3-7802-214F-B4C2-C3D452587AA4}"/>
              </a:ext>
            </a:extLst>
          </p:cNvPr>
          <p:cNvSpPr txBox="1"/>
          <p:nvPr/>
        </p:nvSpPr>
        <p:spPr>
          <a:xfrm>
            <a:off x="2499328" y="377357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2600"/>
                </a:solidFill>
              </a:rPr>
              <a:t>✔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09E8FB4-376D-8F4C-BD2D-2A6E95A3E509}"/>
              </a:ext>
            </a:extLst>
          </p:cNvPr>
          <p:cNvSpPr txBox="1"/>
          <p:nvPr/>
        </p:nvSpPr>
        <p:spPr>
          <a:xfrm>
            <a:off x="3019060" y="377357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2600"/>
                </a:solidFill>
              </a:rPr>
              <a:t>✔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09ED56F-9087-2A46-B5EB-61D21F280923}"/>
              </a:ext>
            </a:extLst>
          </p:cNvPr>
          <p:cNvSpPr txBox="1"/>
          <p:nvPr/>
        </p:nvSpPr>
        <p:spPr>
          <a:xfrm>
            <a:off x="3546145" y="377357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2600"/>
                </a:solidFill>
              </a:rPr>
              <a:t>✔</a:t>
            </a:r>
          </a:p>
        </p:txBody>
      </p:sp>
    </p:spTree>
    <p:extLst>
      <p:ext uri="{BB962C8B-B14F-4D97-AF65-F5344CB8AC3E}">
        <p14:creationId xmlns:p14="http://schemas.microsoft.com/office/powerpoint/2010/main" val="32003952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45833E-6 -4.44444E-6 L 0.12148 0.21412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42" y="1060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顶角 12"/>
          <p:cNvSpPr/>
          <p:nvPr/>
        </p:nvSpPr>
        <p:spPr>
          <a:xfrm rot="5400000">
            <a:off x="2807673" y="-2171958"/>
            <a:ext cx="480654" cy="6096004"/>
          </a:xfrm>
          <a:prstGeom prst="round2SameRect">
            <a:avLst>
              <a:gd name="adj1" fmla="val 37365"/>
              <a:gd name="adj2" fmla="val 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6" name="文本框 85"/>
          <p:cNvSpPr txBox="1"/>
          <p:nvPr/>
        </p:nvSpPr>
        <p:spPr>
          <a:xfrm>
            <a:off x="445973" y="631423"/>
            <a:ext cx="5654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例题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思源黑体 CN Medium" panose="020B0600000000000000" pitchFamily="34" charset="-122"/>
              </a:rPr>
              <a:t>——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决策树生成、剪枝与测试</a:t>
            </a: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A6E301BC-093B-7746-A628-FAD2396ED777}"/>
              </a:ext>
            </a:extLst>
          </p:cNvPr>
          <p:cNvGrpSpPr/>
          <p:nvPr/>
        </p:nvGrpSpPr>
        <p:grpSpPr>
          <a:xfrm>
            <a:off x="5025515" y="2108628"/>
            <a:ext cx="5794960" cy="3837847"/>
            <a:chOff x="5043492" y="1867158"/>
            <a:chExt cx="5794960" cy="3837847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3430DF0E-B10C-6B46-AFA6-5B0844F1CD9E}"/>
                </a:ext>
              </a:extLst>
            </p:cNvPr>
            <p:cNvGrpSpPr/>
            <p:nvPr/>
          </p:nvGrpSpPr>
          <p:grpSpPr>
            <a:xfrm>
              <a:off x="6250879" y="1867158"/>
              <a:ext cx="4587573" cy="2452512"/>
              <a:chOff x="6843546" y="2819050"/>
              <a:chExt cx="4587573" cy="245251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圆角矩形 92">
                    <a:extLst>
                      <a:ext uri="{FF2B5EF4-FFF2-40B4-BE49-F238E27FC236}">
                        <a16:creationId xmlns:a16="http://schemas.microsoft.com/office/drawing/2014/main" id="{F96B7E9A-9CDF-D44A-B000-A5F1EE68622E}"/>
                      </a:ext>
                    </a:extLst>
                  </p:cNvPr>
                  <p:cNvSpPr/>
                  <p:nvPr/>
                </p:nvSpPr>
                <p:spPr>
                  <a:xfrm>
                    <a:off x="6849129" y="4314718"/>
                    <a:ext cx="1805607" cy="956844"/>
                  </a:xfrm>
                  <a:prstGeom prst="round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rgbClr val="E73A1C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Gini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=0.375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Sample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se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ve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vi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]=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[3,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Class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se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200" i="1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i="1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sz="1200" b="0" i="1" dirty="0" smtClean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1200" b="0" i="1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=“</m:t>
                          </m:r>
                          <m:r>
                            <a:rPr kumimoji="1" lang="zh-CN" altLang="en-US" sz="1200" i="1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黄</m:t>
                          </m:r>
                          <m:r>
                            <a:rPr kumimoji="1" lang="en-US" altLang="zh-CN" sz="1200" b="0" i="1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”</m:t>
                          </m:r>
                          <m:r>
                            <a:rPr kumimoji="1" lang="en-US" altLang="zh-CN" sz="1200" i="1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?</m:t>
                          </m:r>
                        </m:oMath>
                      </m:oMathPara>
                    </a14:m>
                    <a:endParaRPr kumimoji="1" lang="zh-CN" altLang="en-US" sz="1200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3" name="圆角矩形 92">
                    <a:extLst>
                      <a:ext uri="{FF2B5EF4-FFF2-40B4-BE49-F238E27FC236}">
                        <a16:creationId xmlns:a16="http://schemas.microsoft.com/office/drawing/2014/main" id="{F96B7E9A-9CDF-D44A-B000-A5F1EE68622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49129" y="4314718"/>
                    <a:ext cx="1805607" cy="956844"/>
                  </a:xfrm>
                  <a:prstGeom prst="round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rgbClr val="E73A1C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圆角矩形 96">
                    <a:extLst>
                      <a:ext uri="{FF2B5EF4-FFF2-40B4-BE49-F238E27FC236}">
                        <a16:creationId xmlns:a16="http://schemas.microsoft.com/office/drawing/2014/main" id="{82190DE6-02F9-1141-A8E2-CEA7841512D6}"/>
                      </a:ext>
                    </a:extLst>
                  </p:cNvPr>
                  <p:cNvSpPr/>
                  <p:nvPr/>
                </p:nvSpPr>
                <p:spPr>
                  <a:xfrm>
                    <a:off x="9515825" y="4314717"/>
                    <a:ext cx="1915294" cy="750323"/>
                  </a:xfrm>
                  <a:prstGeom prst="roundRect">
                    <a:avLst/>
                  </a:prstGeom>
                  <a:solidFill>
                    <a:srgbClr val="FFFEA1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Gini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=0.444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Sample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=6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]=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[0,2,4]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Class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vi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7" name="圆角矩形 96">
                    <a:extLst>
                      <a:ext uri="{FF2B5EF4-FFF2-40B4-BE49-F238E27FC236}">
                        <a16:creationId xmlns:a16="http://schemas.microsoft.com/office/drawing/2014/main" id="{82190DE6-02F9-1141-A8E2-CEA7841512D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15825" y="4314717"/>
                    <a:ext cx="1915294" cy="750323"/>
                  </a:xfrm>
                  <a:prstGeom prst="round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rgbClr val="00B05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8" name="肘形连接符 97">
                <a:extLst>
                  <a:ext uri="{FF2B5EF4-FFF2-40B4-BE49-F238E27FC236}">
                    <a16:creationId xmlns:a16="http://schemas.microsoft.com/office/drawing/2014/main" id="{B77DA15D-5AED-ED4D-9444-0AC3DF2857FA}"/>
                  </a:ext>
                </a:extLst>
              </p:cNvPr>
              <p:cNvCxnSpPr>
                <a:cxnSpLocks/>
                <a:stCxn id="106" idx="2"/>
                <a:endCxn id="93" idx="0"/>
              </p:cNvCxnSpPr>
              <p:nvPr/>
            </p:nvCxnSpPr>
            <p:spPr>
              <a:xfrm rot="5400000">
                <a:off x="8084398" y="3443429"/>
                <a:ext cx="538824" cy="1203754"/>
              </a:xfrm>
              <a:prstGeom prst="bentConnector3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肘形连接符 99">
                <a:extLst>
                  <a:ext uri="{FF2B5EF4-FFF2-40B4-BE49-F238E27FC236}">
                    <a16:creationId xmlns:a16="http://schemas.microsoft.com/office/drawing/2014/main" id="{290B282B-0D8C-004E-9CBF-6A30174AD708}"/>
                  </a:ext>
                </a:extLst>
              </p:cNvPr>
              <p:cNvCxnSpPr>
                <a:cxnSpLocks/>
                <a:stCxn id="106" idx="2"/>
                <a:endCxn id="97" idx="0"/>
              </p:cNvCxnSpPr>
              <p:nvPr/>
            </p:nvCxnSpPr>
            <p:spPr>
              <a:xfrm rot="16200000" flipH="1">
                <a:off x="9445168" y="3286412"/>
                <a:ext cx="538823" cy="1517785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E73A1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FD1CDDF7-0736-F845-9CAF-AB6708198755}"/>
                  </a:ext>
                </a:extLst>
              </p:cNvPr>
              <p:cNvSpPr txBox="1"/>
              <p:nvPr/>
            </p:nvSpPr>
            <p:spPr>
              <a:xfrm>
                <a:off x="7662226" y="3777036"/>
                <a:ext cx="3145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>
                    <a:solidFill>
                      <a:srgbClr val="0070C0"/>
                    </a:solidFill>
                  </a:rPr>
                  <a:t>Y</a:t>
                </a:r>
                <a:endParaRPr kumimoji="1" lang="zh-CN" altLang="en-US" sz="14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14C9E301-4DC7-6D4F-8986-E608350C23DF}"/>
                  </a:ext>
                </a:extLst>
              </p:cNvPr>
              <p:cNvSpPr txBox="1"/>
              <p:nvPr/>
            </p:nvSpPr>
            <p:spPr>
              <a:xfrm>
                <a:off x="10274810" y="3794184"/>
                <a:ext cx="3145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>
                    <a:solidFill>
                      <a:srgbClr val="D91F14"/>
                    </a:solidFill>
                  </a:rPr>
                  <a:t>N</a:t>
                </a:r>
                <a:endParaRPr kumimoji="1" lang="zh-CN" altLang="en-US" sz="1400" dirty="0">
                  <a:solidFill>
                    <a:srgbClr val="D91F14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B0ACB933-8D49-8B4D-BBBA-BA2F74703538}"/>
                      </a:ext>
                    </a:extLst>
                  </p:cNvPr>
                  <p:cNvSpPr txBox="1"/>
                  <p:nvPr/>
                </p:nvSpPr>
                <p:spPr>
                  <a:xfrm>
                    <a:off x="6843546" y="4314718"/>
                    <a:ext cx="456985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dirty="0"/>
                  </a:p>
                </p:txBody>
              </p:sp>
            </mc:Choice>
            <mc:Fallback xmlns="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B0ACB933-8D49-8B4D-BBBA-BA2F747035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43546" y="4314718"/>
                    <a:ext cx="456985" cy="33855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文本框 103">
                    <a:extLst>
                      <a:ext uri="{FF2B5EF4-FFF2-40B4-BE49-F238E27FC236}">
                        <a16:creationId xmlns:a16="http://schemas.microsoft.com/office/drawing/2014/main" id="{F9072208-658A-3342-830C-123E0807E12D}"/>
                      </a:ext>
                    </a:extLst>
                  </p:cNvPr>
                  <p:cNvSpPr txBox="1"/>
                  <p:nvPr/>
                </p:nvSpPr>
                <p:spPr>
                  <a:xfrm>
                    <a:off x="9505617" y="4314716"/>
                    <a:ext cx="46172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dirty="0"/>
                  </a:p>
                </p:txBody>
              </p:sp>
            </mc:Choice>
            <mc:Fallback xmlns="">
              <p:sp>
                <p:nvSpPr>
                  <p:cNvPr id="104" name="文本框 103">
                    <a:extLst>
                      <a:ext uri="{FF2B5EF4-FFF2-40B4-BE49-F238E27FC236}">
                        <a16:creationId xmlns:a16="http://schemas.microsoft.com/office/drawing/2014/main" id="{F9072208-658A-3342-830C-123E0807E1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05617" y="4314716"/>
                    <a:ext cx="461728" cy="3385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05" name="组合 104">
                <a:extLst>
                  <a:ext uri="{FF2B5EF4-FFF2-40B4-BE49-F238E27FC236}">
                    <a16:creationId xmlns:a16="http://schemas.microsoft.com/office/drawing/2014/main" id="{6D0BE6AC-A92E-A04E-B090-E6EE80F6FDB3}"/>
                  </a:ext>
                </a:extLst>
              </p:cNvPr>
              <p:cNvGrpSpPr/>
              <p:nvPr/>
            </p:nvGrpSpPr>
            <p:grpSpPr>
              <a:xfrm>
                <a:off x="8052808" y="2819050"/>
                <a:ext cx="1805682" cy="956844"/>
                <a:chOff x="2171150" y="1433768"/>
                <a:chExt cx="1805682" cy="95684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6" name="圆角矩形 10">
                      <a:extLst>
                        <a:ext uri="{FF2B5EF4-FFF2-40B4-BE49-F238E27FC236}">
                          <a16:creationId xmlns:a16="http://schemas.microsoft.com/office/drawing/2014/main" id="{ED724583-5396-FF4A-8D95-93B6C465A1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71225" y="1433768"/>
                      <a:ext cx="1805607" cy="956844"/>
                    </a:xfrm>
                    <a:prstGeom prst="round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solidFill>
                        <a:srgbClr val="E73A1C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Gini=0.66</a:t>
                      </a:r>
                    </a:p>
                    <a:p>
                      <a:pPr algn="ctr"/>
                      <a:r>
                        <a:rPr kumimoji="1" lang="en-US" altLang="zh-CN" sz="1200" dirty="0" err="1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Sample_n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=10</a:t>
                      </a:r>
                    </a:p>
                    <a:p>
                      <a:pPr algn="ctr"/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n[se,</a:t>
                      </a:r>
                      <a:r>
                        <a:rPr kumimoji="1" lang="zh-CN" altLang="en-US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kumimoji="1" lang="en-US" altLang="zh-CN" sz="1200" dirty="0" err="1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ve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,</a:t>
                      </a:r>
                      <a:r>
                        <a:rPr kumimoji="1" lang="zh-CN" altLang="en-US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vi]=</a:t>
                      </a:r>
                      <a:r>
                        <a:rPr kumimoji="1" lang="zh-CN" altLang="en-US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[3,3,4]</a:t>
                      </a:r>
                    </a:p>
                    <a:p>
                      <a:pPr algn="ctr"/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Class</a:t>
                      </a:r>
                      <a:r>
                        <a:rPr kumimoji="1" lang="zh-CN" altLang="en-US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=</a:t>
                      </a:r>
                      <a:r>
                        <a:rPr kumimoji="1" lang="zh-CN" altLang="en-US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vi</a:t>
                      </a: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1200" i="1" dirty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i="1" dirty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sz="1200" i="1" dirty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kumimoji="1" lang="en-US" altLang="zh-CN" sz="1200" i="1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≤3.0?</m:t>
                            </m:r>
                          </m:oMath>
                        </m:oMathPara>
                      </a14:m>
                      <a:endParaRPr kumimoji="1" lang="zh-CN" altLang="en-US" sz="1200" i="1" dirty="0">
                        <a:solidFill>
                          <a:srgbClr val="D91F14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6" name="圆角矩形 10">
                      <a:extLst>
                        <a:ext uri="{FF2B5EF4-FFF2-40B4-BE49-F238E27FC236}">
                          <a16:creationId xmlns:a16="http://schemas.microsoft.com/office/drawing/2014/main" id="{ED724583-5396-FF4A-8D95-93B6C465A11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71225" y="1433768"/>
                      <a:ext cx="1805607" cy="956844"/>
                    </a:xfrm>
                    <a:prstGeom prst="round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rgbClr val="E73A1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文本框 106">
                      <a:extLst>
                        <a:ext uri="{FF2B5EF4-FFF2-40B4-BE49-F238E27FC236}">
                          <a16:creationId xmlns:a16="http://schemas.microsoft.com/office/drawing/2014/main" id="{F9244BB3-AE56-1C4F-8CDE-1A60EBD3C2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71150" y="1442215"/>
                      <a:ext cx="395861" cy="33706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kumimoji="1" lang="en-US" altLang="zh-CN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sz="1600" dirty="0">
                        <a:solidFill>
                          <a:srgbClr val="C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0" name="文本框 29">
                      <a:extLst>
                        <a:ext uri="{FF2B5EF4-FFF2-40B4-BE49-F238E27FC236}">
                          <a16:creationId xmlns:a16="http://schemas.microsoft.com/office/drawing/2014/main" id="{A47B5C4D-60BA-464F-A5D3-7115BA4816A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71150" y="1442215"/>
                      <a:ext cx="395861" cy="33706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2D795B93-CB29-804B-917C-0AF5F6045D09}"/>
                </a:ext>
              </a:extLst>
            </p:cNvPr>
            <p:cNvGrpSpPr/>
            <p:nvPr/>
          </p:nvGrpSpPr>
          <p:grpSpPr>
            <a:xfrm>
              <a:off x="5043492" y="4922379"/>
              <a:ext cx="1746775" cy="780365"/>
              <a:chOff x="595356" y="2604681"/>
              <a:chExt cx="1901659" cy="7803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圆角矩形 19">
                    <a:extLst>
                      <a:ext uri="{FF2B5EF4-FFF2-40B4-BE49-F238E27FC236}">
                        <a16:creationId xmlns:a16="http://schemas.microsoft.com/office/drawing/2014/main" id="{9EC36EB0-5D21-F044-A341-76E44B55A2AA}"/>
                      </a:ext>
                    </a:extLst>
                  </p:cNvPr>
                  <p:cNvSpPr/>
                  <p:nvPr/>
                </p:nvSpPr>
                <p:spPr>
                  <a:xfrm>
                    <a:off x="633047" y="2634723"/>
                    <a:ext cx="1863968" cy="750323"/>
                  </a:xfrm>
                  <a:prstGeom prst="roundRect">
                    <a:avLst/>
                  </a:prstGeom>
                  <a:solidFill>
                    <a:srgbClr val="FFFEA1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Gini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Sample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]=[0,1,0]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Class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sz="1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5" name="圆角矩形 19">
                    <a:extLst>
                      <a:ext uri="{FF2B5EF4-FFF2-40B4-BE49-F238E27FC236}">
                        <a16:creationId xmlns:a16="http://schemas.microsoft.com/office/drawing/2014/main" id="{9EC36EB0-5D21-F044-A341-76E44B55A2A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3047" y="2634723"/>
                    <a:ext cx="1863968" cy="750323"/>
                  </a:xfrm>
                  <a:prstGeom prst="round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solidFill>
                      <a:srgbClr val="00B05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文本框 91">
                    <a:extLst>
                      <a:ext uri="{FF2B5EF4-FFF2-40B4-BE49-F238E27FC236}">
                        <a16:creationId xmlns:a16="http://schemas.microsoft.com/office/drawing/2014/main" id="{26B2FB29-3805-B647-9BEA-098EEB6D855E}"/>
                      </a:ext>
                    </a:extLst>
                  </p:cNvPr>
                  <p:cNvSpPr txBox="1"/>
                  <p:nvPr/>
                </p:nvSpPr>
                <p:spPr>
                  <a:xfrm>
                    <a:off x="595356" y="2604681"/>
                    <a:ext cx="392050" cy="3370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dirty="0"/>
                  </a:p>
                </p:txBody>
              </p:sp>
            </mc:Choice>
            <mc:Fallback xmlns="">
              <p:sp>
                <p:nvSpPr>
                  <p:cNvPr id="92" name="文本框 91">
                    <a:extLst>
                      <a:ext uri="{FF2B5EF4-FFF2-40B4-BE49-F238E27FC236}">
                        <a16:creationId xmlns:a16="http://schemas.microsoft.com/office/drawing/2014/main" id="{26B2FB29-3805-B647-9BEA-098EEB6D85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5356" y="2604681"/>
                    <a:ext cx="392050" cy="33706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2413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9" name="肘形连接符 68">
              <a:extLst>
                <a:ext uri="{FF2B5EF4-FFF2-40B4-BE49-F238E27FC236}">
                  <a16:creationId xmlns:a16="http://schemas.microsoft.com/office/drawing/2014/main" id="{FBB96304-BB9C-2443-B4D3-6C83205BEB83}"/>
                </a:ext>
              </a:extLst>
            </p:cNvPr>
            <p:cNvCxnSpPr>
              <a:cxnSpLocks/>
              <a:stCxn id="93" idx="2"/>
              <a:endCxn id="85" idx="0"/>
            </p:cNvCxnSpPr>
            <p:nvPr/>
          </p:nvCxnSpPr>
          <p:spPr>
            <a:xfrm rot="5400000">
              <a:off x="6230353" y="4023507"/>
              <a:ext cx="632751" cy="1225076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8ECDFA8D-A0A9-C845-8A93-4C5101F0BE0D}"/>
                </a:ext>
              </a:extLst>
            </p:cNvPr>
            <p:cNvGrpSpPr/>
            <p:nvPr/>
          </p:nvGrpSpPr>
          <p:grpSpPr>
            <a:xfrm>
              <a:off x="7528267" y="4922379"/>
              <a:ext cx="1737557" cy="782626"/>
              <a:chOff x="978440" y="2604681"/>
              <a:chExt cx="1891623" cy="7826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圆角矩形 19">
                    <a:extLst>
                      <a:ext uri="{FF2B5EF4-FFF2-40B4-BE49-F238E27FC236}">
                        <a16:creationId xmlns:a16="http://schemas.microsoft.com/office/drawing/2014/main" id="{B3A2D23A-8212-774E-A7C8-D75E40514B50}"/>
                      </a:ext>
                    </a:extLst>
                  </p:cNvPr>
                  <p:cNvSpPr/>
                  <p:nvPr/>
                </p:nvSpPr>
                <p:spPr>
                  <a:xfrm>
                    <a:off x="1006095" y="2636984"/>
                    <a:ext cx="1863968" cy="750323"/>
                  </a:xfrm>
                  <a:prstGeom prst="roundRect">
                    <a:avLst/>
                  </a:prstGeom>
                  <a:solidFill>
                    <a:srgbClr val="FFFEA1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Gini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Sample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]=[3,0,0]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Class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sz="12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kumimoji="1" lang="en-US" altLang="zh-CN" sz="1200" b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2" name="圆角矩形 19">
                    <a:extLst>
                      <a:ext uri="{FF2B5EF4-FFF2-40B4-BE49-F238E27FC236}">
                        <a16:creationId xmlns:a16="http://schemas.microsoft.com/office/drawing/2014/main" id="{B3A2D23A-8212-774E-A7C8-D75E40514B5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6095" y="2636984"/>
                    <a:ext cx="1863968" cy="750323"/>
                  </a:xfrm>
                  <a:prstGeom prst="round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rgbClr val="00B05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EDB29126-146E-CC40-927F-135A787BC82A}"/>
                      </a:ext>
                    </a:extLst>
                  </p:cNvPr>
                  <p:cNvSpPr txBox="1"/>
                  <p:nvPr/>
                </p:nvSpPr>
                <p:spPr>
                  <a:xfrm>
                    <a:off x="978440" y="2604681"/>
                    <a:ext cx="392050" cy="3370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dirty="0"/>
                  </a:p>
                </p:txBody>
              </p:sp>
            </mc:Choice>
            <mc:Fallback xmlns=""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EDB29126-146E-CC40-927F-135A787BC8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8440" y="2604681"/>
                    <a:ext cx="392050" cy="33706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2069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1" name="肘形连接符 70">
              <a:extLst>
                <a:ext uri="{FF2B5EF4-FFF2-40B4-BE49-F238E27FC236}">
                  <a16:creationId xmlns:a16="http://schemas.microsoft.com/office/drawing/2014/main" id="{5F952DB4-2B88-3249-A910-079ADD7290A1}"/>
                </a:ext>
              </a:extLst>
            </p:cNvPr>
            <p:cNvCxnSpPr>
              <a:cxnSpLocks/>
              <a:stCxn id="93" idx="2"/>
              <a:endCxn id="82" idx="0"/>
            </p:cNvCxnSpPr>
            <p:nvPr/>
          </p:nvCxnSpPr>
          <p:spPr>
            <a:xfrm rot="16200000" flipH="1">
              <a:off x="7467000" y="4011936"/>
              <a:ext cx="635012" cy="1250480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E73A1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F37C31CE-0645-804F-92CF-E3AD059BCD40}"/>
                </a:ext>
              </a:extLst>
            </p:cNvPr>
            <p:cNvSpPr txBox="1"/>
            <p:nvPr/>
          </p:nvSpPr>
          <p:spPr>
            <a:xfrm>
              <a:off x="5867292" y="4342146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0070C0"/>
                  </a:solidFill>
                </a:rPr>
                <a:t>Y</a:t>
              </a:r>
              <a:endParaRPr kumimoji="1"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D3D4E037-F6AC-D34F-8D06-44462DA53398}"/>
                </a:ext>
              </a:extLst>
            </p:cNvPr>
            <p:cNvSpPr txBox="1"/>
            <p:nvPr/>
          </p:nvSpPr>
          <p:spPr>
            <a:xfrm>
              <a:off x="7780832" y="4342146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D91F14"/>
                  </a:solidFill>
                </a:rPr>
                <a:t>N</a:t>
              </a:r>
              <a:endParaRPr kumimoji="1" lang="zh-CN" altLang="en-US" sz="1400" dirty="0">
                <a:solidFill>
                  <a:srgbClr val="D91F14"/>
                </a:solidFill>
              </a:endParaRP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7" name="表格 36">
                <a:extLst>
                  <a:ext uri="{FF2B5EF4-FFF2-40B4-BE49-F238E27FC236}">
                    <a16:creationId xmlns:a16="http://schemas.microsoft.com/office/drawing/2014/main" id="{21BE8B0B-FED3-6941-A732-947F7AFC452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19220" y="2121278"/>
              <a:ext cx="3963402" cy="1537570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87643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4048161936"/>
                        </a:ext>
                      </a:extLst>
                    </a:gridCol>
                  </a:tblGrid>
                  <a:tr h="289221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r>
                            <a:rPr lang="en-US" sz="1400" kern="100" dirty="0" err="1">
                              <a:effectLst/>
                            </a:rPr>
                            <a:t>测试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altLang="zh-CN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altLang="zh-CN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lang="en-US" altLang="zh-CN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en-US" altLang="zh-CN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类别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 err="1">
                              <a:effectLst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se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 err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se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颜色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黄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黄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气味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</a:rPr>
                            <a:t>花萼</a:t>
                          </a:r>
                          <a:r>
                            <a:rPr lang="zh-CN" sz="1200" kern="100" dirty="0">
                              <a:effectLst/>
                            </a:rPr>
                            <a:t>长度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8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5.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6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6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6.2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1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花瓣长度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2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1.9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7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3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2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1.2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7" name="表格 36">
                <a:extLst>
                  <a:ext uri="{FF2B5EF4-FFF2-40B4-BE49-F238E27FC236}">
                    <a16:creationId xmlns:a16="http://schemas.microsoft.com/office/drawing/2014/main" id="{21BE8B0B-FED3-6941-A732-947F7AFC452E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1119220" y="2121278"/>
              <a:ext cx="3963402" cy="1537570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87643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4048161936"/>
                        </a:ext>
                      </a:extLst>
                    </a:gridCol>
                  </a:tblGrid>
                  <a:tr h="289560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r>
                            <a:rPr lang="en-US" sz="1400" kern="100" dirty="0" err="1">
                              <a:effectLst/>
                            </a:rPr>
                            <a:t>测试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3"/>
                          <a:stretch>
                            <a:fillRect l="-170732" t="-13043" r="-500000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3"/>
                          <a:stretch>
                            <a:fillRect l="-277500" t="-13043" r="-412500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3"/>
                          <a:stretch>
                            <a:fillRect l="-368293" t="-13043" r="-302439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3"/>
                          <a:stretch>
                            <a:fillRect l="-468293" t="-13043" r="-202439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3"/>
                          <a:stretch>
                            <a:fillRect l="-582500" t="-13043" r="-107500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3"/>
                          <a:stretch>
                            <a:fillRect l="-665854" t="-13043" r="-4878" b="-45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类别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 err="1">
                              <a:effectLst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se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 err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se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13"/>
                          <a:stretch>
                            <a:fillRect l="-1449" t="-230000" r="-356522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黄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黄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13"/>
                          <a:stretch>
                            <a:fillRect l="-1449" t="-347368" r="-356522" b="-236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13"/>
                          <a:stretch>
                            <a:fillRect l="-1449" t="-425000" r="-356522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8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5.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6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6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6.2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1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13"/>
                          <a:stretch>
                            <a:fillRect l="-1449" t="-525000" r="-356522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2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1.9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7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3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2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1.2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0" name="文本框 29">
            <a:extLst>
              <a:ext uri="{FF2B5EF4-FFF2-40B4-BE49-F238E27FC236}">
                <a16:creationId xmlns:a16="http://schemas.microsoft.com/office/drawing/2014/main" id="{C84D86CA-E4CE-B54A-85DC-CF28B2ED7E7A}"/>
              </a:ext>
            </a:extLst>
          </p:cNvPr>
          <p:cNvSpPr txBox="1"/>
          <p:nvPr/>
        </p:nvSpPr>
        <p:spPr>
          <a:xfrm>
            <a:off x="491223" y="1418870"/>
            <a:ext cx="8219018" cy="765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bg1"/>
                </a:solidFill>
                <a:cs typeface="Times New Roman" panose="02020603050405020304" pitchFamily="18" charset="0"/>
              </a:rPr>
              <a:t>测试过程</a:t>
            </a:r>
            <a:endParaRPr kumimoji="1" lang="en-US" altLang="zh-CN" sz="2000" dirty="0">
              <a:solidFill>
                <a:schemeClr val="bg1"/>
              </a:solidFill>
              <a:cs typeface="Times New Roman" panose="02020603050405020304" pitchFamily="18" charset="0"/>
            </a:endParaRPr>
          </a:p>
          <a:p>
            <a:pPr marL="952500" lvl="1" indent="-342900">
              <a:lnSpc>
                <a:spcPct val="120000"/>
              </a:lnSpc>
              <a:buClr>
                <a:srgbClr val="0070C0"/>
              </a:buClr>
              <a:buFont typeface="系统字体"/>
              <a:buChar char="-"/>
            </a:pPr>
            <a:endParaRPr kumimoji="1" lang="en-US" altLang="zh-CN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9E5E28E1-3FBD-3C4C-BCB6-4F88A8F092AC}"/>
              </a:ext>
            </a:extLst>
          </p:cNvPr>
          <p:cNvGrpSpPr/>
          <p:nvPr/>
        </p:nvGrpSpPr>
        <p:grpSpPr>
          <a:xfrm>
            <a:off x="7173031" y="2348907"/>
            <a:ext cx="554299" cy="515220"/>
            <a:chOff x="7762854" y="620202"/>
            <a:chExt cx="554299" cy="515220"/>
          </a:xfrm>
        </p:grpSpPr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EAA8E465-5C9E-164A-B161-3EDF2EEAEC9D}"/>
                </a:ext>
              </a:extLst>
            </p:cNvPr>
            <p:cNvSpPr/>
            <p:nvPr/>
          </p:nvSpPr>
          <p:spPr>
            <a:xfrm>
              <a:off x="7762854" y="631422"/>
              <a:ext cx="504000" cy="504000"/>
            </a:xfrm>
            <a:prstGeom prst="ellipse">
              <a:avLst/>
            </a:prstGeom>
            <a:solidFill>
              <a:srgbClr val="00B050"/>
            </a:solidFill>
            <a:ln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3F3FC064-FE22-144C-87EA-2DD234503B70}"/>
                    </a:ext>
                  </a:extLst>
                </p:cNvPr>
                <p:cNvSpPr txBox="1"/>
                <p:nvPr/>
              </p:nvSpPr>
              <p:spPr>
                <a:xfrm>
                  <a:off x="7837576" y="620202"/>
                  <a:ext cx="479577" cy="473591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14:m>
                    <m:oMathPara xmlns:m="http://schemas.openxmlformats.org/officeDocument/2006/math">
                      <m:oMathParaPr>
                        <m:jc m:val="center"/>
                      </m:oMathParaPr>
                      <m:oMath xmlns:m="http://schemas.openxmlformats.org/officeDocument/2006/math">
                        <m:sSubSup>
                          <m:sSubSup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5</m:t>
                            </m:r>
                          </m:sub>
                          <m:sup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oMath>
                    </m:oMathPara>
                  </a14:m>
                  <a:endParaRPr kumimoji="1" lang="zh-CN" altLang="en-US" dirty="0"/>
                </a:p>
              </p:txBody>
            </p:sp>
          </mc:Choice>
          <mc:Fallback xmlns=""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3F3FC064-FE22-144C-87EA-2DD234503B7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37576" y="620202"/>
                  <a:ext cx="479577" cy="473591"/>
                </a:xfrm>
                <a:prstGeom prst="rect">
                  <a:avLst/>
                </a:prstGeom>
                <a:blipFill>
                  <a:blip r:embed="rId14"/>
                  <a:stretch>
                    <a:fillRect l="-5128" b="-5128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3" name="圆角矩形 32">
            <a:extLst>
              <a:ext uri="{FF2B5EF4-FFF2-40B4-BE49-F238E27FC236}">
                <a16:creationId xmlns:a16="http://schemas.microsoft.com/office/drawing/2014/main" id="{00709934-4E1E-F442-8F71-1DA262F43576}"/>
              </a:ext>
            </a:extLst>
          </p:cNvPr>
          <p:cNvSpPr/>
          <p:nvPr/>
        </p:nvSpPr>
        <p:spPr>
          <a:xfrm>
            <a:off x="4555863" y="2127620"/>
            <a:ext cx="534435" cy="1531228"/>
          </a:xfrm>
          <a:prstGeom prst="roundRect">
            <a:avLst>
              <a:gd name="adj" fmla="val 6385"/>
            </a:avLst>
          </a:prstGeom>
          <a:noFill/>
          <a:ln w="28575">
            <a:solidFill>
              <a:srgbClr val="FF2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E4FC693A-5E70-3740-826C-0E742862ACDB}"/>
              </a:ext>
            </a:extLst>
          </p:cNvPr>
          <p:cNvSpPr txBox="1"/>
          <p:nvPr/>
        </p:nvSpPr>
        <p:spPr>
          <a:xfrm>
            <a:off x="4589388" y="377947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2600"/>
                </a:solidFill>
              </a:rPr>
              <a:t>✔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E101E13-E8E8-334E-B377-87DA49D626A5}"/>
              </a:ext>
            </a:extLst>
          </p:cNvPr>
          <p:cNvSpPr txBox="1"/>
          <p:nvPr/>
        </p:nvSpPr>
        <p:spPr>
          <a:xfrm>
            <a:off x="1976687" y="3748623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2600"/>
                </a:solidFill>
              </a:rPr>
              <a:t>✔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32ED2E3-7802-214F-B4C2-C3D452587AA4}"/>
              </a:ext>
            </a:extLst>
          </p:cNvPr>
          <p:cNvSpPr txBox="1"/>
          <p:nvPr/>
        </p:nvSpPr>
        <p:spPr>
          <a:xfrm>
            <a:off x="2499328" y="3773571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2600"/>
                </a:solidFill>
              </a:rPr>
              <a:t>✔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09E8FB4-376D-8F4C-BD2D-2A6E95A3E509}"/>
              </a:ext>
            </a:extLst>
          </p:cNvPr>
          <p:cNvSpPr txBox="1"/>
          <p:nvPr/>
        </p:nvSpPr>
        <p:spPr>
          <a:xfrm>
            <a:off x="3019060" y="377357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2600"/>
                </a:solidFill>
              </a:rPr>
              <a:t>✔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09ED56F-9087-2A46-B5EB-61D21F280923}"/>
              </a:ext>
            </a:extLst>
          </p:cNvPr>
          <p:cNvSpPr txBox="1"/>
          <p:nvPr/>
        </p:nvSpPr>
        <p:spPr>
          <a:xfrm>
            <a:off x="3546145" y="3773570"/>
            <a:ext cx="492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2600"/>
                </a:solidFill>
              </a:rPr>
              <a:t>✔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E6C41818-E5E7-A14A-9884-29D66A511224}"/>
              </a:ext>
            </a:extLst>
          </p:cNvPr>
          <p:cNvSpPr txBox="1"/>
          <p:nvPr/>
        </p:nvSpPr>
        <p:spPr>
          <a:xfrm>
            <a:off x="4085136" y="3711682"/>
            <a:ext cx="4363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b="1" dirty="0">
                <a:solidFill>
                  <a:srgbClr val="FF2600"/>
                </a:solidFill>
              </a:rPr>
              <a:t>✘</a:t>
            </a:r>
          </a:p>
        </p:txBody>
      </p:sp>
    </p:spTree>
    <p:extLst>
      <p:ext uri="{BB962C8B-B14F-4D97-AF65-F5344CB8AC3E}">
        <p14:creationId xmlns:p14="http://schemas.microsoft.com/office/powerpoint/2010/main" val="2938275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-2.59259E-6 L -0.0987 0.2233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935" y="1115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987 0.22847 L 0.00495 0.43472 " pathEditMode="relative" ptsTypes="AA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顶角 12"/>
          <p:cNvSpPr/>
          <p:nvPr/>
        </p:nvSpPr>
        <p:spPr>
          <a:xfrm rot="5400000">
            <a:off x="2807673" y="-2171958"/>
            <a:ext cx="480654" cy="6096004"/>
          </a:xfrm>
          <a:prstGeom prst="round2SameRect">
            <a:avLst>
              <a:gd name="adj1" fmla="val 37365"/>
              <a:gd name="adj2" fmla="val 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6" name="文本框 85"/>
          <p:cNvSpPr txBox="1"/>
          <p:nvPr/>
        </p:nvSpPr>
        <p:spPr>
          <a:xfrm>
            <a:off x="445973" y="631423"/>
            <a:ext cx="5654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例题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思源黑体 CN Medium" panose="020B0600000000000000" pitchFamily="34" charset="-122"/>
              </a:rPr>
              <a:t>——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决策树生成、剪枝与测试</a:t>
            </a: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A6E301BC-093B-7746-A628-FAD2396ED777}"/>
              </a:ext>
            </a:extLst>
          </p:cNvPr>
          <p:cNvGrpSpPr/>
          <p:nvPr/>
        </p:nvGrpSpPr>
        <p:grpSpPr>
          <a:xfrm>
            <a:off x="681312" y="2169152"/>
            <a:ext cx="5794960" cy="3837847"/>
            <a:chOff x="5043492" y="1867158"/>
            <a:chExt cx="5794960" cy="3837847"/>
          </a:xfrm>
        </p:grpSpPr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3430DF0E-B10C-6B46-AFA6-5B0844F1CD9E}"/>
                </a:ext>
              </a:extLst>
            </p:cNvPr>
            <p:cNvGrpSpPr/>
            <p:nvPr/>
          </p:nvGrpSpPr>
          <p:grpSpPr>
            <a:xfrm>
              <a:off x="6250879" y="1867158"/>
              <a:ext cx="4587573" cy="2452512"/>
              <a:chOff x="6843546" y="2819050"/>
              <a:chExt cx="4587573" cy="2452512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3" name="圆角矩形 92">
                    <a:extLst>
                      <a:ext uri="{FF2B5EF4-FFF2-40B4-BE49-F238E27FC236}">
                        <a16:creationId xmlns:a16="http://schemas.microsoft.com/office/drawing/2014/main" id="{F96B7E9A-9CDF-D44A-B000-A5F1EE68622E}"/>
                      </a:ext>
                    </a:extLst>
                  </p:cNvPr>
                  <p:cNvSpPr/>
                  <p:nvPr/>
                </p:nvSpPr>
                <p:spPr>
                  <a:xfrm>
                    <a:off x="6849129" y="4314718"/>
                    <a:ext cx="1805607" cy="956844"/>
                  </a:xfrm>
                  <a:prstGeom prst="roundRect">
                    <a:avLst/>
                  </a:prstGeom>
                  <a:solidFill>
                    <a:schemeClr val="accent4">
                      <a:lumMod val="20000"/>
                      <a:lumOff val="80000"/>
                    </a:schemeClr>
                  </a:solidFill>
                  <a:ln>
                    <a:solidFill>
                      <a:srgbClr val="E73A1C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Gini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=0.375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Sample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se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ve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vi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]=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[3,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]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Class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se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200" i="1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200" i="1" dirty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</m:e>
                            <m:sub>
                              <m:r>
                                <a:rPr kumimoji="1" lang="en-US" altLang="zh-CN" sz="1200" b="0" i="1" dirty="0" smtClean="0">
                                  <a:solidFill>
                                    <a:srgbClr val="D91F14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kumimoji="1" lang="en-US" altLang="zh-CN" sz="1200" b="0" i="1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=“</m:t>
                          </m:r>
                          <m:r>
                            <a:rPr kumimoji="1" lang="zh-CN" altLang="en-US" sz="1200" i="1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黄</m:t>
                          </m:r>
                          <m:r>
                            <a:rPr kumimoji="1" lang="en-US" altLang="zh-CN" sz="1200" b="0" i="1" dirty="0" smtClean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”</m:t>
                          </m:r>
                          <m:r>
                            <a:rPr kumimoji="1" lang="en-US" altLang="zh-CN" sz="1200" i="1" dirty="0">
                              <a:solidFill>
                                <a:srgbClr val="D91F14"/>
                              </a:solidFill>
                              <a:latin typeface="Cambria Math" panose="02040503050406030204" pitchFamily="18" charset="0"/>
                            </a:rPr>
                            <m:t>?</m:t>
                          </m:r>
                        </m:oMath>
                      </m:oMathPara>
                    </a14:m>
                    <a:endParaRPr kumimoji="1" lang="zh-CN" altLang="en-US" sz="1200" dirty="0">
                      <a:solidFill>
                        <a:srgbClr val="D91F14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3" name="圆角矩形 92">
                    <a:extLst>
                      <a:ext uri="{FF2B5EF4-FFF2-40B4-BE49-F238E27FC236}">
                        <a16:creationId xmlns:a16="http://schemas.microsoft.com/office/drawing/2014/main" id="{F96B7E9A-9CDF-D44A-B000-A5F1EE68622E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49129" y="4314718"/>
                    <a:ext cx="1805607" cy="956844"/>
                  </a:xfrm>
                  <a:prstGeom prst="roundRect">
                    <a:avLst/>
                  </a:prstGeom>
                  <a:blipFill>
                    <a:blip r:embed="rId3"/>
                    <a:stretch>
                      <a:fillRect/>
                    </a:stretch>
                  </a:blipFill>
                  <a:ln>
                    <a:solidFill>
                      <a:srgbClr val="E73A1C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7" name="圆角矩形 96">
                    <a:extLst>
                      <a:ext uri="{FF2B5EF4-FFF2-40B4-BE49-F238E27FC236}">
                        <a16:creationId xmlns:a16="http://schemas.microsoft.com/office/drawing/2014/main" id="{82190DE6-02F9-1141-A8E2-CEA7841512D6}"/>
                      </a:ext>
                    </a:extLst>
                  </p:cNvPr>
                  <p:cNvSpPr/>
                  <p:nvPr/>
                </p:nvSpPr>
                <p:spPr>
                  <a:xfrm>
                    <a:off x="9515825" y="4314717"/>
                    <a:ext cx="1915294" cy="750323"/>
                  </a:xfrm>
                  <a:prstGeom prst="roundRect">
                    <a:avLst/>
                  </a:prstGeom>
                  <a:solidFill>
                    <a:srgbClr val="FFFEA1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Gini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=0.444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Sample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=6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]=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[0,2,4]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Class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vi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97" name="圆角矩形 96">
                    <a:extLst>
                      <a:ext uri="{FF2B5EF4-FFF2-40B4-BE49-F238E27FC236}">
                        <a16:creationId xmlns:a16="http://schemas.microsoft.com/office/drawing/2014/main" id="{82190DE6-02F9-1141-A8E2-CEA7841512D6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15825" y="4314717"/>
                    <a:ext cx="1915294" cy="750323"/>
                  </a:xfrm>
                  <a:prstGeom prst="roundRect">
                    <a:avLst/>
                  </a:prstGeom>
                  <a:blipFill>
                    <a:blip r:embed="rId4"/>
                    <a:stretch>
                      <a:fillRect/>
                    </a:stretch>
                  </a:blipFill>
                  <a:ln>
                    <a:solidFill>
                      <a:srgbClr val="00B05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cxnSp>
            <p:nvCxnSpPr>
              <p:cNvPr id="98" name="肘形连接符 97">
                <a:extLst>
                  <a:ext uri="{FF2B5EF4-FFF2-40B4-BE49-F238E27FC236}">
                    <a16:creationId xmlns:a16="http://schemas.microsoft.com/office/drawing/2014/main" id="{B77DA15D-5AED-ED4D-9444-0AC3DF2857FA}"/>
                  </a:ext>
                </a:extLst>
              </p:cNvPr>
              <p:cNvCxnSpPr>
                <a:cxnSpLocks/>
                <a:stCxn id="106" idx="2"/>
                <a:endCxn id="93" idx="0"/>
              </p:cNvCxnSpPr>
              <p:nvPr/>
            </p:nvCxnSpPr>
            <p:spPr>
              <a:xfrm rot="5400000">
                <a:off x="8084398" y="3443429"/>
                <a:ext cx="538824" cy="1203754"/>
              </a:xfrm>
              <a:prstGeom prst="bentConnector3">
                <a:avLst/>
              </a:prstGeom>
              <a:ln w="19050">
                <a:solidFill>
                  <a:srgbClr val="00B05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0" name="肘形连接符 99">
                <a:extLst>
                  <a:ext uri="{FF2B5EF4-FFF2-40B4-BE49-F238E27FC236}">
                    <a16:creationId xmlns:a16="http://schemas.microsoft.com/office/drawing/2014/main" id="{290B282B-0D8C-004E-9CBF-6A30174AD708}"/>
                  </a:ext>
                </a:extLst>
              </p:cNvPr>
              <p:cNvCxnSpPr>
                <a:cxnSpLocks/>
                <a:stCxn id="106" idx="2"/>
                <a:endCxn id="97" idx="0"/>
              </p:cNvCxnSpPr>
              <p:nvPr/>
            </p:nvCxnSpPr>
            <p:spPr>
              <a:xfrm rot="16200000" flipH="1">
                <a:off x="9445168" y="3286412"/>
                <a:ext cx="538823" cy="1517785"/>
              </a:xfrm>
              <a:prstGeom prst="bentConnector3">
                <a:avLst>
                  <a:gd name="adj1" fmla="val 50000"/>
                </a:avLst>
              </a:prstGeom>
              <a:ln w="19050">
                <a:solidFill>
                  <a:srgbClr val="E73A1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文本框 100">
                <a:extLst>
                  <a:ext uri="{FF2B5EF4-FFF2-40B4-BE49-F238E27FC236}">
                    <a16:creationId xmlns:a16="http://schemas.microsoft.com/office/drawing/2014/main" id="{FD1CDDF7-0736-F845-9CAF-AB6708198755}"/>
                  </a:ext>
                </a:extLst>
              </p:cNvPr>
              <p:cNvSpPr txBox="1"/>
              <p:nvPr/>
            </p:nvSpPr>
            <p:spPr>
              <a:xfrm>
                <a:off x="7662226" y="3777036"/>
                <a:ext cx="3145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>
                    <a:solidFill>
                      <a:srgbClr val="0070C0"/>
                    </a:solidFill>
                  </a:rPr>
                  <a:t>Y</a:t>
                </a:r>
                <a:endParaRPr kumimoji="1" lang="zh-CN" altLang="en-US" sz="1400" dirty="0">
                  <a:solidFill>
                    <a:srgbClr val="0070C0"/>
                  </a:solidFill>
                </a:endParaRPr>
              </a:p>
            </p:txBody>
          </p:sp>
          <p:sp>
            <p:nvSpPr>
              <p:cNvPr id="102" name="文本框 101">
                <a:extLst>
                  <a:ext uri="{FF2B5EF4-FFF2-40B4-BE49-F238E27FC236}">
                    <a16:creationId xmlns:a16="http://schemas.microsoft.com/office/drawing/2014/main" id="{14C9E301-4DC7-6D4F-8986-E608350C23DF}"/>
                  </a:ext>
                </a:extLst>
              </p:cNvPr>
              <p:cNvSpPr txBox="1"/>
              <p:nvPr/>
            </p:nvSpPr>
            <p:spPr>
              <a:xfrm>
                <a:off x="10274810" y="3794184"/>
                <a:ext cx="314510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CN" sz="1400" dirty="0">
                    <a:solidFill>
                      <a:srgbClr val="D91F14"/>
                    </a:solidFill>
                  </a:rPr>
                  <a:t>N</a:t>
                </a:r>
                <a:endParaRPr kumimoji="1" lang="zh-CN" altLang="en-US" sz="1400" dirty="0">
                  <a:solidFill>
                    <a:srgbClr val="D91F14"/>
                  </a:solidFill>
                </a:endParaRPr>
              </a:p>
            </p:txBody>
          </p:sp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B0ACB933-8D49-8B4D-BBBA-BA2F74703538}"/>
                      </a:ext>
                    </a:extLst>
                  </p:cNvPr>
                  <p:cNvSpPr txBox="1"/>
                  <p:nvPr/>
                </p:nvSpPr>
                <p:spPr>
                  <a:xfrm>
                    <a:off x="6843546" y="4314718"/>
                    <a:ext cx="456985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rgbClr val="C00000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dirty="0"/>
                  </a:p>
                </p:txBody>
              </p:sp>
            </mc:Choice>
            <mc:Fallback xmlns="">
              <p:sp>
                <p:nvSpPr>
                  <p:cNvPr id="103" name="文本框 102">
                    <a:extLst>
                      <a:ext uri="{FF2B5EF4-FFF2-40B4-BE49-F238E27FC236}">
                        <a16:creationId xmlns:a16="http://schemas.microsoft.com/office/drawing/2014/main" id="{B0ACB933-8D49-8B4D-BBBA-BA2F74703538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43546" y="4314718"/>
                    <a:ext cx="456985" cy="338554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04" name="文本框 103">
                    <a:extLst>
                      <a:ext uri="{FF2B5EF4-FFF2-40B4-BE49-F238E27FC236}">
                        <a16:creationId xmlns:a16="http://schemas.microsoft.com/office/drawing/2014/main" id="{F9072208-658A-3342-830C-123E0807E12D}"/>
                      </a:ext>
                    </a:extLst>
                  </p:cNvPr>
                  <p:cNvSpPr txBox="1"/>
                  <p:nvPr/>
                </p:nvSpPr>
                <p:spPr>
                  <a:xfrm>
                    <a:off x="9505617" y="4314716"/>
                    <a:ext cx="461728" cy="338554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dirty="0"/>
                  </a:p>
                </p:txBody>
              </p:sp>
            </mc:Choice>
            <mc:Fallback xmlns="">
              <p:sp>
                <p:nvSpPr>
                  <p:cNvPr id="104" name="文本框 103">
                    <a:extLst>
                      <a:ext uri="{FF2B5EF4-FFF2-40B4-BE49-F238E27FC236}">
                        <a16:creationId xmlns:a16="http://schemas.microsoft.com/office/drawing/2014/main" id="{F9072208-658A-3342-830C-123E0807E12D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505617" y="4314716"/>
                    <a:ext cx="461728" cy="338554"/>
                  </a:xfrm>
                  <a:prstGeom prst="rect">
                    <a:avLst/>
                  </a:prstGeom>
                  <a:blipFill>
                    <a:blip r:embed="rId6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grpSp>
            <p:nvGrpSpPr>
              <p:cNvPr id="105" name="组合 104">
                <a:extLst>
                  <a:ext uri="{FF2B5EF4-FFF2-40B4-BE49-F238E27FC236}">
                    <a16:creationId xmlns:a16="http://schemas.microsoft.com/office/drawing/2014/main" id="{6D0BE6AC-A92E-A04E-B090-E6EE80F6FDB3}"/>
                  </a:ext>
                </a:extLst>
              </p:cNvPr>
              <p:cNvGrpSpPr/>
              <p:nvPr/>
            </p:nvGrpSpPr>
            <p:grpSpPr>
              <a:xfrm>
                <a:off x="8052808" y="2819050"/>
                <a:ext cx="1805682" cy="956844"/>
                <a:chOff x="2171150" y="1433768"/>
                <a:chExt cx="1805682" cy="956844"/>
              </a:xfrm>
            </p:grpSpPr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6" name="圆角矩形 10">
                      <a:extLst>
                        <a:ext uri="{FF2B5EF4-FFF2-40B4-BE49-F238E27FC236}">
                          <a16:creationId xmlns:a16="http://schemas.microsoft.com/office/drawing/2014/main" id="{ED724583-5396-FF4A-8D95-93B6C465A1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171225" y="1433768"/>
                      <a:ext cx="1805607" cy="956844"/>
                    </a:xfrm>
                    <a:prstGeom prst="roundRect">
                      <a:avLst/>
                    </a:prstGeom>
                    <a:solidFill>
                      <a:schemeClr val="accent4">
                        <a:lumMod val="20000"/>
                        <a:lumOff val="80000"/>
                      </a:schemeClr>
                    </a:solidFill>
                    <a:ln>
                      <a:solidFill>
                        <a:srgbClr val="E73A1C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3">
                      <a:schemeClr val="accent1"/>
                    </a:fillRef>
                    <a:effectRef idx="2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Gini=0.66</a:t>
                      </a:r>
                    </a:p>
                    <a:p>
                      <a:pPr algn="ctr"/>
                      <a:r>
                        <a:rPr kumimoji="1" lang="en-US" altLang="zh-CN" sz="1200" dirty="0" err="1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Sample_n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=10</a:t>
                      </a:r>
                    </a:p>
                    <a:p>
                      <a:pPr algn="ctr"/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n[se,</a:t>
                      </a:r>
                      <a:r>
                        <a:rPr kumimoji="1" lang="zh-CN" altLang="en-US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kumimoji="1" lang="en-US" altLang="zh-CN" sz="1200" dirty="0" err="1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ve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,</a:t>
                      </a:r>
                      <a:r>
                        <a:rPr kumimoji="1" lang="zh-CN" altLang="en-US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vi]=</a:t>
                      </a:r>
                      <a:r>
                        <a:rPr kumimoji="1" lang="zh-CN" altLang="en-US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[3,3,4]</a:t>
                      </a:r>
                    </a:p>
                    <a:p>
                      <a:pPr algn="ctr"/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Class</a:t>
                      </a:r>
                      <a:r>
                        <a:rPr kumimoji="1" lang="zh-CN" altLang="en-US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=</a:t>
                      </a:r>
                      <a:r>
                        <a:rPr kumimoji="1" lang="zh-CN" altLang="en-US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 </a:t>
                      </a:r>
                      <a:r>
                        <a:rPr kumimoji="1" lang="en-US" altLang="zh-CN" sz="1200" dirty="0">
                          <a:solidFill>
                            <a:srgbClr val="D91F14"/>
                          </a:solidFill>
                          <a:latin typeface="Cambria Math" panose="02040503050406030204" pitchFamily="18" charset="0"/>
                        </a:rPr>
                        <a:t>vi</a:t>
                      </a:r>
                    </a:p>
                    <a:p>
                      <a:pPr algn="ctr"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1200" i="1" dirty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200" i="1" dirty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kumimoji="1" lang="en-US" altLang="zh-CN" sz="1200" i="1" dirty="0">
                                    <a:solidFill>
                                      <a:srgbClr val="D91F14"/>
                                    </a:solidFill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sub>
                            </m:sSub>
                            <m:r>
                              <a:rPr kumimoji="1" lang="en-US" altLang="zh-CN" sz="1200" i="1" dirty="0">
                                <a:solidFill>
                                  <a:srgbClr val="D91F14"/>
                                </a:solidFill>
                                <a:latin typeface="Cambria Math" panose="02040503050406030204" pitchFamily="18" charset="0"/>
                              </a:rPr>
                              <m:t>≤3.0?</m:t>
                            </m:r>
                          </m:oMath>
                        </m:oMathPara>
                      </a14:m>
                      <a:endParaRPr kumimoji="1" lang="zh-CN" altLang="en-US" sz="1200" i="1" dirty="0">
                        <a:solidFill>
                          <a:srgbClr val="D91F14"/>
                        </a:solidFill>
                        <a:latin typeface="Cambria Math" panose="02040503050406030204" pitchFamily="18" charset="0"/>
                      </a:endParaRPr>
                    </a:p>
                  </p:txBody>
                </p:sp>
              </mc:Choice>
              <mc:Fallback xmlns="">
                <p:sp>
                  <p:nvSpPr>
                    <p:cNvPr id="106" name="圆角矩形 10">
                      <a:extLst>
                        <a:ext uri="{FF2B5EF4-FFF2-40B4-BE49-F238E27FC236}">
                          <a16:creationId xmlns:a16="http://schemas.microsoft.com/office/drawing/2014/main" id="{ED724583-5396-FF4A-8D95-93B6C465A11B}"/>
                        </a:ext>
                      </a:extLst>
                    </p:cNvPr>
                    <p:cNvSpPr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71225" y="1433768"/>
                      <a:ext cx="1805607" cy="956844"/>
                    </a:xfrm>
                    <a:prstGeom prst="roundRect">
                      <a:avLst/>
                    </a:prstGeom>
                    <a:blipFill>
                      <a:blip r:embed="rId7"/>
                      <a:stretch>
                        <a:fillRect/>
                      </a:stretch>
                    </a:blipFill>
                    <a:ln>
                      <a:solidFill>
                        <a:srgbClr val="E73A1C"/>
                      </a:solidFill>
                    </a:ln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107" name="文本框 106">
                      <a:extLst>
                        <a:ext uri="{FF2B5EF4-FFF2-40B4-BE49-F238E27FC236}">
                          <a16:creationId xmlns:a16="http://schemas.microsoft.com/office/drawing/2014/main" id="{F9244BB3-AE56-1C4F-8CDE-1A60EBD3C2D3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2171150" y="1442215"/>
                      <a:ext cx="395861" cy="33706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sSub>
                              <m:sSubPr>
                                <m:ctrlPr>
                                  <a:rPr kumimoji="1" lang="en-US" altLang="zh-CN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𝐷</m:t>
                                </m:r>
                              </m:e>
                              <m:sub>
                                <m:r>
                                  <a:rPr kumimoji="1" lang="en-US" altLang="zh-CN" sz="1600" b="0" i="1" smtClean="0">
                                    <a:solidFill>
                                      <a:srgbClr val="C0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sub>
                            </m:sSub>
                          </m:oMath>
                        </m:oMathPara>
                      </a14:m>
                      <a:endParaRPr kumimoji="1" lang="zh-CN" altLang="en-US" sz="1600" dirty="0">
                        <a:solidFill>
                          <a:srgbClr val="C00000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30" name="文本框 29">
                      <a:extLst>
                        <a:ext uri="{FF2B5EF4-FFF2-40B4-BE49-F238E27FC236}">
                          <a16:creationId xmlns:a16="http://schemas.microsoft.com/office/drawing/2014/main" id="{A47B5C4D-60BA-464F-A5D3-7115BA4816A5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2171150" y="1442215"/>
                      <a:ext cx="395861" cy="337062"/>
                    </a:xfrm>
                    <a:prstGeom prst="rect">
                      <a:avLst/>
                    </a:prstGeom>
                    <a:blipFill>
                      <a:blip r:embed="rId8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zh-CN" altLang="en-US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</p:grpSp>
        <p:grpSp>
          <p:nvGrpSpPr>
            <p:cNvPr id="67" name="组合 66">
              <a:extLst>
                <a:ext uri="{FF2B5EF4-FFF2-40B4-BE49-F238E27FC236}">
                  <a16:creationId xmlns:a16="http://schemas.microsoft.com/office/drawing/2014/main" id="{2D795B93-CB29-804B-917C-0AF5F6045D09}"/>
                </a:ext>
              </a:extLst>
            </p:cNvPr>
            <p:cNvGrpSpPr/>
            <p:nvPr/>
          </p:nvGrpSpPr>
          <p:grpSpPr>
            <a:xfrm>
              <a:off x="5043492" y="4922379"/>
              <a:ext cx="1746775" cy="780365"/>
              <a:chOff x="595356" y="2604681"/>
              <a:chExt cx="1901659" cy="780365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5" name="圆角矩形 19">
                    <a:extLst>
                      <a:ext uri="{FF2B5EF4-FFF2-40B4-BE49-F238E27FC236}">
                        <a16:creationId xmlns:a16="http://schemas.microsoft.com/office/drawing/2014/main" id="{9EC36EB0-5D21-F044-A341-76E44B55A2AA}"/>
                      </a:ext>
                    </a:extLst>
                  </p:cNvPr>
                  <p:cNvSpPr/>
                  <p:nvPr/>
                </p:nvSpPr>
                <p:spPr>
                  <a:xfrm>
                    <a:off x="633047" y="2634723"/>
                    <a:ext cx="1863968" cy="750323"/>
                  </a:xfrm>
                  <a:prstGeom prst="roundRect">
                    <a:avLst/>
                  </a:prstGeom>
                  <a:solidFill>
                    <a:srgbClr val="FFFEA1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Gini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Sample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]=[0,1,0]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Class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sz="1200" i="1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5" name="圆角矩形 19">
                    <a:extLst>
                      <a:ext uri="{FF2B5EF4-FFF2-40B4-BE49-F238E27FC236}">
                        <a16:creationId xmlns:a16="http://schemas.microsoft.com/office/drawing/2014/main" id="{9EC36EB0-5D21-F044-A341-76E44B55A2AA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33047" y="2634723"/>
                    <a:ext cx="1863968" cy="750323"/>
                  </a:xfrm>
                  <a:prstGeom prst="roundRect">
                    <a:avLst/>
                  </a:prstGeom>
                  <a:blipFill>
                    <a:blip r:embed="rId9"/>
                    <a:stretch>
                      <a:fillRect/>
                    </a:stretch>
                  </a:blipFill>
                  <a:ln>
                    <a:solidFill>
                      <a:srgbClr val="00B05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92" name="文本框 91">
                    <a:extLst>
                      <a:ext uri="{FF2B5EF4-FFF2-40B4-BE49-F238E27FC236}">
                        <a16:creationId xmlns:a16="http://schemas.microsoft.com/office/drawing/2014/main" id="{26B2FB29-3805-B647-9BEA-098EEB6D855E}"/>
                      </a:ext>
                    </a:extLst>
                  </p:cNvPr>
                  <p:cNvSpPr txBox="1"/>
                  <p:nvPr/>
                </p:nvSpPr>
                <p:spPr>
                  <a:xfrm>
                    <a:off x="595356" y="2604681"/>
                    <a:ext cx="392050" cy="3370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11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dirty="0"/>
                  </a:p>
                </p:txBody>
              </p:sp>
            </mc:Choice>
            <mc:Fallback xmlns="">
              <p:sp>
                <p:nvSpPr>
                  <p:cNvPr id="92" name="文本框 91">
                    <a:extLst>
                      <a:ext uri="{FF2B5EF4-FFF2-40B4-BE49-F238E27FC236}">
                        <a16:creationId xmlns:a16="http://schemas.microsoft.com/office/drawing/2014/main" id="{26B2FB29-3805-B647-9BEA-098EEB6D855E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595356" y="2604681"/>
                    <a:ext cx="392050" cy="337062"/>
                  </a:xfrm>
                  <a:prstGeom prst="rect">
                    <a:avLst/>
                  </a:prstGeom>
                  <a:blipFill>
                    <a:blip r:embed="rId10"/>
                    <a:stretch>
                      <a:fillRect r="-20000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69" name="肘形连接符 68">
              <a:extLst>
                <a:ext uri="{FF2B5EF4-FFF2-40B4-BE49-F238E27FC236}">
                  <a16:creationId xmlns:a16="http://schemas.microsoft.com/office/drawing/2014/main" id="{FBB96304-BB9C-2443-B4D3-6C83205BEB83}"/>
                </a:ext>
              </a:extLst>
            </p:cNvPr>
            <p:cNvCxnSpPr>
              <a:cxnSpLocks/>
              <a:stCxn id="93" idx="2"/>
              <a:endCxn id="85" idx="0"/>
            </p:cNvCxnSpPr>
            <p:nvPr/>
          </p:nvCxnSpPr>
          <p:spPr>
            <a:xfrm rot="5400000">
              <a:off x="6230353" y="4023507"/>
              <a:ext cx="632751" cy="1225076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0" name="组合 69">
              <a:extLst>
                <a:ext uri="{FF2B5EF4-FFF2-40B4-BE49-F238E27FC236}">
                  <a16:creationId xmlns:a16="http://schemas.microsoft.com/office/drawing/2014/main" id="{8ECDFA8D-A0A9-C845-8A93-4C5101F0BE0D}"/>
                </a:ext>
              </a:extLst>
            </p:cNvPr>
            <p:cNvGrpSpPr/>
            <p:nvPr/>
          </p:nvGrpSpPr>
          <p:grpSpPr>
            <a:xfrm>
              <a:off x="7528267" y="4922379"/>
              <a:ext cx="1737557" cy="782626"/>
              <a:chOff x="978440" y="2604681"/>
              <a:chExt cx="1891623" cy="782626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2" name="圆角矩形 19">
                    <a:extLst>
                      <a:ext uri="{FF2B5EF4-FFF2-40B4-BE49-F238E27FC236}">
                        <a16:creationId xmlns:a16="http://schemas.microsoft.com/office/drawing/2014/main" id="{B3A2D23A-8212-774E-A7C8-D75E40514B50}"/>
                      </a:ext>
                    </a:extLst>
                  </p:cNvPr>
                  <p:cNvSpPr/>
                  <p:nvPr/>
                </p:nvSpPr>
                <p:spPr>
                  <a:xfrm>
                    <a:off x="1006095" y="2636984"/>
                    <a:ext cx="1863968" cy="750323"/>
                  </a:xfrm>
                  <a:prstGeom prst="roundRect">
                    <a:avLst/>
                  </a:prstGeom>
                  <a:solidFill>
                    <a:srgbClr val="FFFEA1"/>
                  </a:solidFill>
                  <a:ln>
                    <a:solidFill>
                      <a:srgbClr val="00B050"/>
                    </a:solidFill>
                  </a:ln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Gini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=0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Sample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_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err="1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en-US" altLang="zh-CN" sz="12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3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n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[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ve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vi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]=[3,0,0]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  <a:p>
                    <a:pPr algn="ctr"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Class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nor/>
                            </m:rPr>
                            <a:rPr kumimoji="1" lang="en-US" altLang="zh-CN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m:rPr>
                              <m:nor/>
                            </m:rPr>
                            <a:rPr kumimoji="1" lang="zh-CN" altLang="en-US" sz="1200" dirty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kumimoji="1" lang="en-US" altLang="zh-CN" sz="1200" b="0" i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s</m:t>
                          </m:r>
                          <m:r>
                            <m:rPr>
                              <m:nor/>
                            </m:rPr>
                            <a:rPr kumimoji="1" lang="en-US" altLang="zh-CN" sz="1200" b="0" dirty="0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e</m:t>
                          </m:r>
                        </m:oMath>
                      </m:oMathPara>
                    </a14:m>
                    <a:endParaRPr kumimoji="1" lang="en-US" altLang="zh-CN" sz="1200" dirty="0">
                      <a:solidFill>
                        <a:srgbClr val="0070C0"/>
                      </a:solidFill>
                      <a:latin typeface="Cambria Math" panose="02040503050406030204" pitchFamily="18" charset="0"/>
                    </a:endParaRPr>
                  </a:p>
                </p:txBody>
              </p:sp>
            </mc:Choice>
            <mc:Fallback xmlns="">
              <p:sp>
                <p:nvSpPr>
                  <p:cNvPr id="82" name="圆角矩形 19">
                    <a:extLst>
                      <a:ext uri="{FF2B5EF4-FFF2-40B4-BE49-F238E27FC236}">
                        <a16:creationId xmlns:a16="http://schemas.microsoft.com/office/drawing/2014/main" id="{B3A2D23A-8212-774E-A7C8-D75E40514B50}"/>
                      </a:ext>
                    </a:extLst>
                  </p:cNvPr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006095" y="2636984"/>
                    <a:ext cx="1863968" cy="750323"/>
                  </a:xfrm>
                  <a:prstGeom prst="roundRect">
                    <a:avLst/>
                  </a:prstGeom>
                  <a:blipFill>
                    <a:blip r:embed="rId11"/>
                    <a:stretch>
                      <a:fillRect/>
                    </a:stretch>
                  </a:blipFill>
                  <a:ln>
                    <a:solidFill>
                      <a:srgbClr val="00B050"/>
                    </a:solidFill>
                  </a:ln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EDB29126-146E-CC40-927F-135A787BC82A}"/>
                      </a:ext>
                    </a:extLst>
                  </p:cNvPr>
                  <p:cNvSpPr txBox="1"/>
                  <p:nvPr/>
                </p:nvSpPr>
                <p:spPr>
                  <a:xfrm>
                    <a:off x="978440" y="2604681"/>
                    <a:ext cx="392050" cy="33706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sSub>
                            <m:sSubPr>
                              <m:ctrlP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6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</a:rPr>
                                <m:t>12</m:t>
                              </m:r>
                            </m:sub>
                          </m:sSub>
                        </m:oMath>
                      </m:oMathPara>
                    </a14:m>
                    <a:endParaRPr kumimoji="1" lang="zh-CN" altLang="en-US" sz="1600" dirty="0"/>
                  </a:p>
                </p:txBody>
              </p:sp>
            </mc:Choice>
            <mc:Fallback xmlns="">
              <p:sp>
                <p:nvSpPr>
                  <p:cNvPr id="83" name="文本框 82">
                    <a:extLst>
                      <a:ext uri="{FF2B5EF4-FFF2-40B4-BE49-F238E27FC236}">
                        <a16:creationId xmlns:a16="http://schemas.microsoft.com/office/drawing/2014/main" id="{EDB29126-146E-CC40-927F-135A787BC82A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978440" y="2604681"/>
                    <a:ext cx="392050" cy="337062"/>
                  </a:xfrm>
                  <a:prstGeom prst="rect">
                    <a:avLst/>
                  </a:prstGeom>
                  <a:blipFill>
                    <a:blip r:embed="rId12"/>
                    <a:stretch>
                      <a:fillRect r="-24138"/>
                    </a:stretch>
                  </a:blipFill>
                </p:spPr>
                <p:txBody>
                  <a:bodyPr/>
                  <a:lstStyle/>
                  <a:p>
                    <a:r>
                      <a:rPr lang="zh-CN" alt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  <p:cxnSp>
          <p:nvCxnSpPr>
            <p:cNvPr id="71" name="肘形连接符 70">
              <a:extLst>
                <a:ext uri="{FF2B5EF4-FFF2-40B4-BE49-F238E27FC236}">
                  <a16:creationId xmlns:a16="http://schemas.microsoft.com/office/drawing/2014/main" id="{5F952DB4-2B88-3249-A910-079ADD7290A1}"/>
                </a:ext>
              </a:extLst>
            </p:cNvPr>
            <p:cNvCxnSpPr>
              <a:cxnSpLocks/>
              <a:stCxn id="93" idx="2"/>
              <a:endCxn id="82" idx="0"/>
            </p:cNvCxnSpPr>
            <p:nvPr/>
          </p:nvCxnSpPr>
          <p:spPr>
            <a:xfrm rot="16200000" flipH="1">
              <a:off x="7467000" y="4011936"/>
              <a:ext cx="635012" cy="1250480"/>
            </a:xfrm>
            <a:prstGeom prst="bentConnector3">
              <a:avLst>
                <a:gd name="adj1" fmla="val 50000"/>
              </a:avLst>
            </a:prstGeom>
            <a:ln w="19050">
              <a:solidFill>
                <a:srgbClr val="E73A1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文本框 79">
              <a:extLst>
                <a:ext uri="{FF2B5EF4-FFF2-40B4-BE49-F238E27FC236}">
                  <a16:creationId xmlns:a16="http://schemas.microsoft.com/office/drawing/2014/main" id="{F37C31CE-0645-804F-92CF-E3AD059BCD40}"/>
                </a:ext>
              </a:extLst>
            </p:cNvPr>
            <p:cNvSpPr txBox="1"/>
            <p:nvPr/>
          </p:nvSpPr>
          <p:spPr>
            <a:xfrm>
              <a:off x="5867292" y="4342146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0070C0"/>
                  </a:solidFill>
                </a:rPr>
                <a:t>Y</a:t>
              </a:r>
              <a:endParaRPr kumimoji="1" lang="zh-CN" altLang="en-US" sz="1400" dirty="0">
                <a:solidFill>
                  <a:srgbClr val="0070C0"/>
                </a:solidFill>
              </a:endParaRPr>
            </a:p>
          </p:txBody>
        </p: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D3D4E037-F6AC-D34F-8D06-44462DA53398}"/>
                </a:ext>
              </a:extLst>
            </p:cNvPr>
            <p:cNvSpPr txBox="1"/>
            <p:nvPr/>
          </p:nvSpPr>
          <p:spPr>
            <a:xfrm>
              <a:off x="7780832" y="4342146"/>
              <a:ext cx="31451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zh-CN" sz="1400" dirty="0">
                  <a:solidFill>
                    <a:srgbClr val="D91F14"/>
                  </a:solidFill>
                </a:rPr>
                <a:t>N</a:t>
              </a:r>
              <a:endParaRPr kumimoji="1" lang="zh-CN" altLang="en-US" sz="1400" dirty="0">
                <a:solidFill>
                  <a:srgbClr val="D91F14"/>
                </a:solidFill>
              </a:endParaRPr>
            </a:p>
          </p:txBody>
        </p:sp>
      </p:grpSp>
      <p:sp>
        <p:nvSpPr>
          <p:cNvPr id="35" name="文本框 34">
            <a:extLst>
              <a:ext uri="{FF2B5EF4-FFF2-40B4-BE49-F238E27FC236}">
                <a16:creationId xmlns:a16="http://schemas.microsoft.com/office/drawing/2014/main" id="{1C8C7A35-5649-424D-9646-F970F56E27C3}"/>
              </a:ext>
            </a:extLst>
          </p:cNvPr>
          <p:cNvSpPr txBox="1"/>
          <p:nvPr/>
        </p:nvSpPr>
        <p:spPr>
          <a:xfrm>
            <a:off x="681312" y="1648220"/>
            <a:ext cx="1415772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kumimoji="1" lang="zh-CN" altLang="en-US" dirty="0">
                <a:solidFill>
                  <a:srgbClr val="D91F14"/>
                </a:solidFill>
              </a:rPr>
              <a:t>最终结果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8" name="表格 27">
                <a:extLst>
                  <a:ext uri="{FF2B5EF4-FFF2-40B4-BE49-F238E27FC236}">
                    <a16:creationId xmlns:a16="http://schemas.microsoft.com/office/drawing/2014/main" id="{0E1D7597-CFD6-C547-A8F9-6E3A983A58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4467844"/>
                  </p:ext>
                </p:extLst>
              </p:nvPr>
            </p:nvGraphicFramePr>
            <p:xfrm>
              <a:off x="7179504" y="2170817"/>
              <a:ext cx="3963402" cy="2036774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87643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4048161936"/>
                        </a:ext>
                      </a:extLst>
                    </a:gridCol>
                  </a:tblGrid>
                  <a:tr h="289221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r>
                            <a:rPr lang="en-US" sz="1400" kern="100" dirty="0" err="1">
                              <a:effectLst/>
                            </a:rPr>
                            <a:t>测试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altLang="zh-CN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altLang="zh-CN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lang="en-US" altLang="zh-CN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en-US" altLang="zh-CN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颜色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黄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黄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气味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</a:rPr>
                            <a:t>花萼</a:t>
                          </a:r>
                          <a:r>
                            <a:rPr lang="zh-CN" sz="1200" kern="100" dirty="0">
                              <a:effectLst/>
                            </a:rPr>
                            <a:t>长度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8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5.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6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6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6.2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1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花瓣长度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2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1.9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7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3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2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1.2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类别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 err="1">
                              <a:effectLst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se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 err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se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2935431222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b="1" kern="1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分类结果</a:t>
                          </a: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 err="1">
                              <a:effectLst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se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se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865812622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b="1" kern="1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对错</a:t>
                          </a: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√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√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√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√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×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√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794644940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8" name="表格 27">
                <a:extLst>
                  <a:ext uri="{FF2B5EF4-FFF2-40B4-BE49-F238E27FC236}">
                    <a16:creationId xmlns:a16="http://schemas.microsoft.com/office/drawing/2014/main" id="{0E1D7597-CFD6-C547-A8F9-6E3A983A589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84467844"/>
                  </p:ext>
                </p:extLst>
              </p:nvPr>
            </p:nvGraphicFramePr>
            <p:xfrm>
              <a:off x="7179504" y="2170817"/>
              <a:ext cx="3963402" cy="2036774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87643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4048161936"/>
                        </a:ext>
                      </a:extLst>
                    </a:gridCol>
                  </a:tblGrid>
                  <a:tr h="289560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r>
                            <a:rPr lang="en-US" sz="1400" kern="100" dirty="0" err="1">
                              <a:effectLst/>
                            </a:rPr>
                            <a:t>测试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3"/>
                          <a:stretch>
                            <a:fillRect l="-170732" t="-8696" r="-500000" b="-6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3"/>
                          <a:stretch>
                            <a:fillRect l="-277500" t="-8696" r="-412500" b="-6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3"/>
                          <a:stretch>
                            <a:fillRect l="-368293" t="-8696" r="-302439" b="-6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3"/>
                          <a:stretch>
                            <a:fillRect l="-468293" t="-8696" r="-202439" b="-6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3"/>
                          <a:stretch>
                            <a:fillRect l="-582500" t="-8696" r="-107500" b="-62608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13"/>
                          <a:stretch>
                            <a:fillRect l="-665854" t="-8696" r="-4878" b="-62608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13"/>
                          <a:stretch>
                            <a:fillRect l="-1449" t="-125000" r="-356522" b="-6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黄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黄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13"/>
                          <a:stretch>
                            <a:fillRect l="-1449" t="-225000" r="-356522" b="-5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13"/>
                          <a:stretch>
                            <a:fillRect l="-1449" t="-325000" r="-356522" b="-4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8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5.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6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6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6.2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1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13"/>
                          <a:stretch>
                            <a:fillRect l="-1449" t="-447368" r="-356522" b="-34210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2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1.9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7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3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2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1.2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类别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 err="1">
                              <a:effectLst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se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 err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se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2935431222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b="1" kern="1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分类结果</a:t>
                          </a: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 err="1">
                              <a:effectLst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se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se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865812622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marL="0" indent="0" algn="ctr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b="1" kern="100" dirty="0">
                              <a:solidFill>
                                <a:schemeClr val="lt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对错</a:t>
                          </a: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√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√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√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√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×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√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794644940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4C67283-815A-984B-868D-335C84BEB778}"/>
                  </a:ext>
                </a:extLst>
              </p:cNvPr>
              <p:cNvSpPr txBox="1"/>
              <p:nvPr/>
            </p:nvSpPr>
            <p:spPr>
              <a:xfrm>
                <a:off x="7081008" y="4644140"/>
                <a:ext cx="4033412" cy="61619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zh-CN" altLang="en-US" dirty="0">
                    <a:solidFill>
                      <a:srgbClr val="FF2600"/>
                    </a:solidFill>
                  </a:rPr>
                  <a:t>测试误差：</a:t>
                </a:r>
                <a:r>
                  <a:rPr kumimoji="1" lang="en-US" altLang="zh-CN" dirty="0">
                    <a:solidFill>
                      <a:srgbClr val="FF2600"/>
                    </a:solidFill>
                  </a:rPr>
                  <a:t>Error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solidFill>
                          <a:srgbClr val="FF2600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kumimoji="1" lang="en-US" altLang="zh-CN" i="1" dirty="0" smtClean="0">
                            <a:solidFill>
                              <a:srgbClr val="FF2600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kumimoji="1" lang="en-US" altLang="zh-CN" i="1" dirty="0" smtClean="0">
                            <a:solidFill>
                              <a:srgbClr val="FF26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kumimoji="1" lang="en-US" altLang="zh-CN" i="1" dirty="0" smtClean="0">
                            <a:solidFill>
                              <a:srgbClr val="FF2600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den>
                    </m:f>
                    <m:r>
                      <a:rPr kumimoji="1" lang="en-US" altLang="zh-CN" b="0" i="1" dirty="0" smtClean="0">
                        <a:solidFill>
                          <a:srgbClr val="FF2600"/>
                        </a:solidFill>
                        <a:latin typeface="Cambria Math" panose="02040503050406030204" pitchFamily="18" charset="0"/>
                      </a:rPr>
                      <m:t>≈0.167</m:t>
                    </m:r>
                  </m:oMath>
                </a14:m>
                <a:r>
                  <a:rPr kumimoji="1" lang="zh-CN" altLang="en-US" dirty="0">
                    <a:solidFill>
                      <a:srgbClr val="FF2600"/>
                    </a:solidFill>
                  </a:rPr>
                  <a:t> </a:t>
                </a: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84C67283-815A-984B-868D-335C84BEB77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81008" y="4644140"/>
                <a:ext cx="4033412" cy="616194"/>
              </a:xfrm>
              <a:prstGeom prst="rect">
                <a:avLst/>
              </a:prstGeom>
              <a:blipFill>
                <a:blip r:embed="rId14"/>
                <a:stretch>
                  <a:fillRect l="-2194" b="-10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556184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矩形: 圆顶角 29"/>
          <p:cNvSpPr/>
          <p:nvPr/>
        </p:nvSpPr>
        <p:spPr>
          <a:xfrm rot="5400000">
            <a:off x="3504540" y="-2485364"/>
            <a:ext cx="1153846" cy="8162928"/>
          </a:xfrm>
          <a:prstGeom prst="round2SameRect">
            <a:avLst/>
          </a:prstGeom>
          <a:solidFill>
            <a:srgbClr val="DBEEF4"/>
          </a:solidFill>
          <a:ln>
            <a:noFill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 dirty="0">
              <a:ln w="0"/>
              <a:solidFill>
                <a:srgbClr val="104E87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28" name="组合 27"/>
          <p:cNvGrpSpPr/>
          <p:nvPr/>
        </p:nvGrpSpPr>
        <p:grpSpPr>
          <a:xfrm>
            <a:off x="1635126" y="1236128"/>
            <a:ext cx="5680074" cy="759532"/>
            <a:chOff x="3183031" y="1223639"/>
            <a:chExt cx="6102476" cy="816015"/>
          </a:xfrm>
        </p:grpSpPr>
        <p:grpSp>
          <p:nvGrpSpPr>
            <p:cNvPr id="23" name="组合 22"/>
            <p:cNvGrpSpPr/>
            <p:nvPr/>
          </p:nvGrpSpPr>
          <p:grpSpPr>
            <a:xfrm>
              <a:off x="4505903" y="1223639"/>
              <a:ext cx="807724" cy="807724"/>
              <a:chOff x="4695180" y="1240221"/>
              <a:chExt cx="807724" cy="807724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4695180" y="1240221"/>
                <a:ext cx="807724" cy="807724"/>
              </a:xfrm>
              <a:prstGeom prst="ellipse">
                <a:avLst/>
              </a:prstGeom>
              <a:solidFill>
                <a:schemeClr val="tx1"/>
              </a:solidFill>
              <a:ln w="76200" cmpd="sng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4000" b="1" dirty="0">
                  <a:solidFill>
                    <a:schemeClr val="accent4"/>
                  </a:solidFill>
                  <a:latin typeface="Century Gothic" panose="020B0502020202020204"/>
                  <a:ea typeface="微软雅黑" panose="020B0503020204020204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4893694" y="1281849"/>
                <a:ext cx="410690" cy="70788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accent4"/>
                    </a:solidFill>
                    <a:latin typeface="Century Gothic" panose="020B0502020202020204"/>
                    <a:ea typeface="微软雅黑" panose="020B0503020204020204" charset="-122"/>
                  </a:rPr>
                  <a:t>L</a:t>
                </a:r>
                <a:endParaRPr kumimoji="1" lang="zh-CN" altLang="en-US" sz="4000" b="1" dirty="0">
                  <a:solidFill>
                    <a:schemeClr val="accent4"/>
                  </a:solidFill>
                  <a:latin typeface="Century Gothic" panose="020B0502020202020204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3183031" y="1231930"/>
              <a:ext cx="807724" cy="807724"/>
              <a:chOff x="3698219" y="1240221"/>
              <a:chExt cx="807724" cy="807724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3698219" y="1240221"/>
                <a:ext cx="807724" cy="807724"/>
              </a:xfrm>
              <a:prstGeom prst="ellipse">
                <a:avLst/>
              </a:prstGeom>
              <a:solidFill>
                <a:schemeClr val="tx1"/>
              </a:solidFill>
              <a:ln w="76200" cmpd="sng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4000" b="1" dirty="0">
                  <a:solidFill>
                    <a:schemeClr val="accent4"/>
                  </a:solidFill>
                  <a:latin typeface="Century Gothic" panose="020B0502020202020204"/>
                  <a:ea typeface="微软雅黑" panose="020B0503020204020204" charset="-122"/>
                </a:endParaRP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3778914" y="1281849"/>
                <a:ext cx="646331" cy="70788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accent4"/>
                    </a:solidFill>
                    <a:latin typeface="Century Gothic" panose="020B0502020202020204"/>
                    <a:ea typeface="微软雅黑" panose="020B0503020204020204" charset="-122"/>
                  </a:rPr>
                  <a:t>M</a:t>
                </a:r>
                <a:endParaRPr kumimoji="1" lang="zh-CN" altLang="en-US" sz="4000" b="1" dirty="0">
                  <a:solidFill>
                    <a:schemeClr val="accent4"/>
                  </a:solidFill>
                  <a:latin typeface="Century Gothic" panose="020B0502020202020204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5829863" y="1223639"/>
              <a:ext cx="807724" cy="807724"/>
              <a:chOff x="5692139" y="1240221"/>
              <a:chExt cx="807724" cy="807724"/>
            </a:xfrm>
          </p:grpSpPr>
          <p:sp>
            <p:nvSpPr>
              <p:cNvPr id="9" name="椭圆 8"/>
              <p:cNvSpPr/>
              <p:nvPr/>
            </p:nvSpPr>
            <p:spPr>
              <a:xfrm>
                <a:off x="5692139" y="1240221"/>
                <a:ext cx="807724" cy="807724"/>
              </a:xfrm>
              <a:prstGeom prst="ellipse">
                <a:avLst/>
              </a:prstGeom>
              <a:solidFill>
                <a:schemeClr val="tx1"/>
              </a:solidFill>
              <a:ln w="76200" cmpd="sng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4000" b="1" dirty="0">
                  <a:solidFill>
                    <a:schemeClr val="accent4"/>
                  </a:solidFill>
                  <a:latin typeface="Century Gothic" panose="020B0502020202020204"/>
                  <a:ea typeface="微软雅黑" panose="020B0503020204020204" charset="-122"/>
                </a:endParaRPr>
              </a:p>
            </p:txBody>
          </p:sp>
          <p:sp>
            <p:nvSpPr>
              <p:cNvPr id="10" name="文本框 9"/>
              <p:cNvSpPr txBox="1"/>
              <p:nvPr/>
            </p:nvSpPr>
            <p:spPr>
              <a:xfrm>
                <a:off x="5828938" y="1281849"/>
                <a:ext cx="534121" cy="70788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accent4"/>
                    </a:solidFill>
                    <a:latin typeface="Century Gothic" panose="020B0502020202020204"/>
                    <a:ea typeface="微软雅黑" panose="020B0503020204020204" charset="-122"/>
                  </a:rPr>
                  <a:t>&amp;</a:t>
                </a:r>
                <a:endParaRPr kumimoji="1" lang="zh-CN" altLang="en-US" sz="4000" b="1" dirty="0">
                  <a:solidFill>
                    <a:schemeClr val="accent4"/>
                  </a:solidFill>
                  <a:latin typeface="Century Gothic" panose="020B0502020202020204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7153823" y="1223639"/>
              <a:ext cx="807724" cy="807724"/>
              <a:chOff x="6689099" y="1240221"/>
              <a:chExt cx="807724" cy="807724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6689099" y="1240221"/>
                <a:ext cx="807724" cy="807724"/>
              </a:xfrm>
              <a:prstGeom prst="ellipse">
                <a:avLst/>
              </a:prstGeom>
              <a:solidFill>
                <a:schemeClr val="tx1"/>
              </a:solidFill>
              <a:ln w="76200" cmpd="sng">
                <a:solidFill>
                  <a:srgbClr val="104D7E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4000" b="1" dirty="0">
                  <a:solidFill>
                    <a:schemeClr val="accent4"/>
                  </a:solidFill>
                  <a:latin typeface="Century Gothic" panose="020B0502020202020204"/>
                  <a:ea typeface="微软雅黑" panose="020B0503020204020204" charset="-122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6857155" y="1281849"/>
                <a:ext cx="471604" cy="707886"/>
              </a:xfrm>
              <a:prstGeom prst="rect">
                <a:avLst/>
              </a:prstGeom>
              <a:noFill/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accent4"/>
                    </a:solidFill>
                    <a:latin typeface="Century Gothic" panose="020B0502020202020204"/>
                    <a:ea typeface="微软雅黑" panose="020B0503020204020204" charset="-122"/>
                  </a:rPr>
                  <a:t>P</a:t>
                </a:r>
                <a:endParaRPr kumimoji="1" lang="zh-CN" altLang="en-US" sz="4000" b="1" dirty="0">
                  <a:solidFill>
                    <a:schemeClr val="accent4"/>
                  </a:solidFill>
                  <a:latin typeface="Century Gothic" panose="020B0502020202020204"/>
                  <a:ea typeface="微软雅黑" panose="020B0503020204020204" charset="-122"/>
                </a:endParaRPr>
              </a:p>
            </p:txBody>
          </p:sp>
        </p:grpSp>
        <p:grpSp>
          <p:nvGrpSpPr>
            <p:cNvPr id="27" name="组合 26"/>
            <p:cNvGrpSpPr/>
            <p:nvPr/>
          </p:nvGrpSpPr>
          <p:grpSpPr>
            <a:xfrm>
              <a:off x="8477783" y="1227247"/>
              <a:ext cx="807724" cy="807724"/>
              <a:chOff x="7686060" y="1240221"/>
              <a:chExt cx="807724" cy="807724"/>
            </a:xfrm>
          </p:grpSpPr>
          <p:sp>
            <p:nvSpPr>
              <p:cNvPr id="18" name="椭圆 17"/>
              <p:cNvSpPr/>
              <p:nvPr/>
            </p:nvSpPr>
            <p:spPr>
              <a:xfrm>
                <a:off x="7686060" y="1240221"/>
                <a:ext cx="807724" cy="807724"/>
              </a:xfrm>
              <a:prstGeom prst="ellipse">
                <a:avLst/>
              </a:prstGeom>
              <a:solidFill>
                <a:schemeClr val="tx1"/>
              </a:solidFill>
              <a:ln w="76200" cmpd="sng">
                <a:solidFill>
                  <a:schemeClr val="accent4"/>
                </a:solidFill>
              </a:ln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zh-CN" altLang="en-US" sz="4000" b="1" dirty="0">
                  <a:solidFill>
                    <a:schemeClr val="accent4"/>
                  </a:solidFill>
                  <a:latin typeface="Century Gothic" panose="020B0502020202020204"/>
                  <a:ea typeface="微软雅黑" panose="020B0503020204020204" charset="-122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7848508" y="1281849"/>
                <a:ext cx="482824" cy="70788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 anchor="ctr">
                <a:spAutoFit/>
              </a:bodyPr>
              <a:lstStyle/>
              <a:p>
                <a:pPr algn="ctr"/>
                <a:r>
                  <a:rPr kumimoji="1" lang="en-US" altLang="zh-CN" sz="4000" b="1" dirty="0">
                    <a:solidFill>
                      <a:schemeClr val="accent4"/>
                    </a:solidFill>
                    <a:latin typeface="Century Gothic" panose="020B0502020202020204"/>
                    <a:ea typeface="微软雅黑" panose="020B0503020204020204" charset="-122"/>
                  </a:rPr>
                  <a:t>R</a:t>
                </a:r>
                <a:endParaRPr kumimoji="1" lang="zh-CN" altLang="en-US" sz="4000" b="1" dirty="0">
                  <a:solidFill>
                    <a:schemeClr val="accent4"/>
                  </a:solidFill>
                  <a:latin typeface="Century Gothic" panose="020B0502020202020204"/>
                  <a:ea typeface="微软雅黑" panose="020B0503020204020204" charset="-122"/>
                </a:endParaRPr>
              </a:p>
            </p:txBody>
          </p:sp>
        </p:grpSp>
      </p:grpSp>
      <p:sp>
        <p:nvSpPr>
          <p:cNvPr id="22" name="文本框 21"/>
          <p:cNvSpPr txBox="1"/>
          <p:nvPr/>
        </p:nvSpPr>
        <p:spPr>
          <a:xfrm>
            <a:off x="45720" y="6265674"/>
            <a:ext cx="261131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1200" b="1" dirty="0">
                <a:solidFill>
                  <a:prstClr val="white"/>
                </a:solidFill>
                <a:latin typeface="Century Gothic" panose="020B0502020202020204"/>
                <a:ea typeface="微软雅黑" panose="020B0503020204020204" charset="-122"/>
              </a:rPr>
              <a:t>MADE</a:t>
            </a:r>
            <a:r>
              <a:rPr kumimoji="1" lang="zh-CN" altLang="en-US" sz="1200" b="1" dirty="0">
                <a:solidFill>
                  <a:prstClr val="white"/>
                </a:solidFill>
                <a:latin typeface="Century Gothic" panose="020B0502020202020204"/>
                <a:ea typeface="微软雅黑" panose="020B0503020204020204" charset="-122"/>
              </a:rPr>
              <a:t> </a:t>
            </a:r>
            <a:r>
              <a:rPr kumimoji="1" lang="en-US" altLang="zh-CN" sz="1200" b="1" dirty="0">
                <a:solidFill>
                  <a:prstClr val="white"/>
                </a:solidFill>
                <a:latin typeface="Century Gothic" panose="020B0502020202020204"/>
                <a:ea typeface="微软雅黑" panose="020B0503020204020204" charset="-122"/>
              </a:rPr>
              <a:t>BY</a:t>
            </a:r>
            <a:r>
              <a:rPr kumimoji="1" lang="zh-CN" altLang="en-US" sz="1200" b="1" dirty="0">
                <a:solidFill>
                  <a:prstClr val="white"/>
                </a:solidFill>
                <a:latin typeface="Century Gothic" panose="020B0502020202020204"/>
                <a:ea typeface="微软雅黑" panose="020B0503020204020204" charset="-122"/>
              </a:rPr>
              <a:t> </a:t>
            </a:r>
            <a:r>
              <a:rPr kumimoji="1" lang="en-US" altLang="zh-CN" sz="1200" b="1" dirty="0">
                <a:solidFill>
                  <a:prstClr val="white"/>
                </a:solidFill>
                <a:latin typeface="Century Gothic" panose="020B0502020202020204"/>
                <a:ea typeface="微软雅黑" panose="020B0503020204020204" charset="-122"/>
              </a:rPr>
              <a:t>DONGYUE</a:t>
            </a:r>
            <a:r>
              <a:rPr kumimoji="1" lang="zh-CN" altLang="en-US" sz="1200" b="1" dirty="0">
                <a:solidFill>
                  <a:prstClr val="white"/>
                </a:solidFill>
                <a:latin typeface="Century Gothic" panose="020B0502020202020204"/>
                <a:ea typeface="微软雅黑" panose="020B0503020204020204" charset="-122"/>
              </a:rPr>
              <a:t> </a:t>
            </a:r>
            <a:r>
              <a:rPr kumimoji="1" lang="en-US" altLang="zh-CN" sz="1200" b="1" dirty="0">
                <a:solidFill>
                  <a:prstClr val="white"/>
                </a:solidFill>
                <a:latin typeface="Century Gothic" panose="020B0502020202020204"/>
                <a:ea typeface="微软雅黑" panose="020B0503020204020204" charset="-122"/>
              </a:rPr>
              <a:t>CHEN</a:t>
            </a:r>
            <a:endParaRPr kumimoji="1" lang="zh-CN" altLang="en-US" sz="1200" b="1" dirty="0">
              <a:solidFill>
                <a:srgbClr val="FFFFFF"/>
              </a:solidFill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2260017" y="2796924"/>
            <a:ext cx="4454572" cy="1871694"/>
            <a:chOff x="3868714" y="2612104"/>
            <a:chExt cx="4454572" cy="1871694"/>
          </a:xfrm>
        </p:grpSpPr>
        <p:sp>
          <p:nvSpPr>
            <p:cNvPr id="4" name="文本框 3"/>
            <p:cNvSpPr txBox="1"/>
            <p:nvPr/>
          </p:nvSpPr>
          <p:spPr>
            <a:xfrm>
              <a:off x="3868714" y="2612104"/>
              <a:ext cx="4454572" cy="5909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kumimoji="1" lang="en-US" altLang="zh-CN" sz="3600" b="1" dirty="0">
                  <a:solidFill>
                    <a:srgbClr val="0070C0"/>
                  </a:solidFill>
                  <a:latin typeface="Century Gothic" panose="020B0502020202020204"/>
                  <a:ea typeface="微软雅黑" panose="020B0503020204020204" charset="-122"/>
                </a:rPr>
                <a:t>THANK</a:t>
              </a:r>
              <a:r>
                <a:rPr kumimoji="1" lang="zh-CN" altLang="en-US" sz="3600" b="1" dirty="0">
                  <a:solidFill>
                    <a:srgbClr val="0070C0"/>
                  </a:solidFill>
                  <a:latin typeface="Century Gothic" panose="020B0502020202020204"/>
                  <a:ea typeface="微软雅黑" panose="020B0503020204020204" charset="-122"/>
                </a:rPr>
                <a:t> </a:t>
              </a:r>
              <a:r>
                <a:rPr kumimoji="1" lang="en-US" altLang="zh-CN" sz="3600" b="1" dirty="0">
                  <a:solidFill>
                    <a:srgbClr val="0070C0"/>
                  </a:solidFill>
                  <a:latin typeface="Century Gothic" panose="020B0502020202020204"/>
                  <a:ea typeface="微软雅黑" panose="020B0503020204020204" charset="-122"/>
                </a:rPr>
                <a:t>YOU</a:t>
              </a:r>
              <a:endParaRPr kumimoji="1" lang="zh-CN" altLang="en-US" sz="3600" b="1" dirty="0">
                <a:solidFill>
                  <a:srgbClr val="0070C0"/>
                </a:solidFill>
                <a:latin typeface="Century Gothic" panose="020B0502020202020204"/>
                <a:ea typeface="微软雅黑" panose="020B0503020204020204" charset="-122"/>
              </a:endParaRP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3868714" y="3477497"/>
              <a:ext cx="4454572" cy="100630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90000"/>
                </a:lnSpc>
              </a:pPr>
              <a:r>
                <a:rPr kumimoji="1" lang="zh-CN" altLang="en-US" sz="6600" b="1" dirty="0">
                  <a:solidFill>
                    <a:srgbClr val="0070C0"/>
                  </a:solidFill>
                  <a:latin typeface="Century Gothic" panose="020B0502020202020204"/>
                  <a:ea typeface="微软雅黑" panose="020B0503020204020204" charset="-122"/>
                </a:rPr>
                <a:t>感谢聆听</a:t>
              </a:r>
            </a:p>
          </p:txBody>
        </p:sp>
        <p:cxnSp>
          <p:nvCxnSpPr>
            <p:cNvPr id="3" name="直线连接符 2"/>
            <p:cNvCxnSpPr/>
            <p:nvPr/>
          </p:nvCxnSpPr>
          <p:spPr>
            <a:xfrm>
              <a:off x="4120607" y="3347932"/>
              <a:ext cx="3950786" cy="0"/>
            </a:xfrm>
            <a:prstGeom prst="line">
              <a:avLst/>
            </a:prstGeom>
            <a:ln w="3175" cmpd="sng">
              <a:solidFill>
                <a:srgbClr val="104E87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组合 11"/>
          <p:cNvGrpSpPr/>
          <p:nvPr/>
        </p:nvGrpSpPr>
        <p:grpSpPr>
          <a:xfrm>
            <a:off x="-2" y="631423"/>
            <a:ext cx="6100087" cy="523220"/>
            <a:chOff x="-2" y="1053542"/>
            <a:chExt cx="6100087" cy="523220"/>
          </a:xfrm>
        </p:grpSpPr>
        <p:sp>
          <p:nvSpPr>
            <p:cNvPr id="13" name="矩形: 圆顶角 12"/>
            <p:cNvSpPr/>
            <p:nvPr/>
          </p:nvSpPr>
          <p:spPr>
            <a:xfrm rot="5400000">
              <a:off x="2807673" y="-1749839"/>
              <a:ext cx="480654" cy="6096004"/>
            </a:xfrm>
            <a:prstGeom prst="round2SameRect">
              <a:avLst>
                <a:gd name="adj1" fmla="val 37365"/>
                <a:gd name="adj2" fmla="val 0"/>
              </a:avLst>
            </a:prstGeom>
            <a:solidFill>
              <a:srgbClr val="0070C0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dirty="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445973" y="1053542"/>
              <a:ext cx="565411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例题</a:t>
              </a:r>
              <a:r>
                <a:rPr lang="en-US" altLang="zh-CN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ea typeface="思源黑体 CN Medium" panose="020B0600000000000000" pitchFamily="34" charset="-122"/>
                </a:rPr>
                <a:t>——</a:t>
              </a:r>
              <a:r>
                <a:rPr lang="zh-CN" altLang="en-US" sz="28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思源黑体 CN Medium" panose="020B0600000000000000" pitchFamily="34" charset="-122"/>
                  <a:ea typeface="思源黑体 CN Medium" panose="020B0600000000000000" pitchFamily="34" charset="-122"/>
                </a:rPr>
                <a:t>决策树生成、剪枝与测试</a:t>
              </a:r>
            </a:p>
          </p:txBody>
        </p:sp>
      </p:grpSp>
      <p:sp>
        <p:nvSpPr>
          <p:cNvPr id="18" name="文本框 17"/>
          <p:cNvSpPr txBox="1"/>
          <p:nvPr/>
        </p:nvSpPr>
        <p:spPr>
          <a:xfrm>
            <a:off x="503022" y="1424769"/>
            <a:ext cx="7030454" cy="360887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r>
              <a:rPr kumimoji="1"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数据集</a:t>
            </a:r>
            <a:r>
              <a:rPr kumimoji="1"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——</a:t>
            </a:r>
            <a:r>
              <a:rPr kumimoji="1"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特征增广的</a:t>
            </a:r>
            <a:r>
              <a:rPr kumimoji="1" lang="en-US" altLang="zh-CN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mini-Iris</a:t>
            </a:r>
            <a:r>
              <a:rPr kumimoji="1" lang="zh-CN" altLang="en-US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数据集</a:t>
            </a:r>
            <a:endParaRPr kumimoji="1" lang="en-US" altLang="zh-C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2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endParaRPr kumimoji="1" lang="en-US" altLang="zh-C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2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endParaRPr kumimoji="1" lang="en-US" altLang="zh-C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2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endParaRPr kumimoji="1" lang="en-US" altLang="zh-C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20000"/>
              </a:lnSpc>
              <a:buClr>
                <a:srgbClr val="0070C0"/>
              </a:buClr>
              <a:buFont typeface="Arial" panose="020B0604020202020204" pitchFamily="34" charset="0"/>
              <a:buChar char="•"/>
            </a:pPr>
            <a:endParaRPr kumimoji="1" lang="en-US" altLang="zh-C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buClr>
                <a:srgbClr val="0070C0"/>
              </a:buClr>
            </a:pPr>
            <a:endParaRPr kumimoji="1" lang="en-US" altLang="zh-CN" sz="2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>
              <a:lnSpc>
                <a:spcPct val="120000"/>
              </a:lnSpc>
              <a:buClr>
                <a:srgbClr val="0070C0"/>
              </a:buClr>
            </a:pPr>
            <a:endParaRPr kumimoji="1" lang="en-US" altLang="zh-CN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52500" lvl="1" indent="-342900">
              <a:lnSpc>
                <a:spcPct val="120000"/>
              </a:lnSpc>
              <a:buClr>
                <a:srgbClr val="0070C0"/>
              </a:buClr>
              <a:buFont typeface="系统字体"/>
              <a:buChar char="-"/>
            </a:pPr>
            <a:r>
              <a:rPr kumimoji="1" lang="zh-CN" alt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请使用</a:t>
            </a:r>
            <a:r>
              <a:rPr kumimoji="1" lang="en-US" altLang="zh-CN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CART</a:t>
            </a:r>
            <a:r>
              <a:rPr kumimoji="1" lang="zh-CN" alt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算法根据该数据集生成决策树。</a:t>
            </a:r>
            <a:endParaRPr kumimoji="1" lang="en-US" altLang="zh-CN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52500" lvl="1" indent="-342900">
              <a:lnSpc>
                <a:spcPct val="120000"/>
              </a:lnSpc>
              <a:buClr>
                <a:srgbClr val="0070C0"/>
              </a:buClr>
              <a:buFont typeface="系统字体"/>
              <a:buChar char="-"/>
            </a:pPr>
            <a:r>
              <a:rPr kumimoji="1" lang="zh-CN" alt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详细说明决策树生成过程和剪枝过程</a:t>
            </a:r>
            <a:endParaRPr kumimoji="1" lang="en-US" altLang="zh-CN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52500" lvl="1" indent="-342900">
              <a:lnSpc>
                <a:spcPct val="120000"/>
              </a:lnSpc>
              <a:buClr>
                <a:srgbClr val="0070C0"/>
              </a:buClr>
              <a:buFont typeface="系统字体"/>
              <a:buChar char="-"/>
            </a:pPr>
            <a:r>
              <a:rPr kumimoji="1" lang="zh-CN" altLang="en-US" sz="1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给出测试过程和结果</a:t>
            </a:r>
            <a:endParaRPr kumimoji="1" lang="en-US" altLang="zh-CN" sz="1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1163801"/>
                  </p:ext>
                </p:extLst>
              </p:nvPr>
            </p:nvGraphicFramePr>
            <p:xfrm>
              <a:off x="606698" y="1958029"/>
              <a:ext cx="5926627" cy="1537570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86264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</a:tblGrid>
                  <a:tr h="289221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 err="1">
                              <a:effectLst/>
                            </a:rPr>
                            <a:t>训练</a:t>
                          </a: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类别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ve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 err="1">
                              <a:effectLst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vi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vi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 err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se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se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se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颜色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黄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粉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紫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紫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黄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紫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粉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粉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气味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有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有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有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有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有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无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无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有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无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</a:rPr>
                            <a:t>花萼</a:t>
                          </a:r>
                          <a:r>
                            <a:rPr lang="zh-CN" sz="1200" kern="100" dirty="0">
                              <a:effectLst/>
                            </a:rPr>
                            <a:t>长度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7.0cm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6.4cm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5.8cm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7.9cm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6.0cm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4.9cm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5.0cm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4.3cm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4.4cm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5.2cm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花瓣长度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4.7cm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4.5cm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5.1cm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6.9cm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4.8cm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4.5cm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1.4cm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1.1cm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1.3cm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1.5cm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3" name="表格 2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1163801"/>
                  </p:ext>
                </p:extLst>
              </p:nvPr>
            </p:nvGraphicFramePr>
            <p:xfrm>
              <a:off x="606698" y="1958029"/>
              <a:ext cx="5926627" cy="1537570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86264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</a:tblGrid>
                  <a:tr h="289560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 err="1">
                              <a:effectLst/>
                            </a:rPr>
                            <a:t>训练</a:t>
                          </a: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70000" t="-13043" r="-905000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270000" t="-13043" r="-805000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370000" t="-13043" r="-705000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470000" t="-13043" r="-605000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570000" t="-13043" r="-505000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670000" t="-13043" r="-405000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770000" t="-13043" r="-305000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870000" t="-13043" r="-205000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970000" t="-13043" r="-105000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3"/>
                          <a:stretch>
                            <a:fillRect l="-1070000" t="-13043" r="-5000" b="-45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类别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ve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 err="1">
                              <a:effectLst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vi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vi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 err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se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se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se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3"/>
                          <a:stretch>
                            <a:fillRect t="-230000" r="-591176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黄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粉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紫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紫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黄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紫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粉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粉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3"/>
                          <a:stretch>
                            <a:fillRect t="-347368" r="-591176" b="-236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有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有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有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有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有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无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无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有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无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3"/>
                          <a:stretch>
                            <a:fillRect t="-425000" r="-591176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7.0cm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6.4cm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5.8cm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7.9cm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6.0cm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4.9cm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5.0cm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4.3cm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4.4cm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5.2cm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3"/>
                          <a:stretch>
                            <a:fillRect t="-525000" r="-591176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4.7cm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4.5cm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5.1cm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6.9cm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4.8cm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4.5cm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1.4cm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1.1cm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1.3cm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1.5cm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E5C9CF90-04C1-3141-9115-9566914CCA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9485298"/>
                  </p:ext>
                </p:extLst>
              </p:nvPr>
            </p:nvGraphicFramePr>
            <p:xfrm>
              <a:off x="6859620" y="1958029"/>
              <a:ext cx="3963402" cy="1537570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87643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4048161936"/>
                        </a:ext>
                      </a:extLst>
                    </a:gridCol>
                  </a:tblGrid>
                  <a:tr h="289221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r>
                            <a:rPr lang="en-US" sz="1400" kern="100" dirty="0" err="1">
                              <a:effectLst/>
                            </a:rPr>
                            <a:t>测试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  <m:sup>
                                    <m:r>
                                      <a:rPr lang="en-US" altLang="zh-CN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  <m:sup>
                                    <m:r>
                                      <a:rPr lang="en-US" altLang="zh-CN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  <m:sup>
                                    <m:r>
                                      <a:rPr lang="en-US" altLang="zh-CN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  <m:sup>
                                    <m:r>
                                      <a:rPr lang="en-US" altLang="zh-CN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  <m:sup>
                                    <m:r>
                                      <a:rPr lang="en-US" altLang="zh-CN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Sup>
                                  <m:sSubSupPr>
                                    <m:ctrlPr>
                                      <a:rPr lang="en-US" altLang="zh-CN" sz="1400" b="1" i="1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altLang="zh-CN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𝟔</m:t>
                                    </m:r>
                                  </m:sub>
                                  <m:sup>
                                    <m:r>
                                      <a:rPr lang="en-US" altLang="zh-CN" sz="1400" b="1" i="0" kern="100" smtClean="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′</m:t>
                                    </m:r>
                                  </m:sup>
                                </m:sSubSup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类别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 err="1">
                              <a:effectLst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se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 err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se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颜色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黄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黄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气味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</a:rPr>
                            <a:t>花萼</a:t>
                          </a:r>
                          <a:r>
                            <a:rPr lang="zh-CN" sz="1200" kern="100" dirty="0">
                              <a:effectLst/>
                            </a:rPr>
                            <a:t>长度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8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5.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6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6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6.2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1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花瓣长度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2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1.9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7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3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2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1.2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8" name="表格 7">
                <a:extLst>
                  <a:ext uri="{FF2B5EF4-FFF2-40B4-BE49-F238E27FC236}">
                    <a16:creationId xmlns:a16="http://schemas.microsoft.com/office/drawing/2014/main" id="{E5C9CF90-04C1-3141-9115-9566914CCA35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299485298"/>
                  </p:ext>
                </p:extLst>
              </p:nvPr>
            </p:nvGraphicFramePr>
            <p:xfrm>
              <a:off x="6859620" y="1958029"/>
              <a:ext cx="3963402" cy="1537570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87643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514494">
                      <a:extLst>
                        <a:ext uri="{9D8B030D-6E8A-4147-A177-3AD203B41FA5}">
                          <a16:colId xmlns:a16="http://schemas.microsoft.com/office/drawing/2014/main" val="4048161936"/>
                        </a:ext>
                      </a:extLst>
                    </a:gridCol>
                  </a:tblGrid>
                  <a:tr h="289560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r>
                            <a:rPr lang="en-US" sz="1400" kern="100" dirty="0" err="1">
                              <a:effectLst/>
                            </a:rPr>
                            <a:t>测试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170732" t="-13043" r="-500000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277500" t="-13043" r="-412500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368293" t="-13043" r="-302439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468293" t="-13043" r="-202439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582500" t="-13043" r="-107500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4"/>
                          <a:stretch>
                            <a:fillRect l="-665854" t="-13043" r="-4878" b="-45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类别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B05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 err="1">
                              <a:effectLst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se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 err="1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se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4"/>
                          <a:stretch>
                            <a:fillRect l="-1449" t="-230000" r="-356522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黄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黄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4"/>
                          <a:stretch>
                            <a:fillRect l="-1449" t="-347368" r="-356522" b="-236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  <a:latin typeface="Times New Roman" panose="02020603050405020304" pitchFamily="18" charset="0"/>
                              <a:ea typeface="宋体" panose="02010600030101010101" pitchFamily="2" charset="-122"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4"/>
                          <a:stretch>
                            <a:fillRect l="-1449" t="-425000" r="-356522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8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5.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6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6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6.2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1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4"/>
                          <a:stretch>
                            <a:fillRect l="-1449" t="-525000" r="-356522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2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1.9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7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5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4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3</a:t>
                          </a:r>
                          <a:r>
                            <a:rPr lang="en-US" sz="1200" kern="100" dirty="0">
                              <a:effectLst/>
                            </a:rPr>
                            <a:t>.</a:t>
                          </a:r>
                          <a:r>
                            <a:rPr lang="en-US" altLang="zh-CN" sz="1200" kern="100" dirty="0">
                              <a:effectLst/>
                            </a:rPr>
                            <a:t>2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>
                              <a:effectLst/>
                            </a:rPr>
                            <a:t>1.2</a:t>
                          </a:r>
                          <a:r>
                            <a:rPr lang="en-US" sz="1200" kern="100" dirty="0">
                              <a:effectLst/>
                            </a:rPr>
                            <a:t>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顶角 12"/>
          <p:cNvSpPr/>
          <p:nvPr/>
        </p:nvSpPr>
        <p:spPr>
          <a:xfrm rot="5400000">
            <a:off x="2807673" y="-2171958"/>
            <a:ext cx="480654" cy="6096004"/>
          </a:xfrm>
          <a:prstGeom prst="round2SameRect">
            <a:avLst>
              <a:gd name="adj1" fmla="val 37365"/>
              <a:gd name="adj2" fmla="val 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6" name="文本框 85"/>
          <p:cNvSpPr txBox="1"/>
          <p:nvPr/>
        </p:nvSpPr>
        <p:spPr>
          <a:xfrm>
            <a:off x="445973" y="631423"/>
            <a:ext cx="5654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例题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思源黑体 CN Medium" panose="020B0600000000000000" pitchFamily="34" charset="-122"/>
              </a:rPr>
              <a:t>——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决策树生成、剪枝与测试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/>
              <p:cNvGraphicFramePr>
                <a:graphicFrameLocks noGrp="1"/>
              </p:cNvGraphicFramePr>
              <p:nvPr/>
            </p:nvGraphicFramePr>
            <p:xfrm>
              <a:off x="563218" y="1229274"/>
              <a:ext cx="7527235" cy="548006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688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85834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17373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输入</a:t>
                          </a:r>
                          <a:r>
                            <a:rPr lang="en-US" sz="1400" kern="100" dirty="0">
                              <a:effectLst/>
                            </a:rPr>
                            <a:t>: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训练集</a:t>
                          </a:r>
                          <a:r>
                            <a:rPr lang="en-US" sz="1400" kern="100" dirty="0">
                              <a:effectLst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endChr m:val=""/>
                                      <m:ctrlPr>
                                        <a:rPr lang="zh-CN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sz="1400" i="1" kern="1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kern="1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1400" kern="1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"/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endChr m:val=""/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"/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d>
                                <m:dPr>
                                  <m:endChr m:val=""/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zh-CN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sz="1400" i="1" kern="1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kern="1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400" kern="1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oMath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7373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特征集</a:t>
                          </a:r>
                          <a:r>
                            <a:rPr lang="en-US" sz="1400" kern="100" dirty="0">
                              <a:effectLst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=1,…,</m:t>
                                  </m:r>
                                  <m: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oMath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7373">
                    <a:tc gridSpan="2"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solidFill>
                                <a:srgbClr val="FFFF00"/>
                              </a:solidFill>
                              <a:effectLst/>
                            </a:rPr>
                            <a:t>函数</a:t>
                          </a:r>
                          <a:r>
                            <a:rPr lang="en-US" sz="1400" kern="100" dirty="0">
                              <a:solidFill>
                                <a:srgbClr val="FFFF00"/>
                              </a:solidFill>
                              <a:effectLst/>
                            </a:rPr>
                            <a:t> Tree = </a:t>
                          </a:r>
                          <a:r>
                            <a:rPr lang="en-US" sz="1400" kern="100" dirty="0" err="1">
                              <a:solidFill>
                                <a:srgbClr val="FFFF00"/>
                              </a:solidFill>
                              <a:effectLst/>
                            </a:rPr>
                            <a:t>TreeGenerate</a:t>
                          </a:r>
                          <a:r>
                            <a:rPr lang="en-US" sz="1400" kern="100" dirty="0">
                              <a:solidFill>
                                <a:srgbClr val="FFFF00"/>
                              </a:solidFill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kern="10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400" kern="10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kern="10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oMath>
                          </a14:m>
                          <a:r>
                            <a:rPr lang="en-US" sz="1400" kern="100" dirty="0">
                              <a:solidFill>
                                <a:srgbClr val="FFFF00"/>
                              </a:solidFill>
                              <a:effectLst/>
                            </a:rPr>
                            <a:t>)</a:t>
                          </a:r>
                          <a:endParaRPr lang="zh-CN" sz="1400" kern="100" dirty="0">
                            <a:solidFill>
                              <a:srgbClr val="FFFF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步骤</a:t>
                          </a:r>
                          <a:r>
                            <a:rPr lang="en-US" sz="1400" kern="100" dirty="0">
                              <a:effectLst/>
                            </a:rPr>
                            <a:t>: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269875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2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if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</m:d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𝑁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or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Gini</m:t>
                              </m:r>
                              <m:d>
                                <m:d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</m:d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𝐺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 #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正则化终止条件</a:t>
                          </a: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3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将</a:t>
                          </a: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node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标记为叶子节点，返回</a:t>
                          </a:r>
                          <a14:m>
                            <m:oMath xmlns:m="http://schemas.openxmlformats.org/officeDocument/2006/math"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𝐷</m:t>
                              </m:r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中占比最大的类别标记；</a:t>
                          </a: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return</a:t>
                          </a:r>
                          <a:endParaRPr lang="zh-CN" sz="14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5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for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in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𝐹</m:t>
                              </m:r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                #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遍历所有特征</a:t>
                          </a: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6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400" kern="100" baseline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if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是离散特征</a:t>
                          </a: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</a:t>
                          </a:r>
                          <a:endParaRPr lang="zh-CN" sz="14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7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     </a:t>
                          </a: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for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的每一个取值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     #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遍历所有离散取值</a:t>
                          </a: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8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          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根据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是否取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，分为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left</m:t>
                                  </m:r>
                                </m:sup>
                              </m:sSubSup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和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right</m:t>
                                  </m:r>
                                </m:sup>
                              </m:sSubSup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，记录加权平均基尼指数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endParaRPr lang="zh-CN" sz="14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9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if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是连续特征</a:t>
                          </a: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</a:t>
                          </a:r>
                          <a:endParaRPr lang="zh-CN" sz="14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10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for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的每一个阈值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     #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遍历所有阈值</a:t>
                          </a: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11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     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根据阈值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，分为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left</m:t>
                                  </m:r>
                                </m:sup>
                              </m:sSubSup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和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right</m:t>
                                  </m:r>
                                </m:sup>
                              </m:sSubSup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，记录加权平均基尼指数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endParaRPr lang="zh-CN" sz="14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12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根据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选择最优划分属性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zh-CN" sz="1400" i="1" kern="1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kern="1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lang="en-US" sz="1400" kern="1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，给出最优的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left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和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right</m:t>
                                  </m:r>
                                </m:sub>
                              </m:sSub>
                            </m:oMath>
                          </a14:m>
                          <a:endParaRPr lang="zh-CN" sz="14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13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相关参数存入节点</a:t>
                          </a: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14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以</a:t>
                          </a:r>
                          <a:r>
                            <a:rPr lang="en-US" sz="1400" kern="1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TreeGenerate</a:t>
                          </a: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left</m:t>
                                  </m:r>
                                </m:sub>
                              </m:sSub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𝐹</m:t>
                              </m:r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向下继续生长</a:t>
                          </a: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15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以</a:t>
                          </a:r>
                          <a:r>
                            <a:rPr lang="en-US" sz="1400" kern="1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TreeGenerate</a:t>
                          </a: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right</m:t>
                                  </m:r>
                                </m:sub>
                              </m:sSub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𝐹</m:t>
                              </m:r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向下继续生长</a:t>
                          </a: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278547">
                    <a:tc gridSpan="2"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b="1" kern="100" dirty="0">
                              <a:solidFill>
                                <a:srgbClr val="FFFF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函数返回决策树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kern="10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</m:t>
                              </m:r>
                              <m:r>
                                <a:rPr lang="en-US" sz="1400" b="1" kern="10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’</m:t>
                              </m:r>
                            </m:oMath>
                          </a14:m>
                          <a:r>
                            <a:rPr lang="zh-CN" sz="1400" b="1" kern="100" dirty="0">
                              <a:solidFill>
                                <a:srgbClr val="FFFF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，对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kern="10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</m:t>
                              </m:r>
                              <m:r>
                                <a:rPr lang="en-US" sz="1400" b="1" kern="10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’</m:t>
                              </m:r>
                            </m:oMath>
                          </a14:m>
                          <a:r>
                            <a:rPr lang="zh-CN" sz="1400" b="1" kern="100" dirty="0">
                              <a:solidFill>
                                <a:srgbClr val="FFFF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进行后剪枝</a:t>
                          </a: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  <a:tr h="278547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输出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269875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以</a:t>
                          </a:r>
                          <a:r>
                            <a:rPr lang="en-US" sz="1400" kern="100" dirty="0">
                              <a:effectLst/>
                            </a:rPr>
                            <a:t>node</a:t>
                          </a:r>
                          <a:r>
                            <a:rPr lang="zh-CN" sz="1400" kern="100" dirty="0">
                              <a:effectLst/>
                            </a:rPr>
                            <a:t>为根节点的一棵决策树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/>
              <p:cNvGraphicFramePr>
                <a:graphicFrameLocks noGrp="1"/>
              </p:cNvGraphicFramePr>
              <p:nvPr/>
            </p:nvGraphicFramePr>
            <p:xfrm>
              <a:off x="563218" y="1229274"/>
              <a:ext cx="7527235" cy="548006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68888"/>
                    <a:gridCol w="6858347"/>
                  </a:tblGrid>
                  <a:tr h="317500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输入</a:t>
                          </a:r>
                          <a:r>
                            <a:rPr lang="en-US" sz="1400" kern="100" dirty="0">
                              <a:effectLst/>
                            </a:rPr>
                            <a:t>: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317500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316865"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  <a:tc hMerge="1">
                      <a:tcPr/>
                    </a:tc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步骤</a:t>
                          </a:r>
                          <a:r>
                            <a:rPr lang="en-US" sz="1400" kern="100" dirty="0">
                              <a:effectLst/>
                            </a:rPr>
                            <a:t>: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269875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/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2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210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3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5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6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210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7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8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9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210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10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11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12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13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相关参数存入节点</a:t>
                          </a:r>
                          <a:endParaRPr lang="zh-CN" sz="14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5874" marR="65874" marT="0" marB="0" anchor="ctr"/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14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15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78130"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  <a:tc hMerge="1">
                      <a:tcPr/>
                    </a:tc>
                  </a:tr>
                  <a:tr h="278547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输出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269875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以</a:t>
                          </a:r>
                          <a:r>
                            <a:rPr lang="en-US" sz="1400" kern="100" dirty="0">
                              <a:effectLst/>
                            </a:rPr>
                            <a:t>node</a:t>
                          </a:r>
                          <a:r>
                            <a:rPr lang="zh-CN" sz="1400" kern="100" dirty="0">
                              <a:effectLst/>
                            </a:rPr>
                            <a:t>为根节点的一棵决策树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圆角矩形 2"/>
          <p:cNvSpPr/>
          <p:nvPr/>
        </p:nvSpPr>
        <p:spPr>
          <a:xfrm>
            <a:off x="1245703" y="1254675"/>
            <a:ext cx="3472071" cy="599525"/>
          </a:xfrm>
          <a:prstGeom prst="roundRect">
            <a:avLst/>
          </a:prstGeom>
          <a:noFill/>
          <a:ln w="28575">
            <a:solidFill>
              <a:srgbClr val="FF2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顶角 12"/>
          <p:cNvSpPr/>
          <p:nvPr/>
        </p:nvSpPr>
        <p:spPr>
          <a:xfrm rot="5400000">
            <a:off x="2807673" y="-2171958"/>
            <a:ext cx="480654" cy="6096004"/>
          </a:xfrm>
          <a:prstGeom prst="round2SameRect">
            <a:avLst>
              <a:gd name="adj1" fmla="val 37365"/>
              <a:gd name="adj2" fmla="val 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491223" y="1418870"/>
                <a:ext cx="8219018" cy="16882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Clr>
                    <a:srgbClr val="0070C0"/>
                  </a:buClr>
                  <a:buFont typeface="Arial" panose="020B0604020202020204" pitchFamily="34" charset="0"/>
                  <a:buChar char="•"/>
                </a:pPr>
                <a:r>
                  <a:rPr lang="zh-CN" altLang="en-US" sz="2000" kern="100" dirty="0">
                    <a:solidFill>
                      <a:schemeClr val="bg1"/>
                    </a:solidFill>
                    <a:effectLst/>
                  </a:rPr>
                  <a:t>函数输入：</a:t>
                </a:r>
                <a:r>
                  <a:rPr lang="en-US" altLang="zh-CN" sz="2000" kern="100" dirty="0">
                    <a:solidFill>
                      <a:schemeClr val="bg1"/>
                    </a:solidFill>
                    <a:effectLst/>
                  </a:rPr>
                  <a:t>Tree = </a:t>
                </a:r>
                <a:r>
                  <a:rPr lang="en-US" altLang="zh-CN" sz="2000" kern="100" dirty="0" err="1">
                    <a:solidFill>
                      <a:schemeClr val="bg1"/>
                    </a:solidFill>
                    <a:effectLst/>
                  </a:rPr>
                  <a:t>TreeGenerate</a:t>
                </a:r>
                <a:r>
                  <a:rPr lang="en-US" altLang="zh-CN" sz="2000" kern="100" dirty="0">
                    <a:solidFill>
                      <a:schemeClr val="bg1"/>
                    </a:solidFill>
                    <a:effectLst/>
                  </a:rPr>
                  <a:t>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kern="100" smtClean="0">
                            <a:solidFill>
                              <a:srgbClr val="FF260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kern="100" smtClean="0">
                            <a:solidFill>
                              <a:srgbClr val="FF2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sz="2000" b="0" i="0" kern="100" smtClean="0">
                            <a:solidFill>
                              <a:srgbClr val="FF2600"/>
                            </a:solidFill>
                            <a:effectLst/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altLang="zh-CN" sz="2000" kern="100" smtClean="0">
                        <a:solidFill>
                          <a:srgbClr val="FF2600"/>
                        </a:solidFill>
                        <a:effectLst/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sz="2000" kern="100" smtClean="0">
                        <a:solidFill>
                          <a:srgbClr val="FF2600"/>
                        </a:solidFill>
                        <a:effectLst/>
                        <a:latin typeface="Cambria Math" panose="02040503050406030204" pitchFamily="18" charset="0"/>
                      </a:rPr>
                      <m:t>𝐹</m:t>
                    </m:r>
                  </m:oMath>
                </a14:m>
                <a:r>
                  <a:rPr lang="en-US" altLang="zh-CN" sz="2000" kern="100" dirty="0">
                    <a:solidFill>
                      <a:schemeClr val="bg1"/>
                    </a:solidFill>
                    <a:effectLst/>
                  </a:rPr>
                  <a:t>)</a:t>
                </a:r>
                <a:endParaRPr kumimoji="1" lang="zh-CN" altLang="en-US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14:m>
                  <m:oMath xmlns:m="http://schemas.openxmlformats.org/officeDocument/2006/math">
                    <m:r>
                      <a:rPr kumimoji="1" lang="en-US" altLang="zh-CN" sz="1800" i="1" dirty="0" smtClean="0">
                        <a:solidFill>
                          <a:srgbClr val="FF26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r>
                  <a:rPr kumimoji="1" lang="zh-CN" altLang="en-US" sz="1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</a:t>
                </a:r>
                <a:r>
                  <a:rPr kumimoji="1" lang="en-US" altLang="zh-CN" sz="1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mini-Iris</a:t>
                </a:r>
                <a:r>
                  <a:rPr kumimoji="1" lang="zh-CN" altLang="en-US" sz="1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训练集，设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𝐷</m:t>
                        </m:r>
                      </m:e>
                      <m:sub>
                        <m:r>
                          <a:rPr kumimoji="1"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b>
                    </m:sSub>
                    <m:r>
                      <a:rPr kumimoji="1" lang="en-US" altLang="zh-C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kumimoji="1" lang="en-US" altLang="zh-C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𝐷</m:t>
                    </m:r>
                  </m:oMath>
                </a14:m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14:m>
                  <m:oMath xmlns:m="http://schemas.openxmlformats.org/officeDocument/2006/math">
                    <m:r>
                      <a:rPr kumimoji="1" lang="en-US" altLang="zh-CN" sz="1800" i="1" dirty="0" smtClean="0">
                        <a:solidFill>
                          <a:srgbClr val="FF260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𝐹</m:t>
                    </m:r>
                  </m:oMath>
                </a14:m>
                <a:r>
                  <a:rPr kumimoji="1" lang="zh-CN" altLang="en-US" sz="1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：完整特征集合</a:t>
                </a:r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562100" lvl="2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r>
                  <a:rPr kumimoji="1" lang="zh-CN" altLang="en-US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离散特征：</a:t>
                </a:r>
                <a:r>
                  <a:rPr lang="zh-CN" altLang="zh-CN" sz="1600" kern="100" dirty="0">
                    <a:solidFill>
                      <a:srgbClr val="0070C0"/>
                    </a:solidFill>
                    <a:effectLst/>
                  </a:rPr>
                  <a:t>颜色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 kern="100" smtClean="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1600" kern="10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US" altLang="zh-CN" sz="1600" kern="100">
                            <a:solidFill>
                              <a:srgbClr val="0070C0"/>
                            </a:solidFill>
                            <a:effectLst/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1600" dirty="0">
                    <a:solidFill>
                      <a:srgbClr val="0070C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，气味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1600" b="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kumimoji="1"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1562100" lvl="2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r>
                  <a:rPr kumimoji="1" lang="zh-CN" altLang="en-US" sz="16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连续特征：</a:t>
                </a:r>
                <a:r>
                  <a:rPr kumimoji="1" lang="zh-CN" altLang="en-US" sz="16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花萼长度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16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</m:oMath>
                </a14:m>
                <a:r>
                  <a:rPr kumimoji="1" lang="zh-CN" altLang="en-US" sz="1600" dirty="0">
                    <a:solidFill>
                      <a:srgbClr val="00B05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、花瓣长度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6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600" i="1" dirty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kumimoji="1" lang="en-US" altLang="zh-CN" sz="1600" b="0" i="1" dirty="0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kumimoji="1" lang="en-US" altLang="zh-CN" sz="16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23" y="1418870"/>
                <a:ext cx="8219018" cy="1688283"/>
              </a:xfrm>
              <a:prstGeom prst="rect">
                <a:avLst/>
              </a:prstGeom>
              <a:blipFill>
                <a:blip r:embed="rId3"/>
                <a:stretch>
                  <a:fillRect l="-617" t="-1493" b="-44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文本框 85"/>
          <p:cNvSpPr txBox="1"/>
          <p:nvPr/>
        </p:nvSpPr>
        <p:spPr>
          <a:xfrm>
            <a:off x="445973" y="631423"/>
            <a:ext cx="5654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例题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思源黑体 CN Medium" panose="020B0600000000000000" pitchFamily="34" charset="-122"/>
              </a:rPr>
              <a:t>——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决策树生成、剪枝与测试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顶角 12"/>
          <p:cNvSpPr/>
          <p:nvPr/>
        </p:nvSpPr>
        <p:spPr>
          <a:xfrm rot="5400000">
            <a:off x="2807673" y="-2171958"/>
            <a:ext cx="480654" cy="6096004"/>
          </a:xfrm>
          <a:prstGeom prst="round2SameRect">
            <a:avLst>
              <a:gd name="adj1" fmla="val 37365"/>
              <a:gd name="adj2" fmla="val 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6" name="文本框 85"/>
          <p:cNvSpPr txBox="1"/>
          <p:nvPr/>
        </p:nvSpPr>
        <p:spPr>
          <a:xfrm>
            <a:off x="445973" y="631423"/>
            <a:ext cx="5654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例题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思源黑体 CN Medium" panose="020B0600000000000000" pitchFamily="34" charset="-122"/>
              </a:rPr>
              <a:t>——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决策树生成、剪枝与测试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/>
              <p:cNvGraphicFramePr>
                <a:graphicFrameLocks noGrp="1"/>
              </p:cNvGraphicFramePr>
              <p:nvPr/>
            </p:nvGraphicFramePr>
            <p:xfrm>
              <a:off x="563218" y="1229274"/>
              <a:ext cx="7527235" cy="548006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688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85834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17373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输入</a:t>
                          </a:r>
                          <a:r>
                            <a:rPr lang="en-US" sz="1400" kern="100" dirty="0">
                              <a:effectLst/>
                            </a:rPr>
                            <a:t>: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训练集</a:t>
                          </a:r>
                          <a:r>
                            <a:rPr lang="en-US" sz="1400" kern="100" dirty="0">
                              <a:effectLst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endChr m:val=""/>
                                      <m:ctrlPr>
                                        <a:rPr lang="zh-CN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sz="1400" i="1" kern="1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kern="1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1400" kern="1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"/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endChr m:val=""/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"/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d>
                                <m:dPr>
                                  <m:endChr m:val=""/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zh-CN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sz="1400" i="1" kern="1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kern="1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400" kern="1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oMath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7373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特征集</a:t>
                          </a:r>
                          <a:r>
                            <a:rPr lang="en-US" sz="1400" kern="100" dirty="0">
                              <a:effectLst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=1,…,</m:t>
                                  </m:r>
                                  <m: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oMath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7373">
                    <a:tc gridSpan="2"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solidFill>
                                <a:srgbClr val="FFFF00"/>
                              </a:solidFill>
                              <a:effectLst/>
                            </a:rPr>
                            <a:t>函数</a:t>
                          </a:r>
                          <a:r>
                            <a:rPr lang="en-US" sz="1400" kern="100" dirty="0">
                              <a:solidFill>
                                <a:srgbClr val="FFFF00"/>
                              </a:solidFill>
                              <a:effectLst/>
                            </a:rPr>
                            <a:t> Tree = </a:t>
                          </a:r>
                          <a:r>
                            <a:rPr lang="en-US" sz="1400" kern="100" dirty="0" err="1">
                              <a:solidFill>
                                <a:srgbClr val="FFFF00"/>
                              </a:solidFill>
                              <a:effectLst/>
                            </a:rPr>
                            <a:t>TreeGenerate</a:t>
                          </a:r>
                          <a:r>
                            <a:rPr lang="en-US" sz="1400" kern="100" dirty="0">
                              <a:solidFill>
                                <a:srgbClr val="FFFF00"/>
                              </a:solidFill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kern="10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400" kern="10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kern="10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oMath>
                          </a14:m>
                          <a:r>
                            <a:rPr lang="en-US" sz="1400" kern="100" dirty="0">
                              <a:solidFill>
                                <a:srgbClr val="FFFF00"/>
                              </a:solidFill>
                              <a:effectLst/>
                            </a:rPr>
                            <a:t>)</a:t>
                          </a:r>
                          <a:endParaRPr lang="zh-CN" sz="1400" kern="100" dirty="0">
                            <a:solidFill>
                              <a:srgbClr val="FFFF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步骤</a:t>
                          </a:r>
                          <a:r>
                            <a:rPr lang="en-US" sz="1400" kern="100" dirty="0">
                              <a:effectLst/>
                            </a:rPr>
                            <a:t>: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269875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2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if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</m:d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𝑁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or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Gini</m:t>
                              </m:r>
                              <m:d>
                                <m:d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</m:d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𝐺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 #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正则化终止条件</a:t>
                          </a: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3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将</a:t>
                          </a: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node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标记为叶子节点，返回</a:t>
                          </a:r>
                          <a14:m>
                            <m:oMath xmlns:m="http://schemas.openxmlformats.org/officeDocument/2006/math"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𝐷</m:t>
                              </m:r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中占比最大的类别标记；</a:t>
                          </a: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return</a:t>
                          </a:r>
                          <a:endParaRPr lang="zh-CN" sz="14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5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for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in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𝐹</m:t>
                              </m:r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                #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遍历所有特征</a:t>
                          </a: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6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400" kern="100" baseline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if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是离散特征</a:t>
                          </a: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</a:t>
                          </a:r>
                          <a:endParaRPr lang="zh-CN" sz="14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7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     </a:t>
                          </a: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for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的每一个取值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     #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遍历所有离散取值</a:t>
                          </a: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8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          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根据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是否取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，分为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left</m:t>
                                  </m:r>
                                </m:sup>
                              </m:sSubSup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和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right</m:t>
                                  </m:r>
                                </m:sup>
                              </m:sSubSup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，记录加权平均基尼指数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endParaRPr lang="zh-CN" sz="14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9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if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是连续特征</a:t>
                          </a: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</a:t>
                          </a:r>
                          <a:endParaRPr lang="zh-CN" sz="14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10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for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的每一个阈值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     #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遍历所有阈值</a:t>
                          </a: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11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     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根据阈值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，分为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left</m:t>
                                  </m:r>
                                </m:sup>
                              </m:sSubSup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和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right</m:t>
                                  </m:r>
                                </m:sup>
                              </m:sSubSup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，记录加权平均基尼指数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endParaRPr lang="zh-CN" sz="14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12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根据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选择最优划分属性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zh-CN" sz="1400" i="1" kern="1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kern="1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lang="en-US" sz="1400" kern="1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，给出最优的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left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和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right</m:t>
                                  </m:r>
                                </m:sub>
                              </m:sSub>
                            </m:oMath>
                          </a14:m>
                          <a:endParaRPr lang="zh-CN" sz="14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13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相关参数存入节点</a:t>
                          </a: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14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以</a:t>
                          </a:r>
                          <a:r>
                            <a:rPr lang="en-US" sz="1400" kern="1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TreeGenerate</a:t>
                          </a: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left</m:t>
                                  </m:r>
                                </m:sub>
                              </m:sSub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𝐹</m:t>
                              </m:r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向下继续生长</a:t>
                          </a: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15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以</a:t>
                          </a:r>
                          <a:r>
                            <a:rPr lang="en-US" sz="1400" kern="1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TreeGenerate</a:t>
                          </a: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right</m:t>
                                  </m:r>
                                </m:sub>
                              </m:sSub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𝐹</m:t>
                              </m:r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向下继续生长</a:t>
                          </a: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278547">
                    <a:tc gridSpan="2"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b="1" kern="100" dirty="0">
                              <a:solidFill>
                                <a:srgbClr val="FFFF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函数返回决策树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kern="10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</m:t>
                              </m:r>
                              <m:r>
                                <a:rPr lang="en-US" sz="1400" b="1" kern="10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’</m:t>
                              </m:r>
                            </m:oMath>
                          </a14:m>
                          <a:r>
                            <a:rPr lang="zh-CN" sz="1400" b="1" kern="100" dirty="0">
                              <a:solidFill>
                                <a:srgbClr val="FFFF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，对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kern="10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</m:t>
                              </m:r>
                              <m:r>
                                <a:rPr lang="en-US" sz="1400" b="1" kern="10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’</m:t>
                              </m:r>
                            </m:oMath>
                          </a14:m>
                          <a:r>
                            <a:rPr lang="zh-CN" sz="1400" b="1" kern="100" dirty="0">
                              <a:solidFill>
                                <a:srgbClr val="FFFF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进行后剪枝</a:t>
                          </a: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  <a:tr h="278547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输出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269875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以</a:t>
                          </a:r>
                          <a:r>
                            <a:rPr lang="en-US" sz="1400" kern="100" dirty="0">
                              <a:effectLst/>
                            </a:rPr>
                            <a:t>node</a:t>
                          </a:r>
                          <a:r>
                            <a:rPr lang="zh-CN" sz="1400" kern="100" dirty="0">
                              <a:effectLst/>
                            </a:rPr>
                            <a:t>为根节点的一棵决策树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/>
              <p:cNvGraphicFramePr>
                <a:graphicFrameLocks noGrp="1"/>
              </p:cNvGraphicFramePr>
              <p:nvPr/>
            </p:nvGraphicFramePr>
            <p:xfrm>
              <a:off x="563218" y="1229274"/>
              <a:ext cx="7527235" cy="548006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68888"/>
                    <a:gridCol w="6858347"/>
                  </a:tblGrid>
                  <a:tr h="317500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输入</a:t>
                          </a:r>
                          <a:r>
                            <a:rPr lang="en-US" sz="1400" kern="100" dirty="0">
                              <a:effectLst/>
                            </a:rPr>
                            <a:t>: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317500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316865"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  <a:tc hMerge="1">
                      <a:tcPr/>
                    </a:tc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步骤</a:t>
                          </a:r>
                          <a:r>
                            <a:rPr lang="en-US" sz="1400" kern="100" dirty="0">
                              <a:effectLst/>
                            </a:rPr>
                            <a:t>: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269875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/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2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210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3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5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6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210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7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8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9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210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10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11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12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13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相关参数存入节点</a:t>
                          </a:r>
                          <a:endParaRPr lang="zh-CN" sz="14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5874" marR="65874" marT="0" marB="0" anchor="ctr"/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14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15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78130"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  <a:tc hMerge="1">
                      <a:tcPr/>
                    </a:tc>
                  </a:tr>
                  <a:tr h="278547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输出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269875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以</a:t>
                          </a:r>
                          <a:r>
                            <a:rPr lang="en-US" sz="1400" kern="100" dirty="0">
                              <a:effectLst/>
                            </a:rPr>
                            <a:t>node</a:t>
                          </a:r>
                          <a:r>
                            <a:rPr lang="zh-CN" sz="1400" kern="100" dirty="0">
                              <a:effectLst/>
                            </a:rPr>
                            <a:t>为根节点的一棵决策树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圆角矩形 2"/>
          <p:cNvSpPr/>
          <p:nvPr/>
        </p:nvSpPr>
        <p:spPr>
          <a:xfrm>
            <a:off x="1258956" y="2484781"/>
            <a:ext cx="5102087" cy="523461"/>
          </a:xfrm>
          <a:prstGeom prst="roundRect">
            <a:avLst/>
          </a:prstGeom>
          <a:noFill/>
          <a:ln w="28575">
            <a:solidFill>
              <a:srgbClr val="FF2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顶角 12"/>
          <p:cNvSpPr/>
          <p:nvPr/>
        </p:nvSpPr>
        <p:spPr>
          <a:xfrm rot="5400000">
            <a:off x="2807673" y="-2171958"/>
            <a:ext cx="480654" cy="6096004"/>
          </a:xfrm>
          <a:prstGeom prst="round2SameRect">
            <a:avLst>
              <a:gd name="adj1" fmla="val 37365"/>
              <a:gd name="adj2" fmla="val 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文本框 17"/>
              <p:cNvSpPr txBox="1"/>
              <p:nvPr/>
            </p:nvSpPr>
            <p:spPr>
              <a:xfrm>
                <a:off x="491223" y="1418870"/>
                <a:ext cx="8219018" cy="10936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Clr>
                    <a:srgbClr val="0070C0"/>
                  </a:buClr>
                  <a:buFont typeface="Arial" panose="020B0604020202020204" pitchFamily="34" charset="0"/>
                  <a:buChar char="•"/>
                </a:pPr>
                <a:r>
                  <a:rPr kumimoji="1" lang="zh-CN" alt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终止条件设置</a:t>
                </a: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r>
                  <a:rPr kumimoji="1" lang="zh-CN" altLang="en-US" sz="1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设定节点样本数量阈值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  <m:r>
                      <a:rPr kumimoji="1" lang="en-US" altLang="zh-C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r>
                  <a:rPr kumimoji="1" lang="zh-CN" altLang="en-US" sz="1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设定节点基尼指数阈值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sub>
                    </m:sSub>
                    <m:r>
                      <a:rPr kumimoji="1" lang="en-US" altLang="zh-C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=0.1</m:t>
                    </m:r>
                  </m:oMath>
                </a14:m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8" name="文本框 1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23" y="1418870"/>
                <a:ext cx="8219018" cy="1093633"/>
              </a:xfrm>
              <a:prstGeom prst="rect">
                <a:avLst/>
              </a:prstGeom>
              <a:blipFill rotWithShape="1">
                <a:blip r:embed="rId3"/>
                <a:stretch>
                  <a:fillRect l="-4" t="-26" r="7" b="4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6" name="文本框 85"/>
          <p:cNvSpPr txBox="1"/>
          <p:nvPr/>
        </p:nvSpPr>
        <p:spPr>
          <a:xfrm>
            <a:off x="445973" y="631423"/>
            <a:ext cx="5654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例题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思源黑体 CN Medium" panose="020B0600000000000000" pitchFamily="34" charset="-122"/>
              </a:rPr>
              <a:t>——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决策树生成、剪枝与测试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491223" y="2776730"/>
                <a:ext cx="8219018" cy="109363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Clr>
                    <a:srgbClr val="0070C0"/>
                  </a:buClr>
                  <a:buFont typeface="Arial" panose="020B0604020202020204" pitchFamily="34" charset="0"/>
                  <a:buChar char="•"/>
                </a:pPr>
                <a:r>
                  <a:rPr kumimoji="1" lang="zh-CN" alt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节点参数统计</a:t>
                </a: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r>
                  <a:rPr kumimoji="1" lang="zh-CN" altLang="en-US" sz="1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当前节点样本数量为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18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kumimoji="1" lang="en-US" altLang="zh-C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</m:t>
                    </m:r>
                  </m:oMath>
                </a14:m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r>
                  <a:rPr kumimoji="1" lang="zh-CN" altLang="en-US" sz="1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当前节点基尼指数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1800" b="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Gini</m:t>
                    </m:r>
                    <m:d>
                      <m:dPr>
                        <m:ctrlPr>
                          <a:rPr kumimoji="1" lang="en-US" altLang="zh-CN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kumimoji="1" lang="en-US" altLang="zh-CN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=0.66</m:t>
                    </m:r>
                  </m:oMath>
                </a14:m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23" y="2776730"/>
                <a:ext cx="8219018" cy="1093633"/>
              </a:xfrm>
              <a:prstGeom prst="rect">
                <a:avLst/>
              </a:prstGeom>
              <a:blipFill>
                <a:blip r:embed="rId4"/>
                <a:stretch>
                  <a:fillRect l="-617" t="-2299" b="-919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4119789"/>
                  </p:ext>
                </p:extLst>
              </p:nvPr>
            </p:nvGraphicFramePr>
            <p:xfrm>
              <a:off x="5219388" y="1313143"/>
              <a:ext cx="5926627" cy="1537570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86264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</a:tblGrid>
                  <a:tr h="289221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CN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1400" b="1" i="1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𝑫</m:t>
                                  </m:r>
                                </m:e>
                                <m:sub>
                                  <m:r>
                                    <a:rPr kumimoji="1" lang="en-US" altLang="zh-CN" sz="1400" b="1" i="1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𝟎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4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5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7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8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9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zh-CN" sz="1400" i="1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𝒙</m:t>
                                    </m:r>
                                  </m:e>
                                  <m:sub>
                                    <m:r>
                                      <a:rPr lang="en-US" sz="1400" kern="100">
                                        <a:effectLst/>
                                        <a:latin typeface="Cambria Math" panose="02040503050406030204" pitchFamily="18" charset="0"/>
                                      </a:rPr>
                                      <m:t>10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8580" marR="68580" marT="0" marB="0" anchor="ctr"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类别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 err="1">
                              <a:effectLst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 err="1">
                              <a:effectLst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vi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vi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 err="1">
                              <a:effectLst/>
                            </a:rPr>
                            <a:t>v</a:t>
                          </a:r>
                          <a:r>
                            <a:rPr lang="en-US" sz="1200" kern="100" dirty="0" err="1">
                              <a:effectLst/>
                            </a:rPr>
                            <a:t>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se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se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se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颜色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黄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紫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紫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黄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粉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气味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有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有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有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有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有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无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无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有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无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200" kern="100" dirty="0">
                              <a:effectLst/>
                            </a:rPr>
                            <a:t>花萼</a:t>
                          </a:r>
                          <a:r>
                            <a:rPr lang="zh-CN" sz="1200" kern="100" dirty="0">
                              <a:effectLst/>
                            </a:rPr>
                            <a:t>长度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</m:oMath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7.0cm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6.4cm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5.8cm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7.9cm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6.0cm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4.9cm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5.0cm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4.3cm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4.4cm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5.2cm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花瓣长度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2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2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4</m:t>
                                  </m:r>
                                </m:sub>
                              </m:sSub>
                            </m:oMath>
                          </a14:m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4.7cm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4.5cm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5.1cm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6.9cm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4.8cm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4.5cm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1.4cm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1.1cm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1.3cm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1.5cm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6" name="表格 5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394119789"/>
                  </p:ext>
                </p:extLst>
              </p:nvPr>
            </p:nvGraphicFramePr>
            <p:xfrm>
              <a:off x="5219388" y="1313143"/>
              <a:ext cx="5926627" cy="1537570"/>
            </p:xfrm>
            <a:graphic>
              <a:graphicData uri="http://schemas.openxmlformats.org/drawingml/2006/table">
                <a:tbl>
                  <a:tblPr firstRow="1" firstCol="1" bandRow="1">
                    <a:tableStyleId>{7DF18680-E054-41AD-8BC1-D1AEF772440D}</a:tableStyleId>
                  </a:tblPr>
                  <a:tblGrid>
                    <a:gridCol w="862647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2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3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4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5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6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7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8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09"/>
                        </a:ext>
                      </a:extLst>
                    </a:gridCol>
                    <a:gridCol w="506398">
                      <a:extLst>
                        <a:ext uri="{9D8B030D-6E8A-4147-A177-3AD203B41FA5}">
                          <a16:colId xmlns:a16="http://schemas.microsoft.com/office/drawing/2014/main" val="20010"/>
                        </a:ext>
                      </a:extLst>
                    </a:gridCol>
                  </a:tblGrid>
                  <a:tr h="289560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t="-4348" r="-591176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170000" t="-4348" r="-905000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270000" t="-4348" r="-805000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370000" t="-4348" r="-705000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470000" t="-4348" r="-605000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570000" t="-4348" r="-505000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670000" t="-4348" r="-405000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770000" t="-4348" r="-305000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870000" t="-4348" r="-205000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970000" t="-4348" r="-105000" b="-45217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8580" marR="68580" marT="0" marB="0" anchor="ctr">
                        <a:blipFill>
                          <a:blip r:embed="rId5"/>
                          <a:stretch>
                            <a:fillRect l="-1070000" t="-4348" r="-5000" b="-4521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类别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 err="1">
                              <a:effectLst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 err="1">
                              <a:effectLst/>
                            </a:rPr>
                            <a:t>ve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vi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vi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vi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altLang="zh-CN" sz="1200" kern="100" dirty="0" err="1">
                              <a:effectLst/>
                            </a:rPr>
                            <a:t>v</a:t>
                          </a:r>
                          <a:r>
                            <a:rPr lang="en-US" sz="1200" kern="100" dirty="0" err="1">
                              <a:effectLst/>
                            </a:rPr>
                            <a:t>e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se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se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se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5"/>
                          <a:stretch>
                            <a:fillRect t="-220000" r="-591176" b="-320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黄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紫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紫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黄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紫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粉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粉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5"/>
                          <a:stretch>
                            <a:fillRect t="-336842" r="-591176" b="-23684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有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有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有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有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有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无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 dirty="0">
                              <a:effectLst/>
                            </a:rPr>
                            <a:t>无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无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有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200" kern="100">
                              <a:effectLst/>
                            </a:rPr>
                            <a:t>无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5"/>
                          <a:stretch>
                            <a:fillRect t="-415000" r="-591176" b="-1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7.0cm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6.4cm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5.8cm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7.9cm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6.0cm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4.9cm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5.0cm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4.3cm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4.4cm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>
                              <a:effectLst/>
                            </a:rPr>
                            <a:t>5.2cm</a:t>
                          </a:r>
                          <a:endParaRPr lang="zh-CN" sz="1200" kern="10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49602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36195" marR="36195" marT="0" marB="0" anchor="ctr">
                        <a:blipFill>
                          <a:blip r:embed="rId5"/>
                          <a:stretch>
                            <a:fillRect t="-515000" r="-591176" b="-25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4.7cm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4.5cm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5.1cm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6.9cm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4.8cm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4.5cm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1.4cm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1.1cm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1.3cm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tc>
                      <a:txBody>
                        <a:bodyPr/>
                        <a:lstStyle/>
                        <a:p>
                          <a:pPr indent="0" algn="ctr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200" kern="100" dirty="0">
                              <a:effectLst/>
                            </a:rPr>
                            <a:t>1.5cm</a:t>
                          </a:r>
                          <a:endParaRPr lang="zh-CN" sz="12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36195" marR="36195" marT="0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/>
              <p:cNvSpPr txBox="1"/>
              <p:nvPr/>
            </p:nvSpPr>
            <p:spPr>
              <a:xfrm>
                <a:off x="920621" y="3931384"/>
                <a:ext cx="6441571" cy="6186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1" lang="en-US" altLang="zh-CN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Gini</m:t>
                      </m:r>
                      <m:d>
                        <m:dPr>
                          <m:ctrlPr>
                            <a:rPr kumimoji="1" lang="en-US" altLang="zh-CN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bPr>
                            <m:e>
                              <m:r>
                                <a:rPr kumimoji="1" lang="en-US" altLang="zh-CN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kumimoji="1" lang="en-US" altLang="zh-CN" sz="18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num>
                        <m:den>
                          <m:r>
                            <a:rPr kumimoji="1" lang="en-US" altLang="zh-CN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10</m:t>
                          </m:r>
                        </m:den>
                      </m:f>
                      <m:d>
                        <m:dPr>
                          <m:ctrlPr>
                            <a:rPr kumimoji="1" lang="en-US" altLang="zh-CN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kumimoji="1" lang="en-US" altLang="zh-CN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kumimoji="1" lang="en-US" altLang="zh-CN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d>
                      <m:r>
                        <a:rPr kumimoji="1" lang="en-US" altLang="zh-CN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num>
                        <m:den>
                          <m:r>
                            <a:rPr kumimoji="1" lang="en-US" altLang="zh-CN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10</m:t>
                          </m:r>
                        </m:den>
                      </m:f>
                      <m:d>
                        <m:dPr>
                          <m:ctrlPr>
                            <a:rPr kumimoji="1" lang="en-US" altLang="zh-CN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kumimoji="1" lang="en-US" altLang="zh-CN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num>
                            <m:den>
                              <m:r>
                                <a:rPr kumimoji="1" lang="en-US" altLang="zh-CN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d>
                      <m:r>
                        <a:rPr kumimoji="1" lang="en-US" altLang="zh-CN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f>
                        <m:fPr>
                          <m:ctrlPr>
                            <a:rPr kumimoji="1" lang="en-US" altLang="zh-CN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kumimoji="1" lang="en-US" altLang="zh-CN" sz="1800" b="0" i="1" dirty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num>
                        <m:den>
                          <m:r>
                            <a:rPr kumimoji="1" lang="en-US" altLang="zh-CN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10</m:t>
                          </m:r>
                        </m:den>
                      </m:f>
                      <m:d>
                        <m:dPr>
                          <m:ctrlPr>
                            <a:rPr kumimoji="1" lang="en-US" altLang="zh-CN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kumimoji="1" lang="en-US" altLang="zh-CN" sz="1800" i="1" dirty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1−</m:t>
                          </m:r>
                          <m:f>
                            <m:fPr>
                              <m:ctrlPr>
                                <a:rPr kumimoji="1" lang="en-US" altLang="zh-CN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kumimoji="1" lang="en-US" altLang="zh-CN" sz="1800" b="0" i="1" dirty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kumimoji="1" lang="en-US" altLang="zh-CN" sz="1800" i="1" dirty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10</m:t>
                              </m:r>
                            </m:den>
                          </m:f>
                        </m:e>
                      </m:d>
                      <m:r>
                        <a:rPr kumimoji="1" lang="en-US" altLang="zh-CN" sz="1800" b="0" i="1" dirty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=0.66</m:t>
                      </m:r>
                    </m:oMath>
                  </m:oMathPara>
                </a14:m>
                <a:endParaRPr lang="zh-CN" altLang="en-US" sz="1800" dirty="0"/>
              </a:p>
            </p:txBody>
          </p:sp>
        </mc:Choice>
        <mc:Fallback xmlns="">
          <p:sp>
            <p:nvSpPr>
              <p:cNvPr id="8" name="文本框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0621" y="3931384"/>
                <a:ext cx="6441571" cy="618631"/>
              </a:xfrm>
              <a:prstGeom prst="rect">
                <a:avLst/>
              </a:prstGeom>
              <a:blipFill>
                <a:blip r:embed="rId6"/>
                <a:stretch>
                  <a:fillRect b="-2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/>
              <p:cNvSpPr txBox="1"/>
              <p:nvPr/>
            </p:nvSpPr>
            <p:spPr>
              <a:xfrm>
                <a:off x="491223" y="4797648"/>
                <a:ext cx="8219018" cy="14298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342900" indent="-342900">
                  <a:lnSpc>
                    <a:spcPct val="120000"/>
                  </a:lnSpc>
                  <a:buClr>
                    <a:srgbClr val="0070C0"/>
                  </a:buClr>
                  <a:buFont typeface="Arial" panose="020B0604020202020204" pitchFamily="34" charset="0"/>
                  <a:buChar char="•"/>
                </a:pPr>
                <a:r>
                  <a:rPr kumimoji="1" lang="zh-CN" altLang="en-US" sz="20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终止条件验证</a:t>
                </a: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kumimoji="1"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kumimoji="1" lang="en-US" altLang="zh-CN" sz="1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kumimoji="1"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1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</m:t>
                        </m:r>
                      </m:sub>
                    </m:sSub>
                  </m:oMath>
                </a14:m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kumimoji="1" lang="en-US" altLang="zh-CN" sz="1800" i="1" dirty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Gini</m:t>
                    </m:r>
                    <m:d>
                      <m:dPr>
                        <m:ctrlPr>
                          <a:rPr kumimoji="1" lang="en-US" altLang="zh-CN" sz="1800" i="1" dirty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𝐷</m:t>
                            </m:r>
                          </m:e>
                          <m:sub>
                            <m:r>
                              <a:rPr kumimoji="1" lang="en-US" altLang="zh-CN" sz="18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</m:sub>
                        </m:sSub>
                      </m:e>
                    </m:d>
                    <m:r>
                      <a:rPr kumimoji="1" lang="en-US" altLang="zh-CN" sz="1800" b="0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kumimoji="1" lang="en-US" altLang="zh-CN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kumimoji="1" lang="en-US" altLang="zh-CN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kumimoji="1" lang="en-US" altLang="zh-CN" sz="1800" b="0" i="1" dirty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𝐺</m:t>
                        </m:r>
                      </m:sub>
                    </m:sSub>
                  </m:oMath>
                </a14:m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 marL="952500" lvl="1" indent="-342900">
                  <a:lnSpc>
                    <a:spcPct val="120000"/>
                  </a:lnSpc>
                  <a:buClr>
                    <a:srgbClr val="0070C0"/>
                  </a:buClr>
                  <a:buFont typeface="系统字体"/>
                  <a:buChar char="-"/>
                </a:pPr>
                <a:r>
                  <a:rPr kumimoji="1" lang="zh-CN" altLang="en-US" sz="1800" dirty="0">
                    <a:solidFill>
                      <a:schemeClr val="bg1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结论：不满足终止条件，进行分裂</a:t>
                </a:r>
                <a:endParaRPr kumimoji="1" lang="en-US" altLang="zh-CN" sz="18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1223" y="4797648"/>
                <a:ext cx="8219018" cy="1429815"/>
              </a:xfrm>
              <a:prstGeom prst="rect">
                <a:avLst/>
              </a:prstGeom>
              <a:blipFill>
                <a:blip r:embed="rId7"/>
                <a:stretch>
                  <a:fillRect l="-617" t="-877" b="-61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: 圆顶角 12"/>
          <p:cNvSpPr/>
          <p:nvPr/>
        </p:nvSpPr>
        <p:spPr>
          <a:xfrm rot="5400000">
            <a:off x="2807673" y="-2171958"/>
            <a:ext cx="480654" cy="6096004"/>
          </a:xfrm>
          <a:prstGeom prst="round2SameRect">
            <a:avLst>
              <a:gd name="adj1" fmla="val 37365"/>
              <a:gd name="adj2" fmla="val 0"/>
            </a:avLst>
          </a:prstGeom>
          <a:solidFill>
            <a:srgbClr val="0070C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86" name="文本框 85"/>
          <p:cNvSpPr txBox="1"/>
          <p:nvPr/>
        </p:nvSpPr>
        <p:spPr>
          <a:xfrm>
            <a:off x="445973" y="631423"/>
            <a:ext cx="565411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例题</a:t>
            </a:r>
            <a:r>
              <a:rPr lang="en-US" altLang="zh-CN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思源黑体 CN Medium" panose="020B0600000000000000" pitchFamily="34" charset="-122"/>
              </a:rPr>
              <a:t>——</a:t>
            </a:r>
            <a:r>
              <a:rPr lang="zh-CN" altLang="en-US" sz="28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决策树生成、剪枝与测试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表格 1"/>
              <p:cNvGraphicFramePr>
                <a:graphicFrameLocks noGrp="1"/>
              </p:cNvGraphicFramePr>
              <p:nvPr/>
            </p:nvGraphicFramePr>
            <p:xfrm>
              <a:off x="563218" y="1229274"/>
              <a:ext cx="7527235" cy="548006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68888">
                      <a:extLst>
                        <a:ext uri="{9D8B030D-6E8A-4147-A177-3AD203B41FA5}">
                          <a16:colId xmlns:a16="http://schemas.microsoft.com/office/drawing/2014/main" val="20000"/>
                        </a:ext>
                      </a:extLst>
                    </a:gridCol>
                    <a:gridCol w="6858347">
                      <a:extLst>
                        <a:ext uri="{9D8B030D-6E8A-4147-A177-3AD203B41FA5}">
                          <a16:colId xmlns:a16="http://schemas.microsoft.com/office/drawing/2014/main" val="20001"/>
                        </a:ext>
                      </a:extLst>
                    </a:gridCol>
                  </a:tblGrid>
                  <a:tr h="317373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输入</a:t>
                          </a:r>
                          <a:r>
                            <a:rPr lang="en-US" sz="1400" kern="100" dirty="0">
                              <a:effectLst/>
                            </a:rPr>
                            <a:t>: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训练集</a:t>
                          </a:r>
                          <a:r>
                            <a:rPr lang="en-US" sz="1400" kern="100" dirty="0">
                              <a:effectLst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{"/>
                                  <m:endChr m:val=""/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endChr m:val=""/>
                                      <m:ctrlPr>
                                        <a:rPr lang="zh-CN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sz="1400" i="1" kern="1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kern="1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𝒙</m:t>
                                          </m:r>
                                        </m:e>
                                        <m:sub>
                                          <m:r>
                                            <a:rPr lang="en-US" sz="1400" kern="1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"/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endChr m:val=""/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"/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,…,</m:t>
                              </m:r>
                              <m:d>
                                <m:dPr>
                                  <m:endChr m:val=""/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𝒙</m:t>
                                      </m:r>
                                    </m:e>
                                    <m:sub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𝑁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d>
                                <m:dPr>
                                  <m:begChr m:val=""/>
                                  <m:endChr m:val="}"/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d>
                                    <m:dPr>
                                      <m:begChr m:val=""/>
                                      <m:ctrlPr>
                                        <a:rPr lang="zh-CN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zh-CN" sz="1400" i="1" kern="1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1400" kern="1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US" sz="1400" kern="100">
                                              <a:effectLst/>
                                              <a:latin typeface="Cambria Math" panose="02040503050406030204" pitchFamily="18" charset="0"/>
                                            </a:rPr>
                                            <m:t>𝑁</m:t>
                                          </m:r>
                                        </m:sub>
                                      </m:sSub>
                                    </m:e>
                                  </m:d>
                                </m:e>
                              </m:d>
                            </m:oMath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000"/>
                      </a:ext>
                    </a:extLst>
                  </a:tr>
                  <a:tr h="317373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特征集</a:t>
                          </a:r>
                          <a:r>
                            <a:rPr lang="en-US" sz="1400" kern="100" dirty="0">
                              <a:effectLst/>
                            </a:rPr>
                            <a:t> 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  <m:r>
                                <a:rPr lang="en-US" sz="1400" kern="100">
                                  <a:effectLst/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d>
                                <m:dPr>
                                  <m:begChr m:val="{"/>
                                  <m:endChr m:val="}"/>
                                  <m:ctrlPr>
                                    <a:rPr lang="zh-CN" sz="1400" i="1" kern="100">
                                      <a:effectLst/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sz="1400" i="1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e>
                                    <m:sub>
                                      <m:r>
                                        <a:rPr lang="en-US" sz="1400" kern="100">
                                          <a:effectLst/>
                                          <a:latin typeface="Cambria Math" panose="02040503050406030204" pitchFamily="18" charset="0"/>
                                        </a:rPr>
                                        <m:t>𝑙</m:t>
                                      </m:r>
                                    </m:sub>
                                  </m:sSub>
                                </m:e>
                                <m:e>
                                  <m: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𝑙</m:t>
                                  </m:r>
                                  <m: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=1,…,</m:t>
                                  </m:r>
                                  <m:r>
                                    <a:rPr lang="en-US" sz="1400" kern="100">
                                      <a:effectLst/>
                                      <a:latin typeface="Cambria Math" panose="02040503050406030204" pitchFamily="18" charset="0"/>
                                    </a:rPr>
                                    <m:t>𝐿</m:t>
                                  </m:r>
                                </m:e>
                              </m:d>
                            </m:oMath>
                          </a14:m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01"/>
                      </a:ext>
                    </a:extLst>
                  </a:tr>
                  <a:tr h="317373">
                    <a:tc gridSpan="2"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solidFill>
                                <a:srgbClr val="FFFF00"/>
                              </a:solidFill>
                              <a:effectLst/>
                            </a:rPr>
                            <a:t>函数</a:t>
                          </a:r>
                          <a:r>
                            <a:rPr lang="en-US" sz="1400" kern="100" dirty="0">
                              <a:solidFill>
                                <a:srgbClr val="FFFF00"/>
                              </a:solidFill>
                              <a:effectLst/>
                            </a:rPr>
                            <a:t> Tree = </a:t>
                          </a:r>
                          <a:r>
                            <a:rPr lang="en-US" sz="1400" kern="100" dirty="0" err="1">
                              <a:solidFill>
                                <a:srgbClr val="FFFF00"/>
                              </a:solidFill>
                              <a:effectLst/>
                            </a:rPr>
                            <a:t>TreeGenerate</a:t>
                          </a:r>
                          <a:r>
                            <a:rPr lang="en-US" sz="1400" kern="100" dirty="0">
                              <a:solidFill>
                                <a:srgbClr val="FFFF00"/>
                              </a:solidFill>
                              <a:effectLst/>
                            </a:rPr>
                            <a:t>(</a:t>
                          </a:r>
                          <a14:m>
                            <m:oMath xmlns:m="http://schemas.openxmlformats.org/officeDocument/2006/math">
                              <m:r>
                                <a:rPr lang="en-US" sz="1400" kern="10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  <m:r>
                                <a:rPr lang="en-US" sz="1400" kern="10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1400" kern="10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</a:rPr>
                                <m:t>𝐹</m:t>
                              </m:r>
                            </m:oMath>
                          </a14:m>
                          <a:r>
                            <a:rPr lang="en-US" sz="1400" kern="100" dirty="0">
                              <a:solidFill>
                                <a:srgbClr val="FFFF00"/>
                              </a:solidFill>
                              <a:effectLst/>
                            </a:rPr>
                            <a:t>)</a:t>
                          </a:r>
                          <a:endParaRPr lang="zh-CN" sz="1400" kern="100" dirty="0">
                            <a:solidFill>
                              <a:srgbClr val="FFFF00"/>
                            </a:solidFill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02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步骤</a:t>
                          </a:r>
                          <a:r>
                            <a:rPr lang="en-US" sz="1400" kern="100" dirty="0">
                              <a:effectLst/>
                            </a:rPr>
                            <a:t>: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269875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03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2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if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</m:d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𝑁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or </a:t>
                          </a:r>
                          <a14:m>
                            <m:oMath xmlns:m="http://schemas.openxmlformats.org/officeDocument/2006/math">
                              <m:r>
                                <m:rPr>
                                  <m:sty m:val="p"/>
                                </m:rP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Gini</m:t>
                              </m:r>
                              <m:d>
                                <m:d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d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</m:d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≤</m:t>
                              </m:r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𝐺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 #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正则化终止条件</a:t>
                          </a: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04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3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将</a:t>
                          </a: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node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标记为叶子节点，返回</a:t>
                          </a:r>
                          <a14:m>
                            <m:oMath xmlns:m="http://schemas.openxmlformats.org/officeDocument/2006/math"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𝐷</m:t>
                              </m:r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中占比最大的类别标记；</a:t>
                          </a: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return</a:t>
                          </a:r>
                          <a:endParaRPr lang="zh-CN" sz="14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05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5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for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in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𝐹</m:t>
                              </m:r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                #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遍历所有特征</a:t>
                          </a: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06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6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400" kern="100" baseline="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if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是离散特征</a:t>
                          </a: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</a:t>
                          </a:r>
                          <a:endParaRPr lang="zh-CN" sz="14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07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7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     </a:t>
                          </a: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for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的每一个取值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     #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遍历所有离散取值</a:t>
                          </a: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08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8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          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根据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是否取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𝐹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，分为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left</m:t>
                                  </m:r>
                                </m:sup>
                              </m:sSubSup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和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right</m:t>
                                  </m:r>
                                </m:sup>
                              </m:sSubSup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，记录加权平均基尼指数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endParaRPr lang="zh-CN" sz="14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09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9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if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是连续特征</a:t>
                          </a: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</a:t>
                          </a:r>
                          <a:endParaRPr lang="zh-CN" sz="14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10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10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 </a:t>
                          </a: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for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的每一个阈值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:     #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遍历所有阈值</a:t>
                          </a: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11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11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alt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       </a:t>
                          </a: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根据阈值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𝑇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，分为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left</m:t>
                                  </m:r>
                                </m:sup>
                              </m:sSubSup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和</a:t>
                          </a:r>
                          <a14:m>
                            <m:oMath xmlns:m="http://schemas.openxmlformats.org/officeDocument/2006/math">
                              <m:sSubSup>
                                <m:sSubSup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Sup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</m:sub>
                                <m:sup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right</m:t>
                                  </m:r>
                                </m:sup>
                              </m:sSubSup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，记录加权平均基尼指数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endParaRPr lang="zh-CN" sz="14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12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12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根据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𝑆</m:t>
                                  </m:r>
                                </m:e>
                                <m:sub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𝑙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,</m:t>
                                  </m:r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𝑘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选择最优划分属性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𝑓</m:t>
                                  </m:r>
                                </m:e>
                                <m:sub>
                                  <m:sSup>
                                    <m:sSupPr>
                                      <m:ctrlPr>
                                        <a:rPr lang="zh-CN" sz="1400" i="1" kern="1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1400" kern="1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𝑙</m:t>
                                      </m:r>
                                    </m:e>
                                    <m:sup>
                                      <m:r>
                                        <a:rPr lang="en-US" sz="1400" kern="100">
                                          <a:solidFill>
                                            <a:schemeClr val="dk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+mn-ea"/>
                                          <a:cs typeface="+mn-cs"/>
                                        </a:rPr>
                                        <m:t>∗</m:t>
                                      </m:r>
                                    </m:sup>
                                  </m:sSup>
                                </m:sub>
                              </m:sSub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，给出最优的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left</m:t>
                                  </m:r>
                                </m:sub>
                              </m:sSub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和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right</m:t>
                                  </m:r>
                                </m:sub>
                              </m:sSub>
                            </m:oMath>
                          </a14:m>
                          <a:endParaRPr lang="zh-CN" sz="14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13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13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相关参数存入节点</a:t>
                          </a: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14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14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以</a:t>
                          </a:r>
                          <a:r>
                            <a:rPr lang="en-US" sz="1400" kern="1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TreeGenerate</a:t>
                          </a: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left</m:t>
                                  </m:r>
                                </m:sub>
                              </m:sSub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𝐹</m:t>
                              </m:r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向下继续生长</a:t>
                          </a: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15"/>
                      </a:ext>
                    </a:extLst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15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以</a:t>
                          </a:r>
                          <a:r>
                            <a:rPr lang="en-US" sz="1400" kern="100" dirty="0" err="1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TreeGenerate</a:t>
                          </a:r>
                          <a:r>
                            <a:rPr lang="en-US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zh-CN" sz="1400" i="1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</m:ctrlPr>
                                </m:sSubPr>
                                <m:e>
                                  <m: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𝐷</m:t>
                                  </m:r>
                                </m:e>
                                <m:sub>
                                  <m:r>
                                    <m:rPr>
                                      <m:sty m:val="p"/>
                                    </m:rPr>
                                    <a:rPr lang="en-US" sz="1400" kern="100">
                                      <a:solidFill>
                                        <a:schemeClr val="dk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+mn-ea"/>
                                      <a:cs typeface="+mn-cs"/>
                                    </a:rPr>
                                    <m:t>right</m:t>
                                  </m:r>
                                </m:sub>
                              </m:sSub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,</m:t>
                              </m:r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𝐹</m:t>
                              </m:r>
                              <m:r>
                                <a:rPr lang="en-US" sz="1400" kern="100">
                                  <a:solidFill>
                                    <a:schemeClr val="dk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)</m:t>
                              </m:r>
                            </m:oMath>
                          </a14:m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向下继续生长</a:t>
                          </a: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16"/>
                      </a:ext>
                    </a:extLst>
                  </a:tr>
                  <a:tr h="278547">
                    <a:tc gridSpan="2"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b="1" kern="100" dirty="0">
                              <a:solidFill>
                                <a:srgbClr val="FFFF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函数返回决策树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kern="10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</m:t>
                              </m:r>
                              <m:r>
                                <a:rPr lang="en-US" sz="1400" b="1" kern="10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’</m:t>
                              </m:r>
                            </m:oMath>
                          </a14:m>
                          <a:r>
                            <a:rPr lang="zh-CN" sz="1400" b="1" kern="100" dirty="0">
                              <a:solidFill>
                                <a:srgbClr val="FFFF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，对</a:t>
                          </a:r>
                          <a14:m>
                            <m:oMath xmlns:m="http://schemas.openxmlformats.org/officeDocument/2006/math">
                              <m:r>
                                <a:rPr lang="en-US" sz="1400" b="1" kern="10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𝑇</m:t>
                              </m:r>
                              <m:r>
                                <a:rPr lang="en-US" sz="1400" b="1" kern="100">
                                  <a:solidFill>
                                    <a:srgbClr val="FFFF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+mn-ea"/>
                                  <a:cs typeface="+mn-cs"/>
                                </a:rPr>
                                <m:t>’</m:t>
                              </m:r>
                            </m:oMath>
                          </a14:m>
                          <a:r>
                            <a:rPr lang="zh-CN" sz="1400" b="1" kern="100" dirty="0">
                              <a:solidFill>
                                <a:srgbClr val="FFFF00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进行后剪枝</a:t>
                          </a: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0017"/>
                      </a:ext>
                    </a:extLst>
                  </a:tr>
                  <a:tr h="278547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输出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269875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以</a:t>
                          </a:r>
                          <a:r>
                            <a:rPr lang="en-US" sz="1400" kern="100" dirty="0">
                              <a:effectLst/>
                            </a:rPr>
                            <a:t>node</a:t>
                          </a:r>
                          <a:r>
                            <a:rPr lang="zh-CN" sz="1400" kern="100" dirty="0">
                              <a:effectLst/>
                            </a:rPr>
                            <a:t>为根节点的一棵决策树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/>
                    </a:tc>
                    <a:extLst>
                      <a:ext uri="{0D108BD9-81ED-4DB2-BD59-A6C34878D82A}">
                        <a16:rowId xmlns:a16="http://schemas.microsoft.com/office/drawing/2014/main" val="1001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表格 1"/>
              <p:cNvGraphicFramePr>
                <a:graphicFrameLocks noGrp="1"/>
              </p:cNvGraphicFramePr>
              <p:nvPr/>
            </p:nvGraphicFramePr>
            <p:xfrm>
              <a:off x="563218" y="1229274"/>
              <a:ext cx="7527235" cy="5480061"/>
            </p:xfrm>
            <a:graphic>
              <a:graphicData uri="http://schemas.openxmlformats.org/drawingml/2006/table">
                <a:tbl>
                  <a:tblPr firstRow="1" firstCol="1" bandRow="1">
                    <a:tableStyleId>{5C22544A-7EE6-4342-B048-85BDC9FD1C3A}</a:tableStyleId>
                  </a:tblPr>
                  <a:tblGrid>
                    <a:gridCol w="668888"/>
                    <a:gridCol w="6858347"/>
                  </a:tblGrid>
                  <a:tr h="317500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输入</a:t>
                          </a:r>
                          <a:r>
                            <a:rPr lang="en-US" sz="1400" kern="100" dirty="0">
                              <a:effectLst/>
                            </a:rPr>
                            <a:t>: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317500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316865"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  <a:tc hMerge="1">
                      <a:tcPr/>
                    </a:tc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步骤</a:t>
                          </a:r>
                          <a:r>
                            <a:rPr lang="en-US" sz="1400" kern="100" dirty="0">
                              <a:effectLst/>
                            </a:rPr>
                            <a:t>: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269875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 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/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2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210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3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5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6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210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7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8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9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210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10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11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12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632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13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marL="0" indent="0" algn="just" defTabSz="457200" rtl="0" eaLnBrk="1" latinLnBrk="0" hangingPunct="1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solidFill>
                                <a:schemeClr val="dk1"/>
                              </a:solidFill>
                              <a:effectLst/>
                              <a:latin typeface="+mn-lt"/>
                              <a:ea typeface="+mn-ea"/>
                              <a:cs typeface="+mn-cs"/>
                            </a:rPr>
                            <a:t>相关参数存入节点</a:t>
                          </a:r>
                          <a:endParaRPr lang="zh-CN" sz="1400" kern="100" dirty="0">
                            <a:solidFill>
                              <a:schemeClr val="dk1"/>
                            </a:solidFill>
                            <a:effectLst/>
                            <a:latin typeface="+mn-lt"/>
                            <a:ea typeface="+mn-ea"/>
                            <a:cs typeface="+mn-cs"/>
                          </a:endParaRPr>
                        </a:p>
                      </a:txBody>
                      <a:tcPr marL="65874" marR="65874" marT="0" marB="0" anchor="ctr"/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14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83845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en-US" sz="1400" kern="100" dirty="0">
                              <a:effectLst/>
                            </a:rPr>
                            <a:t>15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</a:tr>
                  <a:tr h="278130">
                    <a:tc gridSpan="2"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marL="65874" marR="65874" marT="0" marB="0" anchor="ctr">
                        <a:blipFill>
                          <a:blip r:embed="rId3"/>
                        </a:blipFill>
                      </a:tcPr>
                    </a:tc>
                    <a:tc hMerge="1">
                      <a:tcPr/>
                    </a:tc>
                  </a:tr>
                  <a:tr h="278547">
                    <a:tc>
                      <a:txBody>
                        <a:bodyPr/>
                        <a:lstStyle/>
                        <a:p>
                          <a:pPr indent="0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输出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>
                        <a:solidFill>
                          <a:srgbClr val="0070C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indent="269875" algn="just">
                            <a:spcBef>
                              <a:spcPts val="600"/>
                            </a:spcBef>
                            <a:spcAft>
                              <a:spcPts val="600"/>
                            </a:spcAft>
                          </a:pPr>
                          <a:r>
                            <a:rPr lang="zh-CN" sz="1400" kern="100" dirty="0">
                              <a:effectLst/>
                            </a:rPr>
                            <a:t>以</a:t>
                          </a:r>
                          <a:r>
                            <a:rPr lang="en-US" sz="1400" kern="100" dirty="0">
                              <a:effectLst/>
                            </a:rPr>
                            <a:t>node</a:t>
                          </a:r>
                          <a:r>
                            <a:rPr lang="zh-CN" sz="1400" kern="100" dirty="0">
                              <a:effectLst/>
                            </a:rPr>
                            <a:t>为根节点的一棵决策树</a:t>
                          </a:r>
                          <a:endParaRPr lang="zh-CN" sz="1400" kern="100" dirty="0">
                            <a:effectLst/>
                            <a:latin typeface="Times New Roman" panose="02020603050405020304" pitchFamily="18" charset="0"/>
                            <a:ea typeface="宋体" panose="02010600030101010101" pitchFamily="2" charset="-122"/>
                          </a:endParaRPr>
                        </a:p>
                      </a:txBody>
                      <a:tcPr marL="65874" marR="65874" marT="0" marB="0" anchor="ctr"/>
                    </a:tc>
                  </a:tr>
                </a:tbl>
              </a:graphicData>
            </a:graphic>
          </p:graphicFrame>
        </mc:Fallback>
      </mc:AlternateContent>
      <p:sp>
        <p:nvSpPr>
          <p:cNvPr id="3" name="圆角矩形 2"/>
          <p:cNvSpPr/>
          <p:nvPr/>
        </p:nvSpPr>
        <p:spPr>
          <a:xfrm>
            <a:off x="1252330" y="3332922"/>
            <a:ext cx="5618922" cy="841513"/>
          </a:xfrm>
          <a:prstGeom prst="roundRect">
            <a:avLst/>
          </a:prstGeom>
          <a:noFill/>
          <a:ln w="28575">
            <a:solidFill>
              <a:srgbClr val="FF26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PP_MARK_KEY" val="12f7dff3-d5ef-4aef-80df-f221b20f9972"/>
  <p:tag name="COMMONDATA" val="eyJoZGlkIjoiNjk5ZDY5MzYxMDU4MGU0YmJiNGI0MWY1ZjdhMjMxMTIifQ==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5d0434c-8c1d-4d16-a468-339df1f7bb9a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6ffd7d5-e120-48dc-b610-33ddfecec904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b080b2ef-fab7-4a66-83dd-bb5cdd67e0fd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6e7b59d-c46e-4e56-a18e-3aa25e923832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66e7b59d-c46e-4e56-a18e-3aa25e923832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032d92b0-49cd-48eb-a4c9-267d80887e25}"/>
</p:tagLst>
</file>

<file path=ppt/theme/theme1.xml><?xml version="1.0" encoding="utf-8"?>
<a:theme xmlns:a="http://schemas.openxmlformats.org/drawingml/2006/main" name="Office Theme">
  <a:themeElements>
    <a:clrScheme name="自定义 78">
      <a:dk1>
        <a:srgbClr val="191919"/>
      </a:dk1>
      <a:lt1>
        <a:sysClr val="window" lastClr="FFFFFF"/>
      </a:lt1>
      <a:dk2>
        <a:srgbClr val="EFEFEF"/>
      </a:dk2>
      <a:lt2>
        <a:srgbClr val="2D2D2D"/>
      </a:lt2>
      <a:accent1>
        <a:srgbClr val="104D7E"/>
      </a:accent1>
      <a:accent2>
        <a:srgbClr val="26CCC5"/>
      </a:accent2>
      <a:accent3>
        <a:srgbClr val="1B8DA8"/>
      </a:accent3>
      <a:accent4>
        <a:srgbClr val="104E87"/>
      </a:accent4>
      <a:accent5>
        <a:srgbClr val="4BACC6"/>
      </a:accent5>
      <a:accent6>
        <a:srgbClr val="808684"/>
      </a:accent6>
      <a:hlink>
        <a:srgbClr val="808080"/>
      </a:hlink>
      <a:folHlink>
        <a:srgbClr val="800080"/>
      </a:folHlink>
    </a:clrScheme>
    <a:fontScheme name="自定义 24">
      <a:majorFont>
        <a:latin typeface="Times New Roman"/>
        <a:ea typeface="思源黑体 CN Medium"/>
        <a:cs typeface=""/>
      </a:majorFont>
      <a:minorFont>
        <a:latin typeface="Times New Roman"/>
        <a:ea typeface="思源黑体 CN Normal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1656</TotalTime>
  <Words>7440</Words>
  <Application>Microsoft Macintosh PowerPoint</Application>
  <PresentationFormat>宽屏</PresentationFormat>
  <Paragraphs>2556</Paragraphs>
  <Slides>37</Slides>
  <Notes>35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54" baseType="lpstr">
      <vt:lpstr>等线</vt:lpstr>
      <vt:lpstr>楷体</vt:lpstr>
      <vt:lpstr>楷体</vt:lpstr>
      <vt:lpstr>思源黑体 CN Heavy</vt:lpstr>
      <vt:lpstr>思源黑体 CN Medium</vt:lpstr>
      <vt:lpstr>思源黑体 CN Normal</vt:lpstr>
      <vt:lpstr>系统字体</vt:lpstr>
      <vt:lpstr>Consolas-BoldItalic</vt:lpstr>
      <vt:lpstr>Lantinghei SC Demibold</vt:lpstr>
      <vt:lpstr>PingFang SC</vt:lpstr>
      <vt:lpstr>Arial</vt:lpstr>
      <vt:lpstr>Calibri</vt:lpstr>
      <vt:lpstr>Cambria Math</vt:lpstr>
      <vt:lpstr>Century Gothic</vt:lpstr>
      <vt:lpstr>Menlo-BoldItalic</vt:lpstr>
      <vt:lpstr>Times New Roman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Office PLUS</dc:creator>
  <cp:lastModifiedBy>Chen Tarzan</cp:lastModifiedBy>
  <cp:revision>1458</cp:revision>
  <cp:lastPrinted>2020-09-21T02:20:00Z</cp:lastPrinted>
  <dcterms:created xsi:type="dcterms:W3CDTF">2010-04-12T23:12:00Z</dcterms:created>
  <dcterms:modified xsi:type="dcterms:W3CDTF">2022-10-18T01:55:28Z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0x0101000DE64AEEDD9B7A4D93545ACBE97D4615</vt:lpwstr>
  </property>
  <property fmtid="{D5CDD505-2E9C-101B-9397-08002B2CF9AE}" pid="3" name="ICV">
    <vt:lpwstr>5140530A1251480A8906893A42E9DCF6</vt:lpwstr>
  </property>
  <property fmtid="{D5CDD505-2E9C-101B-9397-08002B2CF9AE}" pid="4" name="KSOProductBuildVer">
    <vt:lpwstr>2052-11.1.0.12358</vt:lpwstr>
  </property>
</Properties>
</file>